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9" r:id="rId5"/>
    <p:sldId id="259" r:id="rId6"/>
    <p:sldId id="260" r:id="rId7"/>
    <p:sldId id="261" r:id="rId8"/>
    <p:sldId id="262" r:id="rId9"/>
    <p:sldId id="263" r:id="rId10"/>
    <p:sldId id="264" r:id="rId11"/>
    <p:sldId id="265" r:id="rId12"/>
    <p:sldId id="266" r:id="rId13"/>
    <p:sldId id="267" r:id="rId14"/>
    <p:sldId id="269" r:id="rId15"/>
    <p:sldId id="270" r:id="rId16"/>
    <p:sldId id="271" r:id="rId17"/>
    <p:sldId id="272" r:id="rId18"/>
    <p:sldId id="268" r:id="rId19"/>
    <p:sldId id="273" r:id="rId20"/>
    <p:sldId id="274" r:id="rId21"/>
    <p:sldId id="275" r:id="rId22"/>
    <p:sldId id="276" r:id="rId23"/>
    <p:sldId id="278" r:id="rId24"/>
    <p:sldId id="277"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0" d="100"/>
          <a:sy n="70" d="100"/>
        </p:scale>
        <p:origin x="60" y="34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3140-b\ae$\EXL13\Audits\TAG%20TDM%20Analysis.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11.xml"/><Relationship Id="rId1" Type="http://schemas.microsoft.com/office/2011/relationships/chartStyle" Target="style11.xml"/></Relationships>
</file>

<file path=ppt/charts/_rels/chart2.xml.rels><?xml version="1.0" encoding="UTF-8" standalone="yes"?>
<Relationships xmlns="http://schemas.openxmlformats.org/package/2006/relationships"><Relationship Id="rId3" Type="http://schemas.openxmlformats.org/officeDocument/2006/relationships/oleObject" Target="file:///\\3140-b\ae$\EXL13\Audits\TAG%20TDM%20Analysi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3140-b\ae$\EXL13\Audits\TAG%20TDM%20Analysis.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spPr>
            <a:solidFill>
              <a:schemeClr val="accent1"/>
            </a:solidFill>
            <a:ln>
              <a:noFill/>
            </a:ln>
            <a:effectLst/>
            <a:sp3d/>
          </c:spPr>
          <c:invertIfNegative val="0"/>
          <c:cat>
            <c:strRef>
              <c:f>Sheet1!$B$1:$B$9</c:f>
              <c:strCache>
                <c:ptCount val="9"/>
                <c:pt idx="0">
                  <c:v>Teaching Hospital</c:v>
                </c:pt>
                <c:pt idx="1">
                  <c:v>DGH</c:v>
                </c:pt>
                <c:pt idx="2">
                  <c:v>Specialist</c:v>
                </c:pt>
                <c:pt idx="3">
                  <c:v>Other</c:v>
                </c:pt>
                <c:pt idx="5">
                  <c:v>Part of a network</c:v>
                </c:pt>
                <c:pt idx="6">
                  <c:v>Your site only</c:v>
                </c:pt>
                <c:pt idx="7">
                  <c:v>Whole site</c:v>
                </c:pt>
                <c:pt idx="8">
                  <c:v>Not part of a network</c:v>
                </c:pt>
              </c:strCache>
            </c:strRef>
          </c:cat>
          <c:val>
            <c:numRef>
              <c:f>Sheet1!$C$1:$C$9</c:f>
              <c:numCache>
                <c:formatCode>General</c:formatCode>
                <c:ptCount val="9"/>
                <c:pt idx="0">
                  <c:v>5</c:v>
                </c:pt>
                <c:pt idx="1">
                  <c:v>9</c:v>
                </c:pt>
                <c:pt idx="2">
                  <c:v>2</c:v>
                </c:pt>
                <c:pt idx="3">
                  <c:v>1</c:v>
                </c:pt>
                <c:pt idx="5">
                  <c:v>12</c:v>
                </c:pt>
                <c:pt idx="6">
                  <c:v>5</c:v>
                </c:pt>
                <c:pt idx="7">
                  <c:v>7</c:v>
                </c:pt>
                <c:pt idx="8">
                  <c:v>4</c:v>
                </c:pt>
              </c:numCache>
            </c:numRef>
          </c:val>
          <c:extLst>
            <c:ext xmlns:c16="http://schemas.microsoft.com/office/drawing/2014/chart" uri="{C3380CC4-5D6E-409C-BE32-E72D297353CC}">
              <c16:uniqueId val="{00000000-DC5E-4E7B-9B95-2AF74439B3B0}"/>
            </c:ext>
          </c:extLst>
        </c:ser>
        <c:dLbls>
          <c:showLegendKey val="0"/>
          <c:showVal val="0"/>
          <c:showCatName val="0"/>
          <c:showSerName val="0"/>
          <c:showPercent val="0"/>
          <c:showBubbleSize val="0"/>
        </c:dLbls>
        <c:gapWidth val="150"/>
        <c:shape val="box"/>
        <c:axId val="268321368"/>
        <c:axId val="268320712"/>
        <c:axId val="0"/>
      </c:bar3DChart>
      <c:catAx>
        <c:axId val="268321368"/>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68320712"/>
        <c:crosses val="autoZero"/>
        <c:auto val="1"/>
        <c:lblAlgn val="ctr"/>
        <c:lblOffset val="100"/>
        <c:noMultiLvlLbl val="0"/>
      </c:catAx>
      <c:valAx>
        <c:axId val="2683207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683213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Sheet6!$A$9</c:f>
              <c:strCache>
                <c:ptCount val="1"/>
                <c:pt idx="0">
                  <c:v>Amikacin</c:v>
                </c:pt>
              </c:strCache>
            </c:strRef>
          </c:tx>
          <c:spPr>
            <a:solidFill>
              <a:schemeClr val="accent1"/>
            </a:solidFill>
            <a:ln>
              <a:noFill/>
            </a:ln>
            <a:effectLst/>
            <a:sp3d/>
          </c:spPr>
          <c:invertIfNegative val="0"/>
          <c:cat>
            <c:strRef>
              <c:f>Sheet6!$B$8:$I$8</c:f>
              <c:strCache>
                <c:ptCount val="8"/>
                <c:pt idx="0">
                  <c:v>Abbott</c:v>
                </c:pt>
                <c:pt idx="1">
                  <c:v>Beckman</c:v>
                </c:pt>
                <c:pt idx="2">
                  <c:v>Inkiko</c:v>
                </c:pt>
                <c:pt idx="3">
                  <c:v>Ortho</c:v>
                </c:pt>
                <c:pt idx="4">
                  <c:v>Roche</c:v>
                </c:pt>
                <c:pt idx="5">
                  <c:v>Siemens</c:v>
                </c:pt>
                <c:pt idx="6">
                  <c:v>Referral/NS</c:v>
                </c:pt>
                <c:pt idx="7">
                  <c:v>Thermo</c:v>
                </c:pt>
              </c:strCache>
            </c:strRef>
          </c:cat>
          <c:val>
            <c:numRef>
              <c:f>Sheet6!$B$9:$I$9</c:f>
              <c:numCache>
                <c:formatCode>General</c:formatCode>
                <c:ptCount val="8"/>
                <c:pt idx="0">
                  <c:v>5</c:v>
                </c:pt>
                <c:pt idx="1">
                  <c:v>1</c:v>
                </c:pt>
                <c:pt idx="2">
                  <c:v>1</c:v>
                </c:pt>
                <c:pt idx="3">
                  <c:v>1</c:v>
                </c:pt>
                <c:pt idx="4">
                  <c:v>7</c:v>
                </c:pt>
                <c:pt idx="5">
                  <c:v>1</c:v>
                </c:pt>
                <c:pt idx="6">
                  <c:v>0</c:v>
                </c:pt>
                <c:pt idx="7">
                  <c:v>0</c:v>
                </c:pt>
              </c:numCache>
            </c:numRef>
          </c:val>
          <c:extLst>
            <c:ext xmlns:c16="http://schemas.microsoft.com/office/drawing/2014/chart" uri="{C3380CC4-5D6E-409C-BE32-E72D297353CC}">
              <c16:uniqueId val="{00000000-30FF-4C8F-9FE7-B2FB95BA5D16}"/>
            </c:ext>
          </c:extLst>
        </c:ser>
        <c:ser>
          <c:idx val="1"/>
          <c:order val="1"/>
          <c:tx>
            <c:strRef>
              <c:f>Sheet6!$A$10</c:f>
              <c:strCache>
                <c:ptCount val="1"/>
                <c:pt idx="0">
                  <c:v>Gentamicin</c:v>
                </c:pt>
              </c:strCache>
            </c:strRef>
          </c:tx>
          <c:spPr>
            <a:solidFill>
              <a:schemeClr val="accent2"/>
            </a:solidFill>
            <a:ln>
              <a:noFill/>
            </a:ln>
            <a:effectLst/>
            <a:sp3d/>
          </c:spPr>
          <c:invertIfNegative val="0"/>
          <c:cat>
            <c:strRef>
              <c:f>Sheet6!$B$8:$I$8</c:f>
              <c:strCache>
                <c:ptCount val="8"/>
                <c:pt idx="0">
                  <c:v>Abbott</c:v>
                </c:pt>
                <c:pt idx="1">
                  <c:v>Beckman</c:v>
                </c:pt>
                <c:pt idx="2">
                  <c:v>Inkiko</c:v>
                </c:pt>
                <c:pt idx="3">
                  <c:v>Ortho</c:v>
                </c:pt>
                <c:pt idx="4">
                  <c:v>Roche</c:v>
                </c:pt>
                <c:pt idx="5">
                  <c:v>Siemens</c:v>
                </c:pt>
                <c:pt idx="6">
                  <c:v>Referral/NS</c:v>
                </c:pt>
                <c:pt idx="7">
                  <c:v>Thermo</c:v>
                </c:pt>
              </c:strCache>
            </c:strRef>
          </c:cat>
          <c:val>
            <c:numRef>
              <c:f>Sheet6!$B$10:$I$10</c:f>
              <c:numCache>
                <c:formatCode>General</c:formatCode>
                <c:ptCount val="8"/>
                <c:pt idx="0">
                  <c:v>5</c:v>
                </c:pt>
                <c:pt idx="1">
                  <c:v>1</c:v>
                </c:pt>
                <c:pt idx="2">
                  <c:v>1</c:v>
                </c:pt>
                <c:pt idx="3">
                  <c:v>1</c:v>
                </c:pt>
                <c:pt idx="4">
                  <c:v>1</c:v>
                </c:pt>
                <c:pt idx="5">
                  <c:v>1</c:v>
                </c:pt>
                <c:pt idx="6">
                  <c:v>0</c:v>
                </c:pt>
                <c:pt idx="7">
                  <c:v>0</c:v>
                </c:pt>
              </c:numCache>
            </c:numRef>
          </c:val>
          <c:extLst>
            <c:ext xmlns:c16="http://schemas.microsoft.com/office/drawing/2014/chart" uri="{C3380CC4-5D6E-409C-BE32-E72D297353CC}">
              <c16:uniqueId val="{00000001-30FF-4C8F-9FE7-B2FB95BA5D16}"/>
            </c:ext>
          </c:extLst>
        </c:ser>
        <c:ser>
          <c:idx val="2"/>
          <c:order val="2"/>
          <c:tx>
            <c:strRef>
              <c:f>Sheet6!$A$11</c:f>
              <c:strCache>
                <c:ptCount val="1"/>
                <c:pt idx="0">
                  <c:v>Teicoplanin</c:v>
                </c:pt>
              </c:strCache>
            </c:strRef>
          </c:tx>
          <c:spPr>
            <a:solidFill>
              <a:schemeClr val="accent3"/>
            </a:solidFill>
            <a:ln>
              <a:noFill/>
            </a:ln>
            <a:effectLst/>
            <a:sp3d/>
          </c:spPr>
          <c:invertIfNegative val="0"/>
          <c:cat>
            <c:strRef>
              <c:f>Sheet6!$B$8:$I$8</c:f>
              <c:strCache>
                <c:ptCount val="8"/>
                <c:pt idx="0">
                  <c:v>Abbott</c:v>
                </c:pt>
                <c:pt idx="1">
                  <c:v>Beckman</c:v>
                </c:pt>
                <c:pt idx="2">
                  <c:v>Inkiko</c:v>
                </c:pt>
                <c:pt idx="3">
                  <c:v>Ortho</c:v>
                </c:pt>
                <c:pt idx="4">
                  <c:v>Roche</c:v>
                </c:pt>
                <c:pt idx="5">
                  <c:v>Siemens</c:v>
                </c:pt>
                <c:pt idx="6">
                  <c:v>Referral/NS</c:v>
                </c:pt>
                <c:pt idx="7">
                  <c:v>Thermo</c:v>
                </c:pt>
              </c:strCache>
            </c:strRef>
          </c:cat>
          <c:val>
            <c:numRef>
              <c:f>Sheet6!$B$11:$I$11</c:f>
              <c:numCache>
                <c:formatCode>General</c:formatCode>
                <c:ptCount val="8"/>
                <c:pt idx="0">
                  <c:v>0</c:v>
                </c:pt>
                <c:pt idx="1">
                  <c:v>0</c:v>
                </c:pt>
                <c:pt idx="2">
                  <c:v>0</c:v>
                </c:pt>
                <c:pt idx="3">
                  <c:v>0</c:v>
                </c:pt>
                <c:pt idx="4">
                  <c:v>0</c:v>
                </c:pt>
                <c:pt idx="5">
                  <c:v>0</c:v>
                </c:pt>
                <c:pt idx="6">
                  <c:v>13</c:v>
                </c:pt>
                <c:pt idx="7">
                  <c:v>3</c:v>
                </c:pt>
              </c:numCache>
            </c:numRef>
          </c:val>
          <c:extLst>
            <c:ext xmlns:c16="http://schemas.microsoft.com/office/drawing/2014/chart" uri="{C3380CC4-5D6E-409C-BE32-E72D297353CC}">
              <c16:uniqueId val="{00000002-30FF-4C8F-9FE7-B2FB95BA5D16}"/>
            </c:ext>
          </c:extLst>
        </c:ser>
        <c:ser>
          <c:idx val="3"/>
          <c:order val="3"/>
          <c:tx>
            <c:strRef>
              <c:f>Sheet6!$A$12</c:f>
              <c:strCache>
                <c:ptCount val="1"/>
                <c:pt idx="0">
                  <c:v>Tobramycin</c:v>
                </c:pt>
              </c:strCache>
            </c:strRef>
          </c:tx>
          <c:spPr>
            <a:solidFill>
              <a:schemeClr val="accent4"/>
            </a:solidFill>
            <a:ln>
              <a:noFill/>
            </a:ln>
            <a:effectLst/>
            <a:sp3d/>
          </c:spPr>
          <c:invertIfNegative val="0"/>
          <c:cat>
            <c:strRef>
              <c:f>Sheet6!$B$8:$I$8</c:f>
              <c:strCache>
                <c:ptCount val="8"/>
                <c:pt idx="0">
                  <c:v>Abbott</c:v>
                </c:pt>
                <c:pt idx="1">
                  <c:v>Beckman</c:v>
                </c:pt>
                <c:pt idx="2">
                  <c:v>Inkiko</c:v>
                </c:pt>
                <c:pt idx="3">
                  <c:v>Ortho</c:v>
                </c:pt>
                <c:pt idx="4">
                  <c:v>Roche</c:v>
                </c:pt>
                <c:pt idx="5">
                  <c:v>Siemens</c:v>
                </c:pt>
                <c:pt idx="6">
                  <c:v>Referral/NS</c:v>
                </c:pt>
                <c:pt idx="7">
                  <c:v>Thermo</c:v>
                </c:pt>
              </c:strCache>
            </c:strRef>
          </c:cat>
          <c:val>
            <c:numRef>
              <c:f>Sheet6!$B$12:$I$12</c:f>
              <c:numCache>
                <c:formatCode>General</c:formatCode>
                <c:ptCount val="8"/>
                <c:pt idx="0">
                  <c:v>2</c:v>
                </c:pt>
                <c:pt idx="1">
                  <c:v>0</c:v>
                </c:pt>
                <c:pt idx="2">
                  <c:v>1</c:v>
                </c:pt>
                <c:pt idx="3">
                  <c:v>0</c:v>
                </c:pt>
                <c:pt idx="4">
                  <c:v>1</c:v>
                </c:pt>
                <c:pt idx="5">
                  <c:v>1</c:v>
                </c:pt>
                <c:pt idx="6">
                  <c:v>9</c:v>
                </c:pt>
                <c:pt idx="7">
                  <c:v>2</c:v>
                </c:pt>
              </c:numCache>
            </c:numRef>
          </c:val>
          <c:extLst>
            <c:ext xmlns:c16="http://schemas.microsoft.com/office/drawing/2014/chart" uri="{C3380CC4-5D6E-409C-BE32-E72D297353CC}">
              <c16:uniqueId val="{00000003-30FF-4C8F-9FE7-B2FB95BA5D16}"/>
            </c:ext>
          </c:extLst>
        </c:ser>
        <c:ser>
          <c:idx val="4"/>
          <c:order val="4"/>
          <c:tx>
            <c:strRef>
              <c:f>Sheet6!$A$13</c:f>
              <c:strCache>
                <c:ptCount val="1"/>
                <c:pt idx="0">
                  <c:v>Vancomycin</c:v>
                </c:pt>
              </c:strCache>
            </c:strRef>
          </c:tx>
          <c:spPr>
            <a:solidFill>
              <a:schemeClr val="accent5"/>
            </a:solidFill>
            <a:ln>
              <a:noFill/>
            </a:ln>
            <a:effectLst/>
            <a:sp3d/>
          </c:spPr>
          <c:invertIfNegative val="0"/>
          <c:cat>
            <c:strRef>
              <c:f>Sheet6!$B$8:$I$8</c:f>
              <c:strCache>
                <c:ptCount val="8"/>
                <c:pt idx="0">
                  <c:v>Abbott</c:v>
                </c:pt>
                <c:pt idx="1">
                  <c:v>Beckman</c:v>
                </c:pt>
                <c:pt idx="2">
                  <c:v>Inkiko</c:v>
                </c:pt>
                <c:pt idx="3">
                  <c:v>Ortho</c:v>
                </c:pt>
                <c:pt idx="4">
                  <c:v>Roche</c:v>
                </c:pt>
                <c:pt idx="5">
                  <c:v>Siemens</c:v>
                </c:pt>
                <c:pt idx="6">
                  <c:v>Referral/NS</c:v>
                </c:pt>
                <c:pt idx="7">
                  <c:v>Thermo</c:v>
                </c:pt>
              </c:strCache>
            </c:strRef>
          </c:cat>
          <c:val>
            <c:numRef>
              <c:f>Sheet6!$B$13:$I$13</c:f>
              <c:numCache>
                <c:formatCode>General</c:formatCode>
                <c:ptCount val="8"/>
                <c:pt idx="0">
                  <c:v>5</c:v>
                </c:pt>
                <c:pt idx="1">
                  <c:v>1</c:v>
                </c:pt>
                <c:pt idx="2">
                  <c:v>1</c:v>
                </c:pt>
                <c:pt idx="3">
                  <c:v>1</c:v>
                </c:pt>
                <c:pt idx="4">
                  <c:v>6</c:v>
                </c:pt>
                <c:pt idx="5">
                  <c:v>1</c:v>
                </c:pt>
                <c:pt idx="6">
                  <c:v>1</c:v>
                </c:pt>
                <c:pt idx="7">
                  <c:v>0</c:v>
                </c:pt>
              </c:numCache>
            </c:numRef>
          </c:val>
          <c:extLst>
            <c:ext xmlns:c16="http://schemas.microsoft.com/office/drawing/2014/chart" uri="{C3380CC4-5D6E-409C-BE32-E72D297353CC}">
              <c16:uniqueId val="{00000004-30FF-4C8F-9FE7-B2FB95BA5D16}"/>
            </c:ext>
          </c:extLst>
        </c:ser>
        <c:dLbls>
          <c:showLegendKey val="0"/>
          <c:showVal val="0"/>
          <c:showCatName val="0"/>
          <c:showSerName val="0"/>
          <c:showPercent val="0"/>
          <c:showBubbleSize val="0"/>
        </c:dLbls>
        <c:gapWidth val="150"/>
        <c:shape val="box"/>
        <c:axId val="441074768"/>
        <c:axId val="441075096"/>
        <c:axId val="0"/>
      </c:bar3DChart>
      <c:catAx>
        <c:axId val="441074768"/>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41075096"/>
        <c:crosses val="autoZero"/>
        <c:auto val="1"/>
        <c:lblAlgn val="ctr"/>
        <c:lblOffset val="100"/>
        <c:noMultiLvlLbl val="0"/>
      </c:catAx>
      <c:valAx>
        <c:axId val="4410750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410747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Sheet6!$B$15</c:f>
              <c:strCache>
                <c:ptCount val="1"/>
                <c:pt idx="0">
                  <c:v>LGC</c:v>
                </c:pt>
              </c:strCache>
            </c:strRef>
          </c:tx>
          <c:spPr>
            <a:solidFill>
              <a:schemeClr val="accent1"/>
            </a:solidFill>
            <a:ln>
              <a:noFill/>
            </a:ln>
            <a:effectLst/>
            <a:sp3d/>
          </c:spPr>
          <c:invertIfNegative val="0"/>
          <c:cat>
            <c:strRef>
              <c:f>Sheet6!$A$16:$A$20</c:f>
              <c:strCache>
                <c:ptCount val="5"/>
                <c:pt idx="0">
                  <c:v>Amikacin</c:v>
                </c:pt>
                <c:pt idx="1">
                  <c:v>Gentamicin</c:v>
                </c:pt>
                <c:pt idx="2">
                  <c:v>Teicoplanin</c:v>
                </c:pt>
                <c:pt idx="3">
                  <c:v>Tobramycin</c:v>
                </c:pt>
                <c:pt idx="4">
                  <c:v>Vancomycin</c:v>
                </c:pt>
              </c:strCache>
            </c:strRef>
          </c:cat>
          <c:val>
            <c:numRef>
              <c:f>Sheet6!$B$16:$B$20</c:f>
              <c:numCache>
                <c:formatCode>General</c:formatCode>
                <c:ptCount val="5"/>
                <c:pt idx="0">
                  <c:v>2</c:v>
                </c:pt>
                <c:pt idx="1">
                  <c:v>2</c:v>
                </c:pt>
                <c:pt idx="2">
                  <c:v>1</c:v>
                </c:pt>
                <c:pt idx="3">
                  <c:v>0</c:v>
                </c:pt>
                <c:pt idx="4">
                  <c:v>2</c:v>
                </c:pt>
              </c:numCache>
            </c:numRef>
          </c:val>
          <c:extLst>
            <c:ext xmlns:c16="http://schemas.microsoft.com/office/drawing/2014/chart" uri="{C3380CC4-5D6E-409C-BE32-E72D297353CC}">
              <c16:uniqueId val="{00000000-BEFD-4844-90D7-EB341FF74301}"/>
            </c:ext>
          </c:extLst>
        </c:ser>
        <c:ser>
          <c:idx val="1"/>
          <c:order val="1"/>
          <c:tx>
            <c:strRef>
              <c:f>Sheet6!$C$15</c:f>
              <c:strCache>
                <c:ptCount val="1"/>
                <c:pt idx="0">
                  <c:v>NEQAS</c:v>
                </c:pt>
              </c:strCache>
            </c:strRef>
          </c:tx>
          <c:spPr>
            <a:solidFill>
              <a:schemeClr val="accent2"/>
            </a:solidFill>
            <a:ln>
              <a:noFill/>
            </a:ln>
            <a:effectLst/>
            <a:sp3d/>
          </c:spPr>
          <c:invertIfNegative val="0"/>
          <c:cat>
            <c:strRef>
              <c:f>Sheet6!$A$16:$A$20</c:f>
              <c:strCache>
                <c:ptCount val="5"/>
                <c:pt idx="0">
                  <c:v>Amikacin</c:v>
                </c:pt>
                <c:pt idx="1">
                  <c:v>Gentamicin</c:v>
                </c:pt>
                <c:pt idx="2">
                  <c:v>Teicoplanin</c:v>
                </c:pt>
                <c:pt idx="3">
                  <c:v>Tobramycin</c:v>
                </c:pt>
                <c:pt idx="4">
                  <c:v>Vancomycin</c:v>
                </c:pt>
              </c:strCache>
            </c:strRef>
          </c:cat>
          <c:val>
            <c:numRef>
              <c:f>Sheet6!$C$16:$C$20</c:f>
              <c:numCache>
                <c:formatCode>General</c:formatCode>
                <c:ptCount val="5"/>
                <c:pt idx="0">
                  <c:v>11</c:v>
                </c:pt>
                <c:pt idx="1">
                  <c:v>12</c:v>
                </c:pt>
                <c:pt idx="2">
                  <c:v>1</c:v>
                </c:pt>
                <c:pt idx="3">
                  <c:v>8</c:v>
                </c:pt>
                <c:pt idx="4">
                  <c:v>12</c:v>
                </c:pt>
              </c:numCache>
            </c:numRef>
          </c:val>
          <c:extLst>
            <c:ext xmlns:c16="http://schemas.microsoft.com/office/drawing/2014/chart" uri="{C3380CC4-5D6E-409C-BE32-E72D297353CC}">
              <c16:uniqueId val="{00000001-BEFD-4844-90D7-EB341FF74301}"/>
            </c:ext>
          </c:extLst>
        </c:ser>
        <c:ser>
          <c:idx val="2"/>
          <c:order val="2"/>
          <c:tx>
            <c:strRef>
              <c:f>Sheet6!$D$15</c:f>
              <c:strCache>
                <c:ptCount val="1"/>
                <c:pt idx="0">
                  <c:v>RIQAS</c:v>
                </c:pt>
              </c:strCache>
            </c:strRef>
          </c:tx>
          <c:spPr>
            <a:solidFill>
              <a:schemeClr val="accent3"/>
            </a:solidFill>
            <a:ln>
              <a:noFill/>
            </a:ln>
            <a:effectLst/>
            <a:sp3d/>
          </c:spPr>
          <c:invertIfNegative val="0"/>
          <c:cat>
            <c:strRef>
              <c:f>Sheet6!$A$16:$A$20</c:f>
              <c:strCache>
                <c:ptCount val="5"/>
                <c:pt idx="0">
                  <c:v>Amikacin</c:v>
                </c:pt>
                <c:pt idx="1">
                  <c:v>Gentamicin</c:v>
                </c:pt>
                <c:pt idx="2">
                  <c:v>Teicoplanin</c:v>
                </c:pt>
                <c:pt idx="3">
                  <c:v>Tobramycin</c:v>
                </c:pt>
                <c:pt idx="4">
                  <c:v>Vancomycin</c:v>
                </c:pt>
              </c:strCache>
            </c:strRef>
          </c:cat>
          <c:val>
            <c:numRef>
              <c:f>Sheet6!$D$16:$D$20</c:f>
              <c:numCache>
                <c:formatCode>General</c:formatCode>
                <c:ptCount val="5"/>
                <c:pt idx="0">
                  <c:v>1</c:v>
                </c:pt>
                <c:pt idx="1">
                  <c:v>2</c:v>
                </c:pt>
                <c:pt idx="2">
                  <c:v>0</c:v>
                </c:pt>
                <c:pt idx="3">
                  <c:v>0</c:v>
                </c:pt>
                <c:pt idx="4">
                  <c:v>2</c:v>
                </c:pt>
              </c:numCache>
            </c:numRef>
          </c:val>
          <c:extLst>
            <c:ext xmlns:c16="http://schemas.microsoft.com/office/drawing/2014/chart" uri="{C3380CC4-5D6E-409C-BE32-E72D297353CC}">
              <c16:uniqueId val="{00000002-BEFD-4844-90D7-EB341FF74301}"/>
            </c:ext>
          </c:extLst>
        </c:ser>
        <c:ser>
          <c:idx val="3"/>
          <c:order val="3"/>
          <c:tx>
            <c:strRef>
              <c:f>Sheet6!$E$15</c:f>
              <c:strCache>
                <c:ptCount val="1"/>
                <c:pt idx="0">
                  <c:v>NS</c:v>
                </c:pt>
              </c:strCache>
            </c:strRef>
          </c:tx>
          <c:spPr>
            <a:solidFill>
              <a:schemeClr val="accent4"/>
            </a:solidFill>
            <a:ln>
              <a:noFill/>
            </a:ln>
            <a:effectLst/>
            <a:sp3d/>
          </c:spPr>
          <c:invertIfNegative val="0"/>
          <c:cat>
            <c:strRef>
              <c:f>Sheet6!$A$16:$A$20</c:f>
              <c:strCache>
                <c:ptCount val="5"/>
                <c:pt idx="0">
                  <c:v>Amikacin</c:v>
                </c:pt>
                <c:pt idx="1">
                  <c:v>Gentamicin</c:v>
                </c:pt>
                <c:pt idx="2">
                  <c:v>Teicoplanin</c:v>
                </c:pt>
                <c:pt idx="3">
                  <c:v>Tobramycin</c:v>
                </c:pt>
                <c:pt idx="4">
                  <c:v>Vancomycin</c:v>
                </c:pt>
              </c:strCache>
            </c:strRef>
          </c:cat>
          <c:val>
            <c:numRef>
              <c:f>Sheet6!$E$16:$E$20</c:f>
              <c:numCache>
                <c:formatCode>General</c:formatCode>
                <c:ptCount val="5"/>
                <c:pt idx="0">
                  <c:v>2</c:v>
                </c:pt>
                <c:pt idx="1">
                  <c:v>0</c:v>
                </c:pt>
                <c:pt idx="2">
                  <c:v>14</c:v>
                </c:pt>
                <c:pt idx="3">
                  <c:v>8</c:v>
                </c:pt>
                <c:pt idx="4">
                  <c:v>0</c:v>
                </c:pt>
              </c:numCache>
            </c:numRef>
          </c:val>
          <c:extLst>
            <c:ext xmlns:c16="http://schemas.microsoft.com/office/drawing/2014/chart" uri="{C3380CC4-5D6E-409C-BE32-E72D297353CC}">
              <c16:uniqueId val="{00000003-BEFD-4844-90D7-EB341FF74301}"/>
            </c:ext>
          </c:extLst>
        </c:ser>
        <c:dLbls>
          <c:showLegendKey val="0"/>
          <c:showVal val="0"/>
          <c:showCatName val="0"/>
          <c:showSerName val="0"/>
          <c:showPercent val="0"/>
          <c:showBubbleSize val="0"/>
        </c:dLbls>
        <c:gapWidth val="150"/>
        <c:shape val="box"/>
        <c:axId val="531715800"/>
        <c:axId val="531719080"/>
        <c:axId val="0"/>
      </c:bar3DChart>
      <c:catAx>
        <c:axId val="53171580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31719080"/>
        <c:crosses val="autoZero"/>
        <c:auto val="1"/>
        <c:lblAlgn val="ctr"/>
        <c:lblOffset val="100"/>
        <c:noMultiLvlLbl val="0"/>
      </c:catAx>
      <c:valAx>
        <c:axId val="5317190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317158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cat>
            <c:strRef>
              <c:f>'[2]Part 2'!$Q$6:$Q$8</c:f>
              <c:strCache>
                <c:ptCount val="3"/>
                <c:pt idx="0">
                  <c:v>Total responses</c:v>
                </c:pt>
                <c:pt idx="1">
                  <c:v>2° Hypertension</c:v>
                </c:pt>
                <c:pt idx="2">
                  <c:v>Implementing Changes</c:v>
                </c:pt>
              </c:strCache>
            </c:strRef>
          </c:cat>
          <c:val>
            <c:numRef>
              <c:f>'[2]Part 2'!$R$6:$R$8</c:f>
              <c:numCache>
                <c:formatCode>General</c:formatCode>
                <c:ptCount val="3"/>
                <c:pt idx="0">
                  <c:v>16</c:v>
                </c:pt>
                <c:pt idx="1">
                  <c:v>12</c:v>
                </c:pt>
                <c:pt idx="2">
                  <c:v>4</c:v>
                </c:pt>
              </c:numCache>
            </c:numRef>
          </c:val>
          <c:extLst>
            <c:ext xmlns:c16="http://schemas.microsoft.com/office/drawing/2014/chart" uri="{C3380CC4-5D6E-409C-BE32-E72D297353CC}">
              <c16:uniqueId val="{00000000-0C31-47CF-9715-E9656EA8C4DE}"/>
            </c:ext>
          </c:extLst>
        </c:ser>
        <c:dLbls>
          <c:showLegendKey val="0"/>
          <c:showVal val="0"/>
          <c:showCatName val="0"/>
          <c:showSerName val="0"/>
          <c:showPercent val="0"/>
          <c:showBubbleSize val="0"/>
        </c:dLbls>
        <c:gapWidth val="150"/>
        <c:axId val="269758360"/>
        <c:axId val="269760984"/>
      </c:barChart>
      <c:catAx>
        <c:axId val="26975836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69760984"/>
        <c:crosses val="autoZero"/>
        <c:auto val="1"/>
        <c:lblAlgn val="ctr"/>
        <c:lblOffset val="100"/>
        <c:noMultiLvlLbl val="0"/>
      </c:catAx>
      <c:valAx>
        <c:axId val="2697609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6975836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Sheet3!$B$23</c:f>
              <c:strCache>
                <c:ptCount val="1"/>
                <c:pt idx="0">
                  <c:v>Anti-Hypertensive Screen</c:v>
                </c:pt>
              </c:strCache>
            </c:strRef>
          </c:tx>
          <c:spPr>
            <a:solidFill>
              <a:schemeClr val="accent1"/>
            </a:solidFill>
            <a:ln>
              <a:noFill/>
            </a:ln>
            <a:effectLst/>
          </c:spPr>
          <c:invertIfNegative val="0"/>
          <c:cat>
            <c:strRef>
              <c:f>Sheet3!$C$22:$F$22</c:f>
              <c:strCache>
                <c:ptCount val="4"/>
                <c:pt idx="0">
                  <c:v>In-House</c:v>
                </c:pt>
                <c:pt idx="1">
                  <c:v>Referral</c:v>
                </c:pt>
                <c:pt idx="2">
                  <c:v>Not Stated</c:v>
                </c:pt>
                <c:pt idx="3">
                  <c:v>Not Offered</c:v>
                </c:pt>
              </c:strCache>
            </c:strRef>
          </c:cat>
          <c:val>
            <c:numRef>
              <c:f>Sheet3!$C$23:$F$23</c:f>
              <c:numCache>
                <c:formatCode>General</c:formatCode>
                <c:ptCount val="4"/>
                <c:pt idx="0">
                  <c:v>0</c:v>
                </c:pt>
                <c:pt idx="1">
                  <c:v>7</c:v>
                </c:pt>
                <c:pt idx="2">
                  <c:v>4</c:v>
                </c:pt>
                <c:pt idx="3">
                  <c:v>5</c:v>
                </c:pt>
              </c:numCache>
            </c:numRef>
          </c:val>
          <c:extLst>
            <c:ext xmlns:c16="http://schemas.microsoft.com/office/drawing/2014/chart" uri="{C3380CC4-5D6E-409C-BE32-E72D297353CC}">
              <c16:uniqueId val="{00000000-04BA-4639-838C-C72CADE14920}"/>
            </c:ext>
          </c:extLst>
        </c:ser>
        <c:ser>
          <c:idx val="1"/>
          <c:order val="1"/>
          <c:tx>
            <c:strRef>
              <c:f>Sheet3!$B$24</c:f>
              <c:strCache>
                <c:ptCount val="1"/>
                <c:pt idx="0">
                  <c:v>Digoxin</c:v>
                </c:pt>
              </c:strCache>
            </c:strRef>
          </c:tx>
          <c:spPr>
            <a:solidFill>
              <a:schemeClr val="accent2"/>
            </a:solidFill>
            <a:ln>
              <a:noFill/>
            </a:ln>
            <a:effectLst/>
          </c:spPr>
          <c:invertIfNegative val="0"/>
          <c:cat>
            <c:strRef>
              <c:f>Sheet3!$C$22:$F$22</c:f>
              <c:strCache>
                <c:ptCount val="4"/>
                <c:pt idx="0">
                  <c:v>In-House</c:v>
                </c:pt>
                <c:pt idx="1">
                  <c:v>Referral</c:v>
                </c:pt>
                <c:pt idx="2">
                  <c:v>Not Stated</c:v>
                </c:pt>
                <c:pt idx="3">
                  <c:v>Not Offered</c:v>
                </c:pt>
              </c:strCache>
            </c:strRef>
          </c:cat>
          <c:val>
            <c:numRef>
              <c:f>Sheet3!$C$24:$F$24</c:f>
              <c:numCache>
                <c:formatCode>General</c:formatCode>
                <c:ptCount val="4"/>
                <c:pt idx="0">
                  <c:v>15</c:v>
                </c:pt>
                <c:pt idx="1">
                  <c:v>1</c:v>
                </c:pt>
                <c:pt idx="2">
                  <c:v>0</c:v>
                </c:pt>
                <c:pt idx="3">
                  <c:v>0</c:v>
                </c:pt>
              </c:numCache>
            </c:numRef>
          </c:val>
          <c:extLst>
            <c:ext xmlns:c16="http://schemas.microsoft.com/office/drawing/2014/chart" uri="{C3380CC4-5D6E-409C-BE32-E72D297353CC}">
              <c16:uniqueId val="{00000001-04BA-4639-838C-C72CADE14920}"/>
            </c:ext>
          </c:extLst>
        </c:ser>
        <c:dLbls>
          <c:showLegendKey val="0"/>
          <c:showVal val="0"/>
          <c:showCatName val="0"/>
          <c:showSerName val="0"/>
          <c:showPercent val="0"/>
          <c:showBubbleSize val="0"/>
        </c:dLbls>
        <c:gapWidth val="219"/>
        <c:overlap val="-27"/>
        <c:axId val="488322424"/>
        <c:axId val="488328984"/>
      </c:barChart>
      <c:catAx>
        <c:axId val="4883224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8328984"/>
        <c:crosses val="autoZero"/>
        <c:auto val="1"/>
        <c:lblAlgn val="ctr"/>
        <c:lblOffset val="100"/>
        <c:noMultiLvlLbl val="0"/>
      </c:catAx>
      <c:valAx>
        <c:axId val="4883289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83224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cat>
            <c:strRef>
              <c:f>Sheet3!$U$16:$Z$16</c:f>
              <c:strCache>
                <c:ptCount val="6"/>
                <c:pt idx="0">
                  <c:v>Abbott</c:v>
                </c:pt>
                <c:pt idx="1">
                  <c:v>Beckman</c:v>
                </c:pt>
                <c:pt idx="2">
                  <c:v>Ortho</c:v>
                </c:pt>
                <c:pt idx="3">
                  <c:v>Roche</c:v>
                </c:pt>
                <c:pt idx="4">
                  <c:v>Siemens</c:v>
                </c:pt>
                <c:pt idx="5">
                  <c:v>Not stated</c:v>
                </c:pt>
              </c:strCache>
            </c:strRef>
          </c:cat>
          <c:val>
            <c:numRef>
              <c:f>Sheet3!$U$17:$Z$17</c:f>
              <c:numCache>
                <c:formatCode>General</c:formatCode>
                <c:ptCount val="6"/>
                <c:pt idx="0">
                  <c:v>5</c:v>
                </c:pt>
                <c:pt idx="1">
                  <c:v>1</c:v>
                </c:pt>
                <c:pt idx="2">
                  <c:v>1</c:v>
                </c:pt>
                <c:pt idx="3">
                  <c:v>7</c:v>
                </c:pt>
                <c:pt idx="4">
                  <c:v>1</c:v>
                </c:pt>
                <c:pt idx="5">
                  <c:v>1</c:v>
                </c:pt>
              </c:numCache>
            </c:numRef>
          </c:val>
          <c:extLst>
            <c:ext xmlns:c16="http://schemas.microsoft.com/office/drawing/2014/chart" uri="{C3380CC4-5D6E-409C-BE32-E72D297353CC}">
              <c16:uniqueId val="{00000000-11EE-4095-B2C2-6F19080A5EC1}"/>
            </c:ext>
          </c:extLst>
        </c:ser>
        <c:dLbls>
          <c:showLegendKey val="0"/>
          <c:showVal val="0"/>
          <c:showCatName val="0"/>
          <c:showSerName val="0"/>
          <c:showPercent val="0"/>
          <c:showBubbleSize val="0"/>
        </c:dLbls>
        <c:gapWidth val="219"/>
        <c:overlap val="-27"/>
        <c:axId val="280880056"/>
        <c:axId val="280880712"/>
      </c:barChart>
      <c:catAx>
        <c:axId val="2808800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80880712"/>
        <c:crosses val="autoZero"/>
        <c:auto val="1"/>
        <c:lblAlgn val="ctr"/>
        <c:lblOffset val="100"/>
        <c:noMultiLvlLbl val="0"/>
      </c:catAx>
      <c:valAx>
        <c:axId val="2808807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808800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spPr>
            <a:solidFill>
              <a:schemeClr val="accent1"/>
            </a:solidFill>
            <a:ln>
              <a:noFill/>
            </a:ln>
            <a:effectLst/>
            <a:sp3d/>
          </c:spPr>
          <c:invertIfNegative val="0"/>
          <c:cat>
            <c:strRef>
              <c:f>Sheet3!$U$18:$X$18</c:f>
              <c:strCache>
                <c:ptCount val="4"/>
                <c:pt idx="0">
                  <c:v>LGC</c:v>
                </c:pt>
                <c:pt idx="1">
                  <c:v>NEQAS</c:v>
                </c:pt>
                <c:pt idx="2">
                  <c:v>RIQAS</c:v>
                </c:pt>
                <c:pt idx="3">
                  <c:v>Not Stated</c:v>
                </c:pt>
              </c:strCache>
            </c:strRef>
          </c:cat>
          <c:val>
            <c:numRef>
              <c:f>Sheet3!$U$19:$X$19</c:f>
              <c:numCache>
                <c:formatCode>General</c:formatCode>
                <c:ptCount val="4"/>
                <c:pt idx="0">
                  <c:v>1</c:v>
                </c:pt>
                <c:pt idx="1">
                  <c:v>10</c:v>
                </c:pt>
                <c:pt idx="2">
                  <c:v>4</c:v>
                </c:pt>
                <c:pt idx="3">
                  <c:v>1</c:v>
                </c:pt>
              </c:numCache>
            </c:numRef>
          </c:val>
          <c:extLst>
            <c:ext xmlns:c16="http://schemas.microsoft.com/office/drawing/2014/chart" uri="{C3380CC4-5D6E-409C-BE32-E72D297353CC}">
              <c16:uniqueId val="{00000000-1757-4659-A04A-0F1ABD8DA8A6}"/>
            </c:ext>
          </c:extLst>
        </c:ser>
        <c:dLbls>
          <c:showLegendKey val="0"/>
          <c:showVal val="0"/>
          <c:showCatName val="0"/>
          <c:showSerName val="0"/>
          <c:showPercent val="0"/>
          <c:showBubbleSize val="0"/>
        </c:dLbls>
        <c:gapWidth val="150"/>
        <c:shape val="box"/>
        <c:axId val="531710224"/>
        <c:axId val="531710552"/>
        <c:axId val="0"/>
      </c:bar3DChart>
      <c:catAx>
        <c:axId val="531710224"/>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31710552"/>
        <c:crosses val="autoZero"/>
        <c:auto val="1"/>
        <c:lblAlgn val="ctr"/>
        <c:lblOffset val="100"/>
        <c:noMultiLvlLbl val="0"/>
      </c:catAx>
      <c:valAx>
        <c:axId val="53171055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3171022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Sheet4!$B$23</c:f>
              <c:strCache>
                <c:ptCount val="1"/>
                <c:pt idx="0">
                  <c:v>In-House</c:v>
                </c:pt>
              </c:strCache>
            </c:strRef>
          </c:tx>
          <c:spPr>
            <a:solidFill>
              <a:schemeClr val="accent1"/>
            </a:solidFill>
            <a:ln>
              <a:noFill/>
            </a:ln>
            <a:effectLst/>
            <a:sp3d/>
          </c:spPr>
          <c:invertIfNegative val="0"/>
          <c:cat>
            <c:strRef>
              <c:f>Sheet4!$A$24:$A$34</c:f>
              <c:strCache>
                <c:ptCount val="11"/>
                <c:pt idx="0">
                  <c:v>Carbamazepine</c:v>
                </c:pt>
                <c:pt idx="1">
                  <c:v>Carbamazepine-epoxide (metabolite)</c:v>
                </c:pt>
                <c:pt idx="2">
                  <c:v>Clonazepam</c:v>
                </c:pt>
                <c:pt idx="3">
                  <c:v>Free Phenytoin</c:v>
                </c:pt>
                <c:pt idx="4">
                  <c:v>Gabapentin</c:v>
                </c:pt>
                <c:pt idx="5">
                  <c:v>Lamotrigine</c:v>
                </c:pt>
                <c:pt idx="6">
                  <c:v>Levetiracetam</c:v>
                </c:pt>
                <c:pt idx="7">
                  <c:v>Phenobarbital</c:v>
                </c:pt>
                <c:pt idx="8">
                  <c:v>Phenytoin</c:v>
                </c:pt>
                <c:pt idx="9">
                  <c:v>Topiramate</c:v>
                </c:pt>
                <c:pt idx="10">
                  <c:v>Valproic acid</c:v>
                </c:pt>
              </c:strCache>
            </c:strRef>
          </c:cat>
          <c:val>
            <c:numRef>
              <c:f>Sheet4!$B$24:$B$34</c:f>
              <c:numCache>
                <c:formatCode>General</c:formatCode>
                <c:ptCount val="11"/>
                <c:pt idx="0">
                  <c:v>14</c:v>
                </c:pt>
                <c:pt idx="1">
                  <c:v>0</c:v>
                </c:pt>
                <c:pt idx="2">
                  <c:v>0</c:v>
                </c:pt>
                <c:pt idx="3">
                  <c:v>1</c:v>
                </c:pt>
                <c:pt idx="4">
                  <c:v>0</c:v>
                </c:pt>
                <c:pt idx="5">
                  <c:v>1</c:v>
                </c:pt>
                <c:pt idx="6">
                  <c:v>0</c:v>
                </c:pt>
                <c:pt idx="7">
                  <c:v>10</c:v>
                </c:pt>
                <c:pt idx="8">
                  <c:v>15</c:v>
                </c:pt>
                <c:pt idx="9">
                  <c:v>0</c:v>
                </c:pt>
                <c:pt idx="10">
                  <c:v>8</c:v>
                </c:pt>
              </c:numCache>
            </c:numRef>
          </c:val>
          <c:extLst>
            <c:ext xmlns:c16="http://schemas.microsoft.com/office/drawing/2014/chart" uri="{C3380CC4-5D6E-409C-BE32-E72D297353CC}">
              <c16:uniqueId val="{00000000-B698-4AB5-941E-725FB5D6B28F}"/>
            </c:ext>
          </c:extLst>
        </c:ser>
        <c:ser>
          <c:idx val="1"/>
          <c:order val="1"/>
          <c:tx>
            <c:strRef>
              <c:f>Sheet4!$C$23</c:f>
              <c:strCache>
                <c:ptCount val="1"/>
                <c:pt idx="0">
                  <c:v>Referral</c:v>
                </c:pt>
              </c:strCache>
            </c:strRef>
          </c:tx>
          <c:spPr>
            <a:solidFill>
              <a:schemeClr val="accent2"/>
            </a:solidFill>
            <a:ln>
              <a:noFill/>
            </a:ln>
            <a:effectLst/>
            <a:sp3d/>
          </c:spPr>
          <c:invertIfNegative val="0"/>
          <c:cat>
            <c:strRef>
              <c:f>Sheet4!$A$24:$A$34</c:f>
              <c:strCache>
                <c:ptCount val="11"/>
                <c:pt idx="0">
                  <c:v>Carbamazepine</c:v>
                </c:pt>
                <c:pt idx="1">
                  <c:v>Carbamazepine-epoxide (metabolite)</c:v>
                </c:pt>
                <c:pt idx="2">
                  <c:v>Clonazepam</c:v>
                </c:pt>
                <c:pt idx="3">
                  <c:v>Free Phenytoin</c:v>
                </c:pt>
                <c:pt idx="4">
                  <c:v>Gabapentin</c:v>
                </c:pt>
                <c:pt idx="5">
                  <c:v>Lamotrigine</c:v>
                </c:pt>
                <c:pt idx="6">
                  <c:v>Levetiracetam</c:v>
                </c:pt>
                <c:pt idx="7">
                  <c:v>Phenobarbital</c:v>
                </c:pt>
                <c:pt idx="8">
                  <c:v>Phenytoin</c:v>
                </c:pt>
                <c:pt idx="9">
                  <c:v>Topiramate</c:v>
                </c:pt>
                <c:pt idx="10">
                  <c:v>Valproic acid</c:v>
                </c:pt>
              </c:strCache>
            </c:strRef>
          </c:cat>
          <c:val>
            <c:numRef>
              <c:f>Sheet4!$C$24:$C$34</c:f>
              <c:numCache>
                <c:formatCode>General</c:formatCode>
                <c:ptCount val="11"/>
                <c:pt idx="0">
                  <c:v>2</c:v>
                </c:pt>
                <c:pt idx="1">
                  <c:v>13</c:v>
                </c:pt>
                <c:pt idx="2">
                  <c:v>14</c:v>
                </c:pt>
                <c:pt idx="3">
                  <c:v>9</c:v>
                </c:pt>
                <c:pt idx="4">
                  <c:v>15</c:v>
                </c:pt>
                <c:pt idx="5">
                  <c:v>15</c:v>
                </c:pt>
                <c:pt idx="6">
                  <c:v>16</c:v>
                </c:pt>
                <c:pt idx="7">
                  <c:v>6</c:v>
                </c:pt>
                <c:pt idx="8">
                  <c:v>1</c:v>
                </c:pt>
                <c:pt idx="9">
                  <c:v>16</c:v>
                </c:pt>
                <c:pt idx="10">
                  <c:v>8</c:v>
                </c:pt>
              </c:numCache>
            </c:numRef>
          </c:val>
          <c:extLst>
            <c:ext xmlns:c16="http://schemas.microsoft.com/office/drawing/2014/chart" uri="{C3380CC4-5D6E-409C-BE32-E72D297353CC}">
              <c16:uniqueId val="{00000001-B698-4AB5-941E-725FB5D6B28F}"/>
            </c:ext>
          </c:extLst>
        </c:ser>
        <c:ser>
          <c:idx val="2"/>
          <c:order val="2"/>
          <c:tx>
            <c:strRef>
              <c:f>Sheet4!$D$23</c:f>
              <c:strCache>
                <c:ptCount val="1"/>
                <c:pt idx="0">
                  <c:v>Not Sent</c:v>
                </c:pt>
              </c:strCache>
            </c:strRef>
          </c:tx>
          <c:spPr>
            <a:solidFill>
              <a:schemeClr val="accent3"/>
            </a:solidFill>
            <a:ln>
              <a:noFill/>
            </a:ln>
            <a:effectLst/>
            <a:sp3d/>
          </c:spPr>
          <c:invertIfNegative val="0"/>
          <c:cat>
            <c:strRef>
              <c:f>Sheet4!$A$24:$A$34</c:f>
              <c:strCache>
                <c:ptCount val="11"/>
                <c:pt idx="0">
                  <c:v>Carbamazepine</c:v>
                </c:pt>
                <c:pt idx="1">
                  <c:v>Carbamazepine-epoxide (metabolite)</c:v>
                </c:pt>
                <c:pt idx="2">
                  <c:v>Clonazepam</c:v>
                </c:pt>
                <c:pt idx="3">
                  <c:v>Free Phenytoin</c:v>
                </c:pt>
                <c:pt idx="4">
                  <c:v>Gabapentin</c:v>
                </c:pt>
                <c:pt idx="5">
                  <c:v>Lamotrigine</c:v>
                </c:pt>
                <c:pt idx="6">
                  <c:v>Levetiracetam</c:v>
                </c:pt>
                <c:pt idx="7">
                  <c:v>Phenobarbital</c:v>
                </c:pt>
                <c:pt idx="8">
                  <c:v>Phenytoin</c:v>
                </c:pt>
                <c:pt idx="9">
                  <c:v>Topiramate</c:v>
                </c:pt>
                <c:pt idx="10">
                  <c:v>Valproic acid</c:v>
                </c:pt>
              </c:strCache>
            </c:strRef>
          </c:cat>
          <c:val>
            <c:numRef>
              <c:f>Sheet4!$D$24:$D$34</c:f>
              <c:numCache>
                <c:formatCode>General</c:formatCode>
                <c:ptCount val="11"/>
                <c:pt idx="0">
                  <c:v>0</c:v>
                </c:pt>
                <c:pt idx="1">
                  <c:v>3</c:v>
                </c:pt>
                <c:pt idx="2">
                  <c:v>2</c:v>
                </c:pt>
                <c:pt idx="3">
                  <c:v>6</c:v>
                </c:pt>
                <c:pt idx="4">
                  <c:v>1</c:v>
                </c:pt>
                <c:pt idx="5">
                  <c:v>0</c:v>
                </c:pt>
                <c:pt idx="6">
                  <c:v>0</c:v>
                </c:pt>
                <c:pt idx="7">
                  <c:v>0</c:v>
                </c:pt>
                <c:pt idx="8">
                  <c:v>0</c:v>
                </c:pt>
                <c:pt idx="9">
                  <c:v>0</c:v>
                </c:pt>
                <c:pt idx="10">
                  <c:v>0</c:v>
                </c:pt>
              </c:numCache>
            </c:numRef>
          </c:val>
          <c:extLst>
            <c:ext xmlns:c16="http://schemas.microsoft.com/office/drawing/2014/chart" uri="{C3380CC4-5D6E-409C-BE32-E72D297353CC}">
              <c16:uniqueId val="{00000002-B698-4AB5-941E-725FB5D6B28F}"/>
            </c:ext>
          </c:extLst>
        </c:ser>
        <c:dLbls>
          <c:showLegendKey val="0"/>
          <c:showVal val="0"/>
          <c:showCatName val="0"/>
          <c:showSerName val="0"/>
          <c:showPercent val="0"/>
          <c:showBubbleSize val="0"/>
        </c:dLbls>
        <c:gapWidth val="150"/>
        <c:shape val="box"/>
        <c:axId val="556863072"/>
        <c:axId val="556858480"/>
        <c:axId val="0"/>
      </c:bar3DChart>
      <c:catAx>
        <c:axId val="556863072"/>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56858480"/>
        <c:crosses val="autoZero"/>
        <c:auto val="1"/>
        <c:lblAlgn val="ctr"/>
        <c:lblOffset val="100"/>
        <c:noMultiLvlLbl val="0"/>
      </c:catAx>
      <c:valAx>
        <c:axId val="5568584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568630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Sheet4!$O$23</c:f>
              <c:strCache>
                <c:ptCount val="1"/>
                <c:pt idx="0">
                  <c:v>Abbott</c:v>
                </c:pt>
              </c:strCache>
            </c:strRef>
          </c:tx>
          <c:spPr>
            <a:solidFill>
              <a:schemeClr val="accent1"/>
            </a:solidFill>
            <a:ln>
              <a:noFill/>
            </a:ln>
            <a:effectLst/>
            <a:sp3d/>
          </c:spPr>
          <c:invertIfNegative val="0"/>
          <c:cat>
            <c:strRef>
              <c:f>Sheet4!$N$24:$N$34</c:f>
              <c:strCache>
                <c:ptCount val="11"/>
                <c:pt idx="0">
                  <c:v>Carbamazepine</c:v>
                </c:pt>
                <c:pt idx="1">
                  <c:v>Carbamazepine-epoxide (metabolite)</c:v>
                </c:pt>
                <c:pt idx="2">
                  <c:v>Clonazepam</c:v>
                </c:pt>
                <c:pt idx="3">
                  <c:v>Free Phenytoin</c:v>
                </c:pt>
                <c:pt idx="4">
                  <c:v>Gabapentin</c:v>
                </c:pt>
                <c:pt idx="5">
                  <c:v>Lamotrigine</c:v>
                </c:pt>
                <c:pt idx="6">
                  <c:v>Levetiracetam</c:v>
                </c:pt>
                <c:pt idx="7">
                  <c:v>Phenobarbital</c:v>
                </c:pt>
                <c:pt idx="8">
                  <c:v>Phenytoin</c:v>
                </c:pt>
                <c:pt idx="9">
                  <c:v>Topiramate</c:v>
                </c:pt>
                <c:pt idx="10">
                  <c:v>Valproic acid</c:v>
                </c:pt>
              </c:strCache>
            </c:strRef>
          </c:cat>
          <c:val>
            <c:numRef>
              <c:f>Sheet4!$O$24:$O$34</c:f>
              <c:numCache>
                <c:formatCode>General</c:formatCode>
                <c:ptCount val="11"/>
                <c:pt idx="0">
                  <c:v>5</c:v>
                </c:pt>
                <c:pt idx="5">
                  <c:v>2</c:v>
                </c:pt>
                <c:pt idx="7">
                  <c:v>5</c:v>
                </c:pt>
                <c:pt idx="8">
                  <c:v>5</c:v>
                </c:pt>
                <c:pt idx="10">
                  <c:v>5</c:v>
                </c:pt>
              </c:numCache>
            </c:numRef>
          </c:val>
          <c:extLst>
            <c:ext xmlns:c16="http://schemas.microsoft.com/office/drawing/2014/chart" uri="{C3380CC4-5D6E-409C-BE32-E72D297353CC}">
              <c16:uniqueId val="{00000000-CE9F-48E3-839A-3D701B9F9B8D}"/>
            </c:ext>
          </c:extLst>
        </c:ser>
        <c:ser>
          <c:idx val="1"/>
          <c:order val="1"/>
          <c:tx>
            <c:strRef>
              <c:f>Sheet4!$P$23</c:f>
              <c:strCache>
                <c:ptCount val="1"/>
                <c:pt idx="0">
                  <c:v>Beckman</c:v>
                </c:pt>
              </c:strCache>
            </c:strRef>
          </c:tx>
          <c:spPr>
            <a:solidFill>
              <a:schemeClr val="accent2"/>
            </a:solidFill>
            <a:ln>
              <a:noFill/>
            </a:ln>
            <a:effectLst/>
            <a:sp3d/>
          </c:spPr>
          <c:invertIfNegative val="0"/>
          <c:cat>
            <c:strRef>
              <c:f>Sheet4!$N$24:$N$34</c:f>
              <c:strCache>
                <c:ptCount val="11"/>
                <c:pt idx="0">
                  <c:v>Carbamazepine</c:v>
                </c:pt>
                <c:pt idx="1">
                  <c:v>Carbamazepine-epoxide (metabolite)</c:v>
                </c:pt>
                <c:pt idx="2">
                  <c:v>Clonazepam</c:v>
                </c:pt>
                <c:pt idx="3">
                  <c:v>Free Phenytoin</c:v>
                </c:pt>
                <c:pt idx="4">
                  <c:v>Gabapentin</c:v>
                </c:pt>
                <c:pt idx="5">
                  <c:v>Lamotrigine</c:v>
                </c:pt>
                <c:pt idx="6">
                  <c:v>Levetiracetam</c:v>
                </c:pt>
                <c:pt idx="7">
                  <c:v>Phenobarbital</c:v>
                </c:pt>
                <c:pt idx="8">
                  <c:v>Phenytoin</c:v>
                </c:pt>
                <c:pt idx="9">
                  <c:v>Topiramate</c:v>
                </c:pt>
                <c:pt idx="10">
                  <c:v>Valproic acid</c:v>
                </c:pt>
              </c:strCache>
            </c:strRef>
          </c:cat>
          <c:val>
            <c:numRef>
              <c:f>Sheet4!$P$24:$P$34</c:f>
              <c:numCache>
                <c:formatCode>General</c:formatCode>
                <c:ptCount val="11"/>
                <c:pt idx="0">
                  <c:v>1</c:v>
                </c:pt>
                <c:pt idx="7">
                  <c:v>1</c:v>
                </c:pt>
                <c:pt idx="8">
                  <c:v>1</c:v>
                </c:pt>
                <c:pt idx="10">
                  <c:v>1</c:v>
                </c:pt>
              </c:numCache>
            </c:numRef>
          </c:val>
          <c:extLst>
            <c:ext xmlns:c16="http://schemas.microsoft.com/office/drawing/2014/chart" uri="{C3380CC4-5D6E-409C-BE32-E72D297353CC}">
              <c16:uniqueId val="{00000001-CE9F-48E3-839A-3D701B9F9B8D}"/>
            </c:ext>
          </c:extLst>
        </c:ser>
        <c:ser>
          <c:idx val="2"/>
          <c:order val="2"/>
          <c:tx>
            <c:strRef>
              <c:f>Sheet4!$Q$23</c:f>
              <c:strCache>
                <c:ptCount val="1"/>
                <c:pt idx="0">
                  <c:v>Ortho</c:v>
                </c:pt>
              </c:strCache>
            </c:strRef>
          </c:tx>
          <c:spPr>
            <a:solidFill>
              <a:schemeClr val="accent3"/>
            </a:solidFill>
            <a:ln>
              <a:noFill/>
            </a:ln>
            <a:effectLst/>
            <a:sp3d/>
          </c:spPr>
          <c:invertIfNegative val="0"/>
          <c:cat>
            <c:strRef>
              <c:f>Sheet4!$N$24:$N$34</c:f>
              <c:strCache>
                <c:ptCount val="11"/>
                <c:pt idx="0">
                  <c:v>Carbamazepine</c:v>
                </c:pt>
                <c:pt idx="1">
                  <c:v>Carbamazepine-epoxide (metabolite)</c:v>
                </c:pt>
                <c:pt idx="2">
                  <c:v>Clonazepam</c:v>
                </c:pt>
                <c:pt idx="3">
                  <c:v>Free Phenytoin</c:v>
                </c:pt>
                <c:pt idx="4">
                  <c:v>Gabapentin</c:v>
                </c:pt>
                <c:pt idx="5">
                  <c:v>Lamotrigine</c:v>
                </c:pt>
                <c:pt idx="6">
                  <c:v>Levetiracetam</c:v>
                </c:pt>
                <c:pt idx="7">
                  <c:v>Phenobarbital</c:v>
                </c:pt>
                <c:pt idx="8">
                  <c:v>Phenytoin</c:v>
                </c:pt>
                <c:pt idx="9">
                  <c:v>Topiramate</c:v>
                </c:pt>
                <c:pt idx="10">
                  <c:v>Valproic acid</c:v>
                </c:pt>
              </c:strCache>
            </c:strRef>
          </c:cat>
          <c:val>
            <c:numRef>
              <c:f>Sheet4!$Q$24:$Q$34</c:f>
              <c:numCache>
                <c:formatCode>General</c:formatCode>
                <c:ptCount val="11"/>
                <c:pt idx="0">
                  <c:v>1</c:v>
                </c:pt>
                <c:pt idx="7">
                  <c:v>1</c:v>
                </c:pt>
                <c:pt idx="8">
                  <c:v>1</c:v>
                </c:pt>
              </c:numCache>
            </c:numRef>
          </c:val>
          <c:extLst>
            <c:ext xmlns:c16="http://schemas.microsoft.com/office/drawing/2014/chart" uri="{C3380CC4-5D6E-409C-BE32-E72D297353CC}">
              <c16:uniqueId val="{00000002-CE9F-48E3-839A-3D701B9F9B8D}"/>
            </c:ext>
          </c:extLst>
        </c:ser>
        <c:ser>
          <c:idx val="3"/>
          <c:order val="3"/>
          <c:tx>
            <c:strRef>
              <c:f>Sheet4!$R$23</c:f>
              <c:strCache>
                <c:ptCount val="1"/>
                <c:pt idx="0">
                  <c:v>Roche</c:v>
                </c:pt>
              </c:strCache>
            </c:strRef>
          </c:tx>
          <c:spPr>
            <a:solidFill>
              <a:schemeClr val="accent4"/>
            </a:solidFill>
            <a:ln>
              <a:noFill/>
            </a:ln>
            <a:effectLst/>
            <a:sp3d/>
          </c:spPr>
          <c:invertIfNegative val="0"/>
          <c:cat>
            <c:strRef>
              <c:f>Sheet4!$N$24:$N$34</c:f>
              <c:strCache>
                <c:ptCount val="11"/>
                <c:pt idx="0">
                  <c:v>Carbamazepine</c:v>
                </c:pt>
                <c:pt idx="1">
                  <c:v>Carbamazepine-epoxide (metabolite)</c:v>
                </c:pt>
                <c:pt idx="2">
                  <c:v>Clonazepam</c:v>
                </c:pt>
                <c:pt idx="3">
                  <c:v>Free Phenytoin</c:v>
                </c:pt>
                <c:pt idx="4">
                  <c:v>Gabapentin</c:v>
                </c:pt>
                <c:pt idx="5">
                  <c:v>Lamotrigine</c:v>
                </c:pt>
                <c:pt idx="6">
                  <c:v>Levetiracetam</c:v>
                </c:pt>
                <c:pt idx="7">
                  <c:v>Phenobarbital</c:v>
                </c:pt>
                <c:pt idx="8">
                  <c:v>Phenytoin</c:v>
                </c:pt>
                <c:pt idx="9">
                  <c:v>Topiramate</c:v>
                </c:pt>
                <c:pt idx="10">
                  <c:v>Valproic acid</c:v>
                </c:pt>
              </c:strCache>
            </c:strRef>
          </c:cat>
          <c:val>
            <c:numRef>
              <c:f>Sheet4!$R$24:$R$34</c:f>
              <c:numCache>
                <c:formatCode>General</c:formatCode>
                <c:ptCount val="11"/>
                <c:pt idx="0">
                  <c:v>6</c:v>
                </c:pt>
                <c:pt idx="7">
                  <c:v>2</c:v>
                </c:pt>
                <c:pt idx="8">
                  <c:v>6</c:v>
                </c:pt>
                <c:pt idx="10">
                  <c:v>3</c:v>
                </c:pt>
              </c:numCache>
            </c:numRef>
          </c:val>
          <c:extLst>
            <c:ext xmlns:c16="http://schemas.microsoft.com/office/drawing/2014/chart" uri="{C3380CC4-5D6E-409C-BE32-E72D297353CC}">
              <c16:uniqueId val="{00000003-CE9F-48E3-839A-3D701B9F9B8D}"/>
            </c:ext>
          </c:extLst>
        </c:ser>
        <c:ser>
          <c:idx val="4"/>
          <c:order val="4"/>
          <c:tx>
            <c:strRef>
              <c:f>Sheet4!$S$23</c:f>
              <c:strCache>
                <c:ptCount val="1"/>
                <c:pt idx="0">
                  <c:v>Siemens</c:v>
                </c:pt>
              </c:strCache>
            </c:strRef>
          </c:tx>
          <c:spPr>
            <a:solidFill>
              <a:schemeClr val="accent5"/>
            </a:solidFill>
            <a:ln>
              <a:noFill/>
            </a:ln>
            <a:effectLst/>
            <a:sp3d/>
          </c:spPr>
          <c:invertIfNegative val="0"/>
          <c:cat>
            <c:strRef>
              <c:f>Sheet4!$N$24:$N$34</c:f>
              <c:strCache>
                <c:ptCount val="11"/>
                <c:pt idx="0">
                  <c:v>Carbamazepine</c:v>
                </c:pt>
                <c:pt idx="1">
                  <c:v>Carbamazepine-epoxide (metabolite)</c:v>
                </c:pt>
                <c:pt idx="2">
                  <c:v>Clonazepam</c:v>
                </c:pt>
                <c:pt idx="3">
                  <c:v>Free Phenytoin</c:v>
                </c:pt>
                <c:pt idx="4">
                  <c:v>Gabapentin</c:v>
                </c:pt>
                <c:pt idx="5">
                  <c:v>Lamotrigine</c:v>
                </c:pt>
                <c:pt idx="6">
                  <c:v>Levetiracetam</c:v>
                </c:pt>
                <c:pt idx="7">
                  <c:v>Phenobarbital</c:v>
                </c:pt>
                <c:pt idx="8">
                  <c:v>Phenytoin</c:v>
                </c:pt>
                <c:pt idx="9">
                  <c:v>Topiramate</c:v>
                </c:pt>
                <c:pt idx="10">
                  <c:v>Valproic acid</c:v>
                </c:pt>
              </c:strCache>
            </c:strRef>
          </c:cat>
          <c:val>
            <c:numRef>
              <c:f>Sheet4!$S$24:$S$34</c:f>
              <c:numCache>
                <c:formatCode>General</c:formatCode>
                <c:ptCount val="11"/>
                <c:pt idx="0">
                  <c:v>1</c:v>
                </c:pt>
                <c:pt idx="7">
                  <c:v>1</c:v>
                </c:pt>
                <c:pt idx="8">
                  <c:v>1</c:v>
                </c:pt>
              </c:numCache>
            </c:numRef>
          </c:val>
          <c:extLst>
            <c:ext xmlns:c16="http://schemas.microsoft.com/office/drawing/2014/chart" uri="{C3380CC4-5D6E-409C-BE32-E72D297353CC}">
              <c16:uniqueId val="{00000004-CE9F-48E3-839A-3D701B9F9B8D}"/>
            </c:ext>
          </c:extLst>
        </c:ser>
        <c:ser>
          <c:idx val="5"/>
          <c:order val="5"/>
          <c:tx>
            <c:strRef>
              <c:f>Sheet4!$T$23</c:f>
              <c:strCache>
                <c:ptCount val="1"/>
                <c:pt idx="0">
                  <c:v>Not stated</c:v>
                </c:pt>
              </c:strCache>
            </c:strRef>
          </c:tx>
          <c:spPr>
            <a:solidFill>
              <a:schemeClr val="accent6"/>
            </a:solidFill>
            <a:ln>
              <a:noFill/>
            </a:ln>
            <a:effectLst/>
            <a:sp3d/>
          </c:spPr>
          <c:invertIfNegative val="0"/>
          <c:cat>
            <c:strRef>
              <c:f>Sheet4!$N$24:$N$34</c:f>
              <c:strCache>
                <c:ptCount val="11"/>
                <c:pt idx="0">
                  <c:v>Carbamazepine</c:v>
                </c:pt>
                <c:pt idx="1">
                  <c:v>Carbamazepine-epoxide (metabolite)</c:v>
                </c:pt>
                <c:pt idx="2">
                  <c:v>Clonazepam</c:v>
                </c:pt>
                <c:pt idx="3">
                  <c:v>Free Phenytoin</c:v>
                </c:pt>
                <c:pt idx="4">
                  <c:v>Gabapentin</c:v>
                </c:pt>
                <c:pt idx="5">
                  <c:v>Lamotrigine</c:v>
                </c:pt>
                <c:pt idx="6">
                  <c:v>Levetiracetam</c:v>
                </c:pt>
                <c:pt idx="7">
                  <c:v>Phenobarbital</c:v>
                </c:pt>
                <c:pt idx="8">
                  <c:v>Phenytoin</c:v>
                </c:pt>
                <c:pt idx="9">
                  <c:v>Topiramate</c:v>
                </c:pt>
                <c:pt idx="10">
                  <c:v>Valproic acid</c:v>
                </c:pt>
              </c:strCache>
            </c:strRef>
          </c:cat>
          <c:val>
            <c:numRef>
              <c:f>Sheet4!$T$24:$T$34</c:f>
              <c:numCache>
                <c:formatCode>General</c:formatCode>
                <c:ptCount val="11"/>
                <c:pt idx="0">
                  <c:v>2</c:v>
                </c:pt>
                <c:pt idx="1">
                  <c:v>14</c:v>
                </c:pt>
                <c:pt idx="2">
                  <c:v>13</c:v>
                </c:pt>
                <c:pt idx="3">
                  <c:v>13</c:v>
                </c:pt>
                <c:pt idx="4">
                  <c:v>13</c:v>
                </c:pt>
                <c:pt idx="5">
                  <c:v>12</c:v>
                </c:pt>
                <c:pt idx="6">
                  <c:v>13</c:v>
                </c:pt>
                <c:pt idx="7">
                  <c:v>6</c:v>
                </c:pt>
                <c:pt idx="8">
                  <c:v>2</c:v>
                </c:pt>
                <c:pt idx="9">
                  <c:v>13</c:v>
                </c:pt>
                <c:pt idx="10">
                  <c:v>7</c:v>
                </c:pt>
              </c:numCache>
            </c:numRef>
          </c:val>
          <c:extLst>
            <c:ext xmlns:c16="http://schemas.microsoft.com/office/drawing/2014/chart" uri="{C3380CC4-5D6E-409C-BE32-E72D297353CC}">
              <c16:uniqueId val="{00000005-CE9F-48E3-839A-3D701B9F9B8D}"/>
            </c:ext>
          </c:extLst>
        </c:ser>
        <c:ser>
          <c:idx val="6"/>
          <c:order val="6"/>
          <c:tx>
            <c:strRef>
              <c:f>Sheet4!$U$23</c:f>
              <c:strCache>
                <c:ptCount val="1"/>
                <c:pt idx="0">
                  <c:v>LC-MS</c:v>
                </c:pt>
              </c:strCache>
            </c:strRef>
          </c:tx>
          <c:spPr>
            <a:solidFill>
              <a:schemeClr val="accent1">
                <a:lumMod val="60000"/>
              </a:schemeClr>
            </a:solidFill>
            <a:ln>
              <a:noFill/>
            </a:ln>
            <a:effectLst/>
            <a:sp3d/>
          </c:spPr>
          <c:invertIfNegative val="0"/>
          <c:cat>
            <c:strRef>
              <c:f>Sheet4!$N$24:$N$34</c:f>
              <c:strCache>
                <c:ptCount val="11"/>
                <c:pt idx="0">
                  <c:v>Carbamazepine</c:v>
                </c:pt>
                <c:pt idx="1">
                  <c:v>Carbamazepine-epoxide (metabolite)</c:v>
                </c:pt>
                <c:pt idx="2">
                  <c:v>Clonazepam</c:v>
                </c:pt>
                <c:pt idx="3">
                  <c:v>Free Phenytoin</c:v>
                </c:pt>
                <c:pt idx="4">
                  <c:v>Gabapentin</c:v>
                </c:pt>
                <c:pt idx="5">
                  <c:v>Lamotrigine</c:v>
                </c:pt>
                <c:pt idx="6">
                  <c:v>Levetiracetam</c:v>
                </c:pt>
                <c:pt idx="7">
                  <c:v>Phenobarbital</c:v>
                </c:pt>
                <c:pt idx="8">
                  <c:v>Phenytoin</c:v>
                </c:pt>
                <c:pt idx="9">
                  <c:v>Topiramate</c:v>
                </c:pt>
                <c:pt idx="10">
                  <c:v>Valproic acid</c:v>
                </c:pt>
              </c:strCache>
            </c:strRef>
          </c:cat>
          <c:val>
            <c:numRef>
              <c:f>Sheet4!$U$24:$U$34</c:f>
              <c:numCache>
                <c:formatCode>General</c:formatCode>
                <c:ptCount val="11"/>
                <c:pt idx="0">
                  <c:v>0</c:v>
                </c:pt>
                <c:pt idx="1">
                  <c:v>2</c:v>
                </c:pt>
                <c:pt idx="2">
                  <c:v>3</c:v>
                </c:pt>
                <c:pt idx="3">
                  <c:v>2</c:v>
                </c:pt>
                <c:pt idx="4">
                  <c:v>3</c:v>
                </c:pt>
                <c:pt idx="5">
                  <c:v>2</c:v>
                </c:pt>
                <c:pt idx="6">
                  <c:v>3</c:v>
                </c:pt>
                <c:pt idx="7">
                  <c:v>0</c:v>
                </c:pt>
                <c:pt idx="9">
                  <c:v>3</c:v>
                </c:pt>
              </c:numCache>
            </c:numRef>
          </c:val>
          <c:extLst>
            <c:ext xmlns:c16="http://schemas.microsoft.com/office/drawing/2014/chart" uri="{C3380CC4-5D6E-409C-BE32-E72D297353CC}">
              <c16:uniqueId val="{00000006-CE9F-48E3-839A-3D701B9F9B8D}"/>
            </c:ext>
          </c:extLst>
        </c:ser>
        <c:ser>
          <c:idx val="7"/>
          <c:order val="7"/>
          <c:tx>
            <c:strRef>
              <c:f>Sheet4!$V$23</c:f>
              <c:strCache>
                <c:ptCount val="1"/>
                <c:pt idx="0">
                  <c:v>Calculation</c:v>
                </c:pt>
              </c:strCache>
            </c:strRef>
          </c:tx>
          <c:spPr>
            <a:solidFill>
              <a:schemeClr val="accent2">
                <a:lumMod val="60000"/>
              </a:schemeClr>
            </a:solidFill>
            <a:ln>
              <a:noFill/>
            </a:ln>
            <a:effectLst/>
            <a:sp3d/>
          </c:spPr>
          <c:invertIfNegative val="0"/>
          <c:cat>
            <c:strRef>
              <c:f>Sheet4!$N$24:$N$34</c:f>
              <c:strCache>
                <c:ptCount val="11"/>
                <c:pt idx="0">
                  <c:v>Carbamazepine</c:v>
                </c:pt>
                <c:pt idx="1">
                  <c:v>Carbamazepine-epoxide (metabolite)</c:v>
                </c:pt>
                <c:pt idx="2">
                  <c:v>Clonazepam</c:v>
                </c:pt>
                <c:pt idx="3">
                  <c:v>Free Phenytoin</c:v>
                </c:pt>
                <c:pt idx="4">
                  <c:v>Gabapentin</c:v>
                </c:pt>
                <c:pt idx="5">
                  <c:v>Lamotrigine</c:v>
                </c:pt>
                <c:pt idx="6">
                  <c:v>Levetiracetam</c:v>
                </c:pt>
                <c:pt idx="7">
                  <c:v>Phenobarbital</c:v>
                </c:pt>
                <c:pt idx="8">
                  <c:v>Phenytoin</c:v>
                </c:pt>
                <c:pt idx="9">
                  <c:v>Topiramate</c:v>
                </c:pt>
                <c:pt idx="10">
                  <c:v>Valproic acid</c:v>
                </c:pt>
              </c:strCache>
            </c:strRef>
          </c:cat>
          <c:val>
            <c:numRef>
              <c:f>Sheet4!$V$24:$V$34</c:f>
              <c:numCache>
                <c:formatCode>General</c:formatCode>
                <c:ptCount val="11"/>
                <c:pt idx="3">
                  <c:v>1</c:v>
                </c:pt>
              </c:numCache>
            </c:numRef>
          </c:val>
          <c:extLst>
            <c:ext xmlns:c16="http://schemas.microsoft.com/office/drawing/2014/chart" uri="{C3380CC4-5D6E-409C-BE32-E72D297353CC}">
              <c16:uniqueId val="{00000007-CE9F-48E3-839A-3D701B9F9B8D}"/>
            </c:ext>
          </c:extLst>
        </c:ser>
        <c:dLbls>
          <c:showLegendKey val="0"/>
          <c:showVal val="0"/>
          <c:showCatName val="0"/>
          <c:showSerName val="0"/>
          <c:showPercent val="0"/>
          <c:showBubbleSize val="0"/>
        </c:dLbls>
        <c:gapWidth val="150"/>
        <c:shape val="box"/>
        <c:axId val="556868976"/>
        <c:axId val="556878816"/>
        <c:axId val="0"/>
      </c:bar3DChart>
      <c:catAx>
        <c:axId val="55686897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56878816"/>
        <c:crosses val="autoZero"/>
        <c:auto val="1"/>
        <c:lblAlgn val="ctr"/>
        <c:lblOffset val="100"/>
        <c:noMultiLvlLbl val="0"/>
      </c:catAx>
      <c:valAx>
        <c:axId val="5568788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568689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Sheet5!$B$1</c:f>
              <c:strCache>
                <c:ptCount val="1"/>
                <c:pt idx="0">
                  <c:v>In-House</c:v>
                </c:pt>
              </c:strCache>
            </c:strRef>
          </c:tx>
          <c:spPr>
            <a:solidFill>
              <a:schemeClr val="accent1"/>
            </a:solidFill>
            <a:ln>
              <a:noFill/>
            </a:ln>
            <a:effectLst/>
          </c:spPr>
          <c:invertIfNegative val="0"/>
          <c:cat>
            <c:strRef>
              <c:f>Sheet5!$A$2:$A$5</c:f>
              <c:strCache>
                <c:ptCount val="4"/>
                <c:pt idx="0">
                  <c:v>Ciclosporin</c:v>
                </c:pt>
                <c:pt idx="1">
                  <c:v>Everolimus</c:v>
                </c:pt>
                <c:pt idx="2">
                  <c:v>Mycophenolate</c:v>
                </c:pt>
                <c:pt idx="3">
                  <c:v>Tacrolimus</c:v>
                </c:pt>
              </c:strCache>
            </c:strRef>
          </c:cat>
          <c:val>
            <c:numRef>
              <c:f>Sheet5!$B$2:$B$5</c:f>
              <c:numCache>
                <c:formatCode>General</c:formatCode>
                <c:ptCount val="4"/>
                <c:pt idx="0">
                  <c:v>9</c:v>
                </c:pt>
                <c:pt idx="1">
                  <c:v>1</c:v>
                </c:pt>
                <c:pt idx="2">
                  <c:v>1</c:v>
                </c:pt>
                <c:pt idx="3">
                  <c:v>8</c:v>
                </c:pt>
              </c:numCache>
            </c:numRef>
          </c:val>
          <c:extLst>
            <c:ext xmlns:c16="http://schemas.microsoft.com/office/drawing/2014/chart" uri="{C3380CC4-5D6E-409C-BE32-E72D297353CC}">
              <c16:uniqueId val="{00000000-2446-4CEA-B7DF-E0779638C0CB}"/>
            </c:ext>
          </c:extLst>
        </c:ser>
        <c:ser>
          <c:idx val="1"/>
          <c:order val="1"/>
          <c:tx>
            <c:strRef>
              <c:f>Sheet5!$C$1</c:f>
              <c:strCache>
                <c:ptCount val="1"/>
                <c:pt idx="0">
                  <c:v>Referral</c:v>
                </c:pt>
              </c:strCache>
            </c:strRef>
          </c:tx>
          <c:spPr>
            <a:solidFill>
              <a:schemeClr val="accent2"/>
            </a:solidFill>
            <a:ln>
              <a:noFill/>
            </a:ln>
            <a:effectLst/>
          </c:spPr>
          <c:invertIfNegative val="0"/>
          <c:cat>
            <c:strRef>
              <c:f>Sheet5!$A$2:$A$5</c:f>
              <c:strCache>
                <c:ptCount val="4"/>
                <c:pt idx="0">
                  <c:v>Ciclosporin</c:v>
                </c:pt>
                <c:pt idx="1">
                  <c:v>Everolimus</c:v>
                </c:pt>
                <c:pt idx="2">
                  <c:v>Mycophenolate</c:v>
                </c:pt>
                <c:pt idx="3">
                  <c:v>Tacrolimus</c:v>
                </c:pt>
              </c:strCache>
            </c:strRef>
          </c:cat>
          <c:val>
            <c:numRef>
              <c:f>Sheet5!$C$2:$C$5</c:f>
              <c:numCache>
                <c:formatCode>General</c:formatCode>
                <c:ptCount val="4"/>
                <c:pt idx="0">
                  <c:v>7</c:v>
                </c:pt>
                <c:pt idx="1">
                  <c:v>13</c:v>
                </c:pt>
                <c:pt idx="2">
                  <c:v>15</c:v>
                </c:pt>
                <c:pt idx="3">
                  <c:v>9</c:v>
                </c:pt>
              </c:numCache>
            </c:numRef>
          </c:val>
          <c:extLst>
            <c:ext xmlns:c16="http://schemas.microsoft.com/office/drawing/2014/chart" uri="{C3380CC4-5D6E-409C-BE32-E72D297353CC}">
              <c16:uniqueId val="{00000001-2446-4CEA-B7DF-E0779638C0CB}"/>
            </c:ext>
          </c:extLst>
        </c:ser>
        <c:ser>
          <c:idx val="2"/>
          <c:order val="2"/>
          <c:tx>
            <c:strRef>
              <c:f>Sheet5!$D$1</c:f>
              <c:strCache>
                <c:ptCount val="1"/>
                <c:pt idx="0">
                  <c:v>Not Sent</c:v>
                </c:pt>
              </c:strCache>
            </c:strRef>
          </c:tx>
          <c:spPr>
            <a:solidFill>
              <a:schemeClr val="accent3"/>
            </a:solidFill>
            <a:ln>
              <a:noFill/>
            </a:ln>
            <a:effectLst/>
          </c:spPr>
          <c:invertIfNegative val="0"/>
          <c:cat>
            <c:strRef>
              <c:f>Sheet5!$A$2:$A$5</c:f>
              <c:strCache>
                <c:ptCount val="4"/>
                <c:pt idx="0">
                  <c:v>Ciclosporin</c:v>
                </c:pt>
                <c:pt idx="1">
                  <c:v>Everolimus</c:v>
                </c:pt>
                <c:pt idx="2">
                  <c:v>Mycophenolate</c:v>
                </c:pt>
                <c:pt idx="3">
                  <c:v>Tacrolimus</c:v>
                </c:pt>
              </c:strCache>
            </c:strRef>
          </c:cat>
          <c:val>
            <c:numRef>
              <c:f>Sheet5!$D$2:$D$5</c:f>
              <c:numCache>
                <c:formatCode>General</c:formatCode>
                <c:ptCount val="4"/>
                <c:pt idx="0">
                  <c:v>0</c:v>
                </c:pt>
                <c:pt idx="1">
                  <c:v>1</c:v>
                </c:pt>
                <c:pt idx="2">
                  <c:v>0</c:v>
                </c:pt>
                <c:pt idx="3">
                  <c:v>0</c:v>
                </c:pt>
              </c:numCache>
            </c:numRef>
          </c:val>
          <c:extLst>
            <c:ext xmlns:c16="http://schemas.microsoft.com/office/drawing/2014/chart" uri="{C3380CC4-5D6E-409C-BE32-E72D297353CC}">
              <c16:uniqueId val="{00000002-2446-4CEA-B7DF-E0779638C0CB}"/>
            </c:ext>
          </c:extLst>
        </c:ser>
        <c:dLbls>
          <c:showLegendKey val="0"/>
          <c:showVal val="0"/>
          <c:showCatName val="0"/>
          <c:showSerName val="0"/>
          <c:showPercent val="0"/>
          <c:showBubbleSize val="0"/>
        </c:dLbls>
        <c:gapWidth val="150"/>
        <c:overlap val="100"/>
        <c:axId val="601680512"/>
        <c:axId val="601676248"/>
      </c:barChart>
      <c:catAx>
        <c:axId val="6016805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1676248"/>
        <c:crosses val="autoZero"/>
        <c:auto val="1"/>
        <c:lblAlgn val="ctr"/>
        <c:lblOffset val="100"/>
        <c:noMultiLvlLbl val="0"/>
      </c:catAx>
      <c:valAx>
        <c:axId val="6016762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16805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Sheet5!$V$1</c:f>
              <c:strCache>
                <c:ptCount val="1"/>
                <c:pt idx="0">
                  <c:v>LC-MS</c:v>
                </c:pt>
              </c:strCache>
            </c:strRef>
          </c:tx>
          <c:spPr>
            <a:solidFill>
              <a:schemeClr val="accent1"/>
            </a:solidFill>
            <a:ln>
              <a:noFill/>
            </a:ln>
            <a:effectLst/>
          </c:spPr>
          <c:invertIfNegative val="0"/>
          <c:cat>
            <c:strRef>
              <c:f>Sheet5!$U$2:$U$5</c:f>
              <c:strCache>
                <c:ptCount val="4"/>
                <c:pt idx="0">
                  <c:v>Ciclosporin</c:v>
                </c:pt>
                <c:pt idx="1">
                  <c:v>Everolimus</c:v>
                </c:pt>
                <c:pt idx="2">
                  <c:v>Mycophenolate</c:v>
                </c:pt>
                <c:pt idx="3">
                  <c:v>Tacrolimus</c:v>
                </c:pt>
              </c:strCache>
            </c:strRef>
          </c:cat>
          <c:val>
            <c:numRef>
              <c:f>Sheet5!$V$2:$V$5</c:f>
              <c:numCache>
                <c:formatCode>General</c:formatCode>
                <c:ptCount val="4"/>
                <c:pt idx="0">
                  <c:v>8</c:v>
                </c:pt>
                <c:pt idx="1">
                  <c:v>5</c:v>
                </c:pt>
                <c:pt idx="2">
                  <c:v>5</c:v>
                </c:pt>
                <c:pt idx="3">
                  <c:v>8</c:v>
                </c:pt>
              </c:numCache>
            </c:numRef>
          </c:val>
          <c:extLst>
            <c:ext xmlns:c16="http://schemas.microsoft.com/office/drawing/2014/chart" uri="{C3380CC4-5D6E-409C-BE32-E72D297353CC}">
              <c16:uniqueId val="{00000000-6765-4E08-BC89-8650FE4A5BBE}"/>
            </c:ext>
          </c:extLst>
        </c:ser>
        <c:ser>
          <c:idx val="1"/>
          <c:order val="1"/>
          <c:tx>
            <c:strRef>
              <c:f>Sheet5!$W$1</c:f>
              <c:strCache>
                <c:ptCount val="1"/>
                <c:pt idx="0">
                  <c:v>Main lab</c:v>
                </c:pt>
              </c:strCache>
            </c:strRef>
          </c:tx>
          <c:spPr>
            <a:solidFill>
              <a:schemeClr val="accent2"/>
            </a:solidFill>
            <a:ln>
              <a:noFill/>
            </a:ln>
            <a:effectLst/>
          </c:spPr>
          <c:invertIfNegative val="0"/>
          <c:cat>
            <c:strRef>
              <c:f>Sheet5!$U$2:$U$5</c:f>
              <c:strCache>
                <c:ptCount val="4"/>
                <c:pt idx="0">
                  <c:v>Ciclosporin</c:v>
                </c:pt>
                <c:pt idx="1">
                  <c:v>Everolimus</c:v>
                </c:pt>
                <c:pt idx="2">
                  <c:v>Mycophenolate</c:v>
                </c:pt>
                <c:pt idx="3">
                  <c:v>Tacrolimus</c:v>
                </c:pt>
              </c:strCache>
            </c:strRef>
          </c:cat>
          <c:val>
            <c:numRef>
              <c:f>Sheet5!$W$2:$W$5</c:f>
              <c:numCache>
                <c:formatCode>General</c:formatCode>
                <c:ptCount val="4"/>
                <c:pt idx="0">
                  <c:v>4</c:v>
                </c:pt>
                <c:pt idx="1">
                  <c:v>0</c:v>
                </c:pt>
                <c:pt idx="2">
                  <c:v>0</c:v>
                </c:pt>
                <c:pt idx="3">
                  <c:v>2</c:v>
                </c:pt>
              </c:numCache>
            </c:numRef>
          </c:val>
          <c:extLst>
            <c:ext xmlns:c16="http://schemas.microsoft.com/office/drawing/2014/chart" uri="{C3380CC4-5D6E-409C-BE32-E72D297353CC}">
              <c16:uniqueId val="{00000001-6765-4E08-BC89-8650FE4A5BBE}"/>
            </c:ext>
          </c:extLst>
        </c:ser>
        <c:ser>
          <c:idx val="2"/>
          <c:order val="2"/>
          <c:tx>
            <c:strRef>
              <c:f>Sheet5!$X$1</c:f>
              <c:strCache>
                <c:ptCount val="1"/>
                <c:pt idx="0">
                  <c:v>NS</c:v>
                </c:pt>
              </c:strCache>
            </c:strRef>
          </c:tx>
          <c:spPr>
            <a:solidFill>
              <a:schemeClr val="accent3"/>
            </a:solidFill>
            <a:ln>
              <a:noFill/>
            </a:ln>
            <a:effectLst/>
          </c:spPr>
          <c:invertIfNegative val="0"/>
          <c:cat>
            <c:strRef>
              <c:f>Sheet5!$U$2:$U$5</c:f>
              <c:strCache>
                <c:ptCount val="4"/>
                <c:pt idx="0">
                  <c:v>Ciclosporin</c:v>
                </c:pt>
                <c:pt idx="1">
                  <c:v>Everolimus</c:v>
                </c:pt>
                <c:pt idx="2">
                  <c:v>Mycophenolate</c:v>
                </c:pt>
                <c:pt idx="3">
                  <c:v>Tacrolimus</c:v>
                </c:pt>
              </c:strCache>
            </c:strRef>
          </c:cat>
          <c:val>
            <c:numRef>
              <c:f>Sheet5!$X$2:$X$5</c:f>
              <c:numCache>
                <c:formatCode>General</c:formatCode>
                <c:ptCount val="4"/>
                <c:pt idx="0">
                  <c:v>4</c:v>
                </c:pt>
                <c:pt idx="1">
                  <c:v>11</c:v>
                </c:pt>
                <c:pt idx="2">
                  <c:v>11</c:v>
                </c:pt>
                <c:pt idx="3">
                  <c:v>6</c:v>
                </c:pt>
              </c:numCache>
            </c:numRef>
          </c:val>
          <c:extLst>
            <c:ext xmlns:c16="http://schemas.microsoft.com/office/drawing/2014/chart" uri="{C3380CC4-5D6E-409C-BE32-E72D297353CC}">
              <c16:uniqueId val="{00000002-6765-4E08-BC89-8650FE4A5BBE}"/>
            </c:ext>
          </c:extLst>
        </c:ser>
        <c:dLbls>
          <c:showLegendKey val="0"/>
          <c:showVal val="0"/>
          <c:showCatName val="0"/>
          <c:showSerName val="0"/>
          <c:showPercent val="0"/>
          <c:showBubbleSize val="0"/>
        </c:dLbls>
        <c:gapWidth val="150"/>
        <c:overlap val="100"/>
        <c:axId val="263023320"/>
        <c:axId val="263023648"/>
      </c:barChart>
      <c:catAx>
        <c:axId val="2630233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63023648"/>
        <c:crosses val="autoZero"/>
        <c:auto val="1"/>
        <c:lblAlgn val="ctr"/>
        <c:lblOffset val="100"/>
        <c:noMultiLvlLbl val="0"/>
      </c:catAx>
      <c:valAx>
        <c:axId val="2630236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630233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94D6862-BCE3-43EB-92C2-15240321AC96}" type="datetimeFigureOut">
              <a:rPr lang="en-GB" smtClean="0"/>
              <a:t>22/07/2025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379AC5-9D65-4A4B-81E7-7B92B7FF91ED}" type="slidenum">
              <a:rPr lang="en-GB" smtClean="0"/>
              <a:t>‹#›</a:t>
            </a:fld>
            <a:endParaRPr lang="en-GB"/>
          </a:p>
        </p:txBody>
      </p:sp>
    </p:spTree>
    <p:extLst>
      <p:ext uri="{BB962C8B-B14F-4D97-AF65-F5344CB8AC3E}">
        <p14:creationId xmlns:p14="http://schemas.microsoft.com/office/powerpoint/2010/main" val="544678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94D6862-BCE3-43EB-92C2-15240321AC96}" type="datetimeFigureOut">
              <a:rPr lang="en-GB" smtClean="0"/>
              <a:t>22/07/2025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379AC5-9D65-4A4B-81E7-7B92B7FF91ED}" type="slidenum">
              <a:rPr lang="en-GB" smtClean="0"/>
              <a:t>‹#›</a:t>
            </a:fld>
            <a:endParaRPr lang="en-GB"/>
          </a:p>
        </p:txBody>
      </p:sp>
    </p:spTree>
    <p:extLst>
      <p:ext uri="{BB962C8B-B14F-4D97-AF65-F5344CB8AC3E}">
        <p14:creationId xmlns:p14="http://schemas.microsoft.com/office/powerpoint/2010/main" val="2072572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94D6862-BCE3-43EB-92C2-15240321AC96}" type="datetimeFigureOut">
              <a:rPr lang="en-GB" smtClean="0"/>
              <a:t>22/07/2025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379AC5-9D65-4A4B-81E7-7B92B7FF91ED}" type="slidenum">
              <a:rPr lang="en-GB" smtClean="0"/>
              <a:t>‹#›</a:t>
            </a:fld>
            <a:endParaRPr lang="en-GB"/>
          </a:p>
        </p:txBody>
      </p:sp>
    </p:spTree>
    <p:extLst>
      <p:ext uri="{BB962C8B-B14F-4D97-AF65-F5344CB8AC3E}">
        <p14:creationId xmlns:p14="http://schemas.microsoft.com/office/powerpoint/2010/main" val="2096920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94D6862-BCE3-43EB-92C2-15240321AC96}" type="datetimeFigureOut">
              <a:rPr lang="en-GB" smtClean="0"/>
              <a:t>22/07/2025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379AC5-9D65-4A4B-81E7-7B92B7FF91ED}" type="slidenum">
              <a:rPr lang="en-GB" smtClean="0"/>
              <a:t>‹#›</a:t>
            </a:fld>
            <a:endParaRPr lang="en-GB"/>
          </a:p>
        </p:txBody>
      </p:sp>
    </p:spTree>
    <p:extLst>
      <p:ext uri="{BB962C8B-B14F-4D97-AF65-F5344CB8AC3E}">
        <p14:creationId xmlns:p14="http://schemas.microsoft.com/office/powerpoint/2010/main" val="433996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94D6862-BCE3-43EB-92C2-15240321AC96}" type="datetimeFigureOut">
              <a:rPr lang="en-GB" smtClean="0"/>
              <a:t>22/07/2025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379AC5-9D65-4A4B-81E7-7B92B7FF91ED}" type="slidenum">
              <a:rPr lang="en-GB" smtClean="0"/>
              <a:t>‹#›</a:t>
            </a:fld>
            <a:endParaRPr lang="en-GB"/>
          </a:p>
        </p:txBody>
      </p:sp>
    </p:spTree>
    <p:extLst>
      <p:ext uri="{BB962C8B-B14F-4D97-AF65-F5344CB8AC3E}">
        <p14:creationId xmlns:p14="http://schemas.microsoft.com/office/powerpoint/2010/main" val="6374297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94D6862-BCE3-43EB-92C2-15240321AC96}" type="datetimeFigureOut">
              <a:rPr lang="en-GB" smtClean="0"/>
              <a:t>22/07/2025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8379AC5-9D65-4A4B-81E7-7B92B7FF91ED}" type="slidenum">
              <a:rPr lang="en-GB" smtClean="0"/>
              <a:t>‹#›</a:t>
            </a:fld>
            <a:endParaRPr lang="en-GB"/>
          </a:p>
        </p:txBody>
      </p:sp>
    </p:spTree>
    <p:extLst>
      <p:ext uri="{BB962C8B-B14F-4D97-AF65-F5344CB8AC3E}">
        <p14:creationId xmlns:p14="http://schemas.microsoft.com/office/powerpoint/2010/main" val="2111462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94D6862-BCE3-43EB-92C2-15240321AC96}" type="datetimeFigureOut">
              <a:rPr lang="en-GB" smtClean="0"/>
              <a:t>22/07/2025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8379AC5-9D65-4A4B-81E7-7B92B7FF91ED}" type="slidenum">
              <a:rPr lang="en-GB" smtClean="0"/>
              <a:t>‹#›</a:t>
            </a:fld>
            <a:endParaRPr lang="en-GB"/>
          </a:p>
        </p:txBody>
      </p:sp>
    </p:spTree>
    <p:extLst>
      <p:ext uri="{BB962C8B-B14F-4D97-AF65-F5344CB8AC3E}">
        <p14:creationId xmlns:p14="http://schemas.microsoft.com/office/powerpoint/2010/main" val="4083986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94D6862-BCE3-43EB-92C2-15240321AC96}" type="datetimeFigureOut">
              <a:rPr lang="en-GB" smtClean="0"/>
              <a:t>22/07/2025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8379AC5-9D65-4A4B-81E7-7B92B7FF91ED}" type="slidenum">
              <a:rPr lang="en-GB" smtClean="0"/>
              <a:t>‹#›</a:t>
            </a:fld>
            <a:endParaRPr lang="en-GB"/>
          </a:p>
        </p:txBody>
      </p:sp>
    </p:spTree>
    <p:extLst>
      <p:ext uri="{BB962C8B-B14F-4D97-AF65-F5344CB8AC3E}">
        <p14:creationId xmlns:p14="http://schemas.microsoft.com/office/powerpoint/2010/main" val="1187040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4D6862-BCE3-43EB-92C2-15240321AC96}" type="datetimeFigureOut">
              <a:rPr lang="en-GB" smtClean="0"/>
              <a:t>22/07/2025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8379AC5-9D65-4A4B-81E7-7B92B7FF91ED}" type="slidenum">
              <a:rPr lang="en-GB" smtClean="0"/>
              <a:t>‹#›</a:t>
            </a:fld>
            <a:endParaRPr lang="en-GB"/>
          </a:p>
        </p:txBody>
      </p:sp>
    </p:spTree>
    <p:extLst>
      <p:ext uri="{BB962C8B-B14F-4D97-AF65-F5344CB8AC3E}">
        <p14:creationId xmlns:p14="http://schemas.microsoft.com/office/powerpoint/2010/main" val="2395064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94D6862-BCE3-43EB-92C2-15240321AC96}" type="datetimeFigureOut">
              <a:rPr lang="en-GB" smtClean="0"/>
              <a:t>22/07/2025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8379AC5-9D65-4A4B-81E7-7B92B7FF91ED}" type="slidenum">
              <a:rPr lang="en-GB" smtClean="0"/>
              <a:t>‹#›</a:t>
            </a:fld>
            <a:endParaRPr lang="en-GB"/>
          </a:p>
        </p:txBody>
      </p:sp>
    </p:spTree>
    <p:extLst>
      <p:ext uri="{BB962C8B-B14F-4D97-AF65-F5344CB8AC3E}">
        <p14:creationId xmlns:p14="http://schemas.microsoft.com/office/powerpoint/2010/main" val="1656726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94D6862-BCE3-43EB-92C2-15240321AC96}" type="datetimeFigureOut">
              <a:rPr lang="en-GB" smtClean="0"/>
              <a:t>22/07/2025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8379AC5-9D65-4A4B-81E7-7B92B7FF91ED}" type="slidenum">
              <a:rPr lang="en-GB" smtClean="0"/>
              <a:t>‹#›</a:t>
            </a:fld>
            <a:endParaRPr lang="en-GB"/>
          </a:p>
        </p:txBody>
      </p:sp>
    </p:spTree>
    <p:extLst>
      <p:ext uri="{BB962C8B-B14F-4D97-AF65-F5344CB8AC3E}">
        <p14:creationId xmlns:p14="http://schemas.microsoft.com/office/powerpoint/2010/main" val="2329345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4D6862-BCE3-43EB-92C2-15240321AC96}" type="datetimeFigureOut">
              <a:rPr lang="en-GB" smtClean="0"/>
              <a:t>22/07/2025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79AC5-9D65-4A4B-81E7-7B92B7FF91ED}" type="slidenum">
              <a:rPr lang="en-GB" smtClean="0"/>
              <a:t>‹#›</a:t>
            </a:fld>
            <a:endParaRPr lang="en-GB"/>
          </a:p>
        </p:txBody>
      </p:sp>
    </p:spTree>
    <p:extLst>
      <p:ext uri="{BB962C8B-B14F-4D97-AF65-F5344CB8AC3E}">
        <p14:creationId xmlns:p14="http://schemas.microsoft.com/office/powerpoint/2010/main" val="15659287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a:t>Thames Audit </a:t>
            </a:r>
            <a:br>
              <a:rPr lang="en-GB" dirty="0"/>
            </a:br>
            <a:r>
              <a:rPr lang="en-GB" dirty="0"/>
              <a:t>Therapeutic Drug Monitoring</a:t>
            </a:r>
          </a:p>
        </p:txBody>
      </p:sp>
      <p:sp>
        <p:nvSpPr>
          <p:cNvPr id="3" name="Subtitle 2"/>
          <p:cNvSpPr>
            <a:spLocks noGrp="1"/>
          </p:cNvSpPr>
          <p:nvPr>
            <p:ph type="subTitle" idx="1"/>
          </p:nvPr>
        </p:nvSpPr>
        <p:spPr/>
        <p:txBody>
          <a:bodyPr/>
          <a:lstStyle/>
          <a:p>
            <a:r>
              <a:rPr lang="en-GB" dirty="0"/>
              <a:t>Emily Leach</a:t>
            </a:r>
          </a:p>
        </p:txBody>
      </p:sp>
      <p:grpSp>
        <p:nvGrpSpPr>
          <p:cNvPr id="4" name="Group 3"/>
          <p:cNvGrpSpPr/>
          <p:nvPr/>
        </p:nvGrpSpPr>
        <p:grpSpPr>
          <a:xfrm>
            <a:off x="10783122" y="167891"/>
            <a:ext cx="1149985" cy="811530"/>
            <a:chOff x="0" y="0"/>
            <a:chExt cx="1828799" cy="1306192"/>
          </a:xfrm>
        </p:grpSpPr>
        <p:grpSp>
          <p:nvGrpSpPr>
            <p:cNvPr id="5" name="Group 4"/>
            <p:cNvGrpSpPr/>
            <p:nvPr/>
          </p:nvGrpSpPr>
          <p:grpSpPr>
            <a:xfrm>
              <a:off x="329549" y="0"/>
              <a:ext cx="1499250" cy="1306192"/>
              <a:chOff x="0" y="0"/>
              <a:chExt cx="1499250" cy="1306192"/>
            </a:xfrm>
          </p:grpSpPr>
          <p:grpSp>
            <p:nvGrpSpPr>
              <p:cNvPr id="13" name="Group 12"/>
              <p:cNvGrpSpPr/>
              <p:nvPr/>
            </p:nvGrpSpPr>
            <p:grpSpPr>
              <a:xfrm>
                <a:off x="0" y="0"/>
                <a:ext cx="1499250" cy="1306192"/>
                <a:chOff x="0" y="0"/>
                <a:chExt cx="1499250" cy="1306192"/>
              </a:xfrm>
            </p:grpSpPr>
            <p:sp>
              <p:nvSpPr>
                <p:cNvPr id="15" name="Oval 5"/>
                <p:cNvSpPr/>
                <p:nvPr/>
              </p:nvSpPr>
              <p:spPr>
                <a:xfrm>
                  <a:off x="100429" y="0"/>
                  <a:ext cx="1398821" cy="1306192"/>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FFFFFF"/>
                </a:solidFill>
                <a:ln w="57150" cap="flat">
                  <a:solidFill>
                    <a:srgbClr val="000099"/>
                  </a:solidFill>
                  <a:prstDash val="solid"/>
                  <a:round/>
                </a:ln>
              </p:spPr>
              <p:txBody>
                <a:bodyPr lIns="0" tIns="0" rIns="0" bIns="0"/>
                <a:lstStyle/>
                <a:p>
                  <a:endParaRPr lang="en-GB"/>
                </a:p>
              </p:txBody>
            </p:sp>
            <p:sp>
              <p:nvSpPr>
                <p:cNvPr id="16" name="Rectangle 15"/>
                <p:cNvSpPr/>
                <p:nvPr/>
              </p:nvSpPr>
              <p:spPr>
                <a:xfrm>
                  <a:off x="0" y="352922"/>
                  <a:ext cx="322801" cy="714567"/>
                </a:xfrm>
                <a:prstGeom prst="rect">
                  <a:avLst/>
                </a:prstGeom>
                <a:solidFill>
                  <a:srgbClr val="FFFFFF"/>
                </a:solidFill>
                <a:ln cap="flat">
                  <a:noFill/>
                  <a:prstDash val="solid"/>
                </a:ln>
              </p:spPr>
              <p:txBody>
                <a:bodyPr lIns="0" tIns="0" rIns="0" bIns="0"/>
                <a:lstStyle/>
                <a:p>
                  <a:endParaRPr lang="en-GB"/>
                </a:p>
              </p:txBody>
            </p:sp>
          </p:grpSp>
          <p:cxnSp>
            <p:nvCxnSpPr>
              <p:cNvPr id="14" name="Line 7"/>
              <p:cNvCxnSpPr/>
              <p:nvPr/>
            </p:nvCxnSpPr>
            <p:spPr>
              <a:xfrm flipH="1">
                <a:off x="138340" y="306827"/>
                <a:ext cx="69174" cy="153665"/>
              </a:xfrm>
              <a:prstGeom prst="straightConnector1">
                <a:avLst/>
              </a:prstGeom>
              <a:noFill/>
              <a:ln w="57150" cap="flat">
                <a:solidFill>
                  <a:srgbClr val="000099"/>
                </a:solidFill>
                <a:prstDash val="solid"/>
                <a:round/>
                <a:tailEnd type="arrow"/>
              </a:ln>
            </p:spPr>
          </p:cxnSp>
        </p:grpSp>
        <p:grpSp>
          <p:nvGrpSpPr>
            <p:cNvPr id="6" name="Group 5"/>
            <p:cNvGrpSpPr/>
            <p:nvPr/>
          </p:nvGrpSpPr>
          <p:grpSpPr>
            <a:xfrm>
              <a:off x="0" y="491993"/>
              <a:ext cx="921943" cy="427234"/>
              <a:chOff x="0" y="0"/>
              <a:chExt cx="921943" cy="427234"/>
            </a:xfrm>
          </p:grpSpPr>
          <p:sp>
            <p:nvSpPr>
              <p:cNvPr id="10" name="Freeform 9"/>
              <p:cNvSpPr/>
              <p:nvPr/>
            </p:nvSpPr>
            <p:spPr>
              <a:xfrm>
                <a:off x="0" y="0"/>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sp>
            <p:nvSpPr>
              <p:cNvPr id="11" name="Freeform 10"/>
              <p:cNvSpPr/>
              <p:nvPr/>
            </p:nvSpPr>
            <p:spPr>
              <a:xfrm>
                <a:off x="30733" y="291153"/>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sp>
            <p:nvSpPr>
              <p:cNvPr id="12" name="Freeform 11"/>
              <p:cNvSpPr/>
              <p:nvPr/>
            </p:nvSpPr>
            <p:spPr>
              <a:xfrm>
                <a:off x="15361" y="144804"/>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grpSp>
        <p:sp>
          <p:nvSpPr>
            <p:cNvPr id="7" name="Text Box 12"/>
            <p:cNvSpPr txBox="1"/>
            <p:nvPr/>
          </p:nvSpPr>
          <p:spPr>
            <a:xfrm>
              <a:off x="790568" y="199004"/>
              <a:ext cx="867839" cy="368786"/>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Thames</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a:p>
              <a:pPr algn="r">
                <a:spcAft>
                  <a:spcPts val="800"/>
                </a:spcAft>
              </a:pPr>
              <a:r>
                <a:rPr lang="en-GB" sz="1450" kern="15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 Box 13"/>
            <p:cNvSpPr txBox="1"/>
            <p:nvPr/>
          </p:nvSpPr>
          <p:spPr>
            <a:xfrm>
              <a:off x="861648" y="485152"/>
              <a:ext cx="713859" cy="300095"/>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Audit</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 Box 14"/>
            <p:cNvSpPr txBox="1"/>
            <p:nvPr/>
          </p:nvSpPr>
          <p:spPr>
            <a:xfrm>
              <a:off x="619315" y="804470"/>
              <a:ext cx="1000646" cy="276405"/>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Group</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35890198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Part 3.2- Anti Epileptics</a:t>
            </a:r>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3316990860"/>
              </p:ext>
            </p:extLst>
          </p:nvPr>
        </p:nvGraphicFramePr>
        <p:xfrm>
          <a:off x="854014" y="1595885"/>
          <a:ext cx="5165784" cy="4800750"/>
        </p:xfrm>
        <a:graphic>
          <a:graphicData uri="http://schemas.openxmlformats.org/drawingml/2006/table">
            <a:tbl>
              <a:tblPr firstRow="1" bandRow="1">
                <a:tableStyleId>{5C22544A-7EE6-4342-B048-85BDC9FD1C3A}</a:tableStyleId>
              </a:tblPr>
              <a:tblGrid>
                <a:gridCol w="1721928">
                  <a:extLst>
                    <a:ext uri="{9D8B030D-6E8A-4147-A177-3AD203B41FA5}">
                      <a16:colId xmlns:a16="http://schemas.microsoft.com/office/drawing/2014/main" val="1451110243"/>
                    </a:ext>
                  </a:extLst>
                </a:gridCol>
                <a:gridCol w="1721928">
                  <a:extLst>
                    <a:ext uri="{9D8B030D-6E8A-4147-A177-3AD203B41FA5}">
                      <a16:colId xmlns:a16="http://schemas.microsoft.com/office/drawing/2014/main" val="1120653644"/>
                    </a:ext>
                  </a:extLst>
                </a:gridCol>
                <a:gridCol w="1721928">
                  <a:extLst>
                    <a:ext uri="{9D8B030D-6E8A-4147-A177-3AD203B41FA5}">
                      <a16:colId xmlns:a16="http://schemas.microsoft.com/office/drawing/2014/main" val="3231521168"/>
                    </a:ext>
                  </a:extLst>
                </a:gridCol>
              </a:tblGrid>
              <a:tr h="369930">
                <a:tc>
                  <a:txBody>
                    <a:bodyPr/>
                    <a:lstStyle/>
                    <a:p>
                      <a:pPr algn="ctr"/>
                      <a:endParaRPr lang="en-GB" sz="1600" dirty="0"/>
                    </a:p>
                  </a:txBody>
                  <a:tcPr anchor="ctr"/>
                </a:tc>
                <a:tc>
                  <a:txBody>
                    <a:bodyPr/>
                    <a:lstStyle/>
                    <a:p>
                      <a:pPr algn="ctr" fontAlgn="b"/>
                      <a:r>
                        <a:rPr lang="en-GB" sz="1600" b="1" i="0" u="none" strike="noStrike" dirty="0">
                          <a:solidFill>
                            <a:srgbClr val="000000"/>
                          </a:solidFill>
                          <a:effectLst/>
                          <a:latin typeface="Calibri" panose="020F0502020204030204" pitchFamily="34" charset="0"/>
                        </a:rPr>
                        <a:t>Unit Agreement</a:t>
                      </a:r>
                    </a:p>
                  </a:txBody>
                  <a:tcPr marL="0" marR="0" marT="0" marB="0" anchor="ctr"/>
                </a:tc>
                <a:tc>
                  <a:txBody>
                    <a:bodyPr/>
                    <a:lstStyle/>
                    <a:p>
                      <a:pPr algn="ctr" fontAlgn="b"/>
                      <a:r>
                        <a:rPr lang="en-GB" sz="1600" b="1" i="0" u="none" strike="noStrike" dirty="0">
                          <a:solidFill>
                            <a:srgbClr val="000000"/>
                          </a:solidFill>
                          <a:effectLst/>
                          <a:latin typeface="Calibri" panose="020F0502020204030204" pitchFamily="34" charset="0"/>
                        </a:rPr>
                        <a:t>Range Agreement</a:t>
                      </a:r>
                    </a:p>
                  </a:txBody>
                  <a:tcPr marL="0" marR="0" marT="0" marB="0" anchor="ctr"/>
                </a:tc>
                <a:extLst>
                  <a:ext uri="{0D108BD9-81ED-4DB2-BD59-A6C34878D82A}">
                    <a16:rowId xmlns:a16="http://schemas.microsoft.com/office/drawing/2014/main" val="200176732"/>
                  </a:ext>
                </a:extLst>
              </a:tr>
              <a:tr h="369930">
                <a:tc>
                  <a:txBody>
                    <a:bodyPr/>
                    <a:lstStyle/>
                    <a:p>
                      <a:pPr algn="ctr" fontAlgn="ctr"/>
                      <a:r>
                        <a:rPr lang="en-GB" sz="1600" b="1" i="0" u="none" strike="noStrike" dirty="0">
                          <a:solidFill>
                            <a:srgbClr val="000000"/>
                          </a:solidFill>
                          <a:effectLst/>
                          <a:latin typeface="Arial" panose="020B0604020202020204" pitchFamily="34" charset="0"/>
                        </a:rPr>
                        <a:t>Carbamazepine</a:t>
                      </a:r>
                    </a:p>
                  </a:txBody>
                  <a:tcPr marL="0" marR="0" marT="0" marB="0" anchor="ctr"/>
                </a:tc>
                <a:tc>
                  <a:txBody>
                    <a:bodyPr/>
                    <a:lstStyle/>
                    <a:p>
                      <a:pPr algn="ctr" fontAlgn="b"/>
                      <a:r>
                        <a:rPr lang="en-GB" sz="1600" b="0" i="0" u="none" strike="noStrike" dirty="0">
                          <a:solidFill>
                            <a:srgbClr val="000000"/>
                          </a:solidFill>
                          <a:effectLst/>
                          <a:latin typeface="Calibri" panose="020F0502020204030204" pitchFamily="34" charset="0"/>
                        </a:rPr>
                        <a:t>Yes</a:t>
                      </a:r>
                    </a:p>
                  </a:txBody>
                  <a:tcPr marL="0" marR="0" marT="0" marB="0" anchor="ctr"/>
                </a:tc>
                <a:tc>
                  <a:txBody>
                    <a:bodyPr/>
                    <a:lstStyle/>
                    <a:p>
                      <a:pPr algn="ctr" fontAlgn="b"/>
                      <a:r>
                        <a:rPr lang="en-GB" sz="1600" b="0" i="0" u="none" strike="noStrike" dirty="0">
                          <a:solidFill>
                            <a:srgbClr val="000000"/>
                          </a:solidFill>
                          <a:effectLst/>
                          <a:latin typeface="Calibri" panose="020F0502020204030204" pitchFamily="34" charset="0"/>
                        </a:rPr>
                        <a:t>Yes</a:t>
                      </a:r>
                    </a:p>
                  </a:txBody>
                  <a:tcPr marL="0" marR="0" marT="0" marB="0" anchor="ctr"/>
                </a:tc>
                <a:extLst>
                  <a:ext uri="{0D108BD9-81ED-4DB2-BD59-A6C34878D82A}">
                    <a16:rowId xmlns:a16="http://schemas.microsoft.com/office/drawing/2014/main" val="1811266343"/>
                  </a:ext>
                </a:extLst>
              </a:tr>
              <a:tr h="729726">
                <a:tc>
                  <a:txBody>
                    <a:bodyPr/>
                    <a:lstStyle/>
                    <a:p>
                      <a:pPr algn="ctr" fontAlgn="ctr"/>
                      <a:r>
                        <a:rPr lang="en-GB" sz="1600" b="1" i="0" u="none" strike="noStrike" dirty="0">
                          <a:solidFill>
                            <a:srgbClr val="000000"/>
                          </a:solidFill>
                          <a:effectLst/>
                          <a:latin typeface="Arial" panose="020B0604020202020204" pitchFamily="34" charset="0"/>
                        </a:rPr>
                        <a:t>Carbamazepine-epoxide (metabolite)</a:t>
                      </a:r>
                    </a:p>
                  </a:txBody>
                  <a:tcPr marL="0" marR="0" marT="0" marB="0" anchor="ctr"/>
                </a:tc>
                <a:tc>
                  <a:txBody>
                    <a:bodyPr/>
                    <a:lstStyle/>
                    <a:p>
                      <a:pPr algn="ctr" fontAlgn="b"/>
                      <a:r>
                        <a:rPr lang="en-GB" sz="1600" b="0" i="0" u="none" strike="noStrike" dirty="0">
                          <a:solidFill>
                            <a:srgbClr val="000000"/>
                          </a:solidFill>
                          <a:effectLst/>
                          <a:latin typeface="Calibri" panose="020F0502020204030204" pitchFamily="34" charset="0"/>
                        </a:rPr>
                        <a:t>Yes</a:t>
                      </a:r>
                    </a:p>
                  </a:txBody>
                  <a:tcPr marL="0" marR="0" marT="0" marB="0" anchor="ctr"/>
                </a:tc>
                <a:tc>
                  <a:txBody>
                    <a:bodyPr/>
                    <a:lstStyle/>
                    <a:p>
                      <a:pPr algn="ctr" fontAlgn="b"/>
                      <a:r>
                        <a:rPr lang="en-GB" sz="1600" b="0" i="0" u="none" strike="noStrike" dirty="0">
                          <a:solidFill>
                            <a:srgbClr val="000000"/>
                          </a:solidFill>
                          <a:effectLst/>
                          <a:latin typeface="Calibri" panose="020F0502020204030204" pitchFamily="34" charset="0"/>
                        </a:rPr>
                        <a:t>Yes</a:t>
                      </a:r>
                    </a:p>
                  </a:txBody>
                  <a:tcPr marL="0" marR="0" marT="0" marB="0" anchor="ctr"/>
                </a:tc>
                <a:extLst>
                  <a:ext uri="{0D108BD9-81ED-4DB2-BD59-A6C34878D82A}">
                    <a16:rowId xmlns:a16="http://schemas.microsoft.com/office/drawing/2014/main" val="4035248826"/>
                  </a:ext>
                </a:extLst>
              </a:tr>
              <a:tr h="369930">
                <a:tc>
                  <a:txBody>
                    <a:bodyPr/>
                    <a:lstStyle/>
                    <a:p>
                      <a:pPr algn="ctr" fontAlgn="ctr"/>
                      <a:r>
                        <a:rPr lang="en-GB" sz="1600" b="1" i="0" u="none" strike="noStrike" dirty="0">
                          <a:solidFill>
                            <a:srgbClr val="000000"/>
                          </a:solidFill>
                          <a:effectLst/>
                          <a:latin typeface="Arial" panose="020B0604020202020204" pitchFamily="34" charset="0"/>
                        </a:rPr>
                        <a:t>Clonazepam</a:t>
                      </a:r>
                    </a:p>
                  </a:txBody>
                  <a:tcPr marL="0" marR="0" marT="0" marB="0" anchor="ctr"/>
                </a:tc>
                <a:tc>
                  <a:txBody>
                    <a:bodyPr/>
                    <a:lstStyle/>
                    <a:p>
                      <a:pPr algn="ctr" fontAlgn="b"/>
                      <a:r>
                        <a:rPr lang="en-GB" sz="1600" b="0" i="0" u="none" strike="noStrike" dirty="0">
                          <a:solidFill>
                            <a:srgbClr val="FF0000"/>
                          </a:solidFill>
                          <a:effectLst/>
                          <a:latin typeface="Calibri" panose="020F0502020204030204" pitchFamily="34" charset="0"/>
                        </a:rPr>
                        <a:t>No</a:t>
                      </a:r>
                    </a:p>
                  </a:txBody>
                  <a:tcPr marL="0" marR="0" marT="0" marB="0" anchor="ctr"/>
                </a:tc>
                <a:tc>
                  <a:txBody>
                    <a:bodyPr/>
                    <a:lstStyle/>
                    <a:p>
                      <a:pPr algn="ctr" fontAlgn="b"/>
                      <a:r>
                        <a:rPr lang="en-GB" sz="1600" b="0" i="0" u="none" strike="noStrike" dirty="0">
                          <a:solidFill>
                            <a:srgbClr val="FF0000"/>
                          </a:solidFill>
                          <a:effectLst/>
                          <a:latin typeface="Calibri" panose="020F0502020204030204" pitchFamily="34" charset="0"/>
                        </a:rPr>
                        <a:t>No</a:t>
                      </a:r>
                    </a:p>
                  </a:txBody>
                  <a:tcPr marL="0" marR="0" marT="0" marB="0" anchor="ctr"/>
                </a:tc>
                <a:extLst>
                  <a:ext uri="{0D108BD9-81ED-4DB2-BD59-A6C34878D82A}">
                    <a16:rowId xmlns:a16="http://schemas.microsoft.com/office/drawing/2014/main" val="969732027"/>
                  </a:ext>
                </a:extLst>
              </a:tr>
              <a:tr h="369930">
                <a:tc>
                  <a:txBody>
                    <a:bodyPr/>
                    <a:lstStyle/>
                    <a:p>
                      <a:pPr algn="ctr" fontAlgn="ctr"/>
                      <a:r>
                        <a:rPr lang="en-GB" sz="1600" b="1" i="0" u="none" strike="noStrike" dirty="0">
                          <a:solidFill>
                            <a:srgbClr val="000000"/>
                          </a:solidFill>
                          <a:effectLst/>
                          <a:latin typeface="Arial" panose="020B0604020202020204" pitchFamily="34" charset="0"/>
                        </a:rPr>
                        <a:t>Free Phenytoin</a:t>
                      </a:r>
                    </a:p>
                  </a:txBody>
                  <a:tcPr marL="0" marR="0" marT="0" marB="0" anchor="ctr"/>
                </a:tc>
                <a:tc>
                  <a:txBody>
                    <a:bodyPr/>
                    <a:lstStyle/>
                    <a:p>
                      <a:pPr algn="ctr" fontAlgn="b"/>
                      <a:r>
                        <a:rPr lang="en-GB" sz="1600" b="0" i="0" u="none" strike="noStrike">
                          <a:solidFill>
                            <a:srgbClr val="000000"/>
                          </a:solidFill>
                          <a:effectLst/>
                          <a:latin typeface="Calibri" panose="020F0502020204030204" pitchFamily="34" charset="0"/>
                        </a:rPr>
                        <a:t>Yes</a:t>
                      </a:r>
                    </a:p>
                  </a:txBody>
                  <a:tcPr marL="0" marR="0" marT="0" marB="0" anchor="ctr"/>
                </a:tc>
                <a:tc>
                  <a:txBody>
                    <a:bodyPr/>
                    <a:lstStyle/>
                    <a:p>
                      <a:pPr algn="ctr" fontAlgn="b"/>
                      <a:r>
                        <a:rPr lang="en-GB" sz="1600" b="0" i="0" u="none" strike="noStrike" dirty="0">
                          <a:solidFill>
                            <a:srgbClr val="000000"/>
                          </a:solidFill>
                          <a:effectLst/>
                          <a:latin typeface="Calibri" panose="020F0502020204030204" pitchFamily="34" charset="0"/>
                        </a:rPr>
                        <a:t>Yes</a:t>
                      </a:r>
                    </a:p>
                  </a:txBody>
                  <a:tcPr marL="0" marR="0" marT="0" marB="0" anchor="ctr"/>
                </a:tc>
                <a:extLst>
                  <a:ext uri="{0D108BD9-81ED-4DB2-BD59-A6C34878D82A}">
                    <a16:rowId xmlns:a16="http://schemas.microsoft.com/office/drawing/2014/main" val="1182909448"/>
                  </a:ext>
                </a:extLst>
              </a:tr>
              <a:tr h="369930">
                <a:tc>
                  <a:txBody>
                    <a:bodyPr/>
                    <a:lstStyle/>
                    <a:p>
                      <a:pPr algn="ctr" fontAlgn="ctr"/>
                      <a:r>
                        <a:rPr lang="en-GB" sz="1600" b="1" i="0" u="none" strike="noStrike" dirty="0">
                          <a:solidFill>
                            <a:srgbClr val="000000"/>
                          </a:solidFill>
                          <a:effectLst/>
                          <a:latin typeface="Arial" panose="020B0604020202020204" pitchFamily="34" charset="0"/>
                        </a:rPr>
                        <a:t>Gabapentin</a:t>
                      </a:r>
                    </a:p>
                  </a:txBody>
                  <a:tcPr marL="0" marR="0" marT="0" marB="0" anchor="ctr"/>
                </a:tc>
                <a:tc>
                  <a:txBody>
                    <a:bodyPr/>
                    <a:lstStyle/>
                    <a:p>
                      <a:pPr algn="ctr" fontAlgn="b"/>
                      <a:r>
                        <a:rPr lang="en-GB" sz="1600" b="0" i="0" u="none" strike="noStrike">
                          <a:solidFill>
                            <a:srgbClr val="000000"/>
                          </a:solidFill>
                          <a:effectLst/>
                          <a:latin typeface="Calibri" panose="020F0502020204030204" pitchFamily="34" charset="0"/>
                        </a:rPr>
                        <a:t>Yes</a:t>
                      </a:r>
                    </a:p>
                  </a:txBody>
                  <a:tcPr marL="0" marR="0" marT="0" marB="0" anchor="ctr"/>
                </a:tc>
                <a:tc>
                  <a:txBody>
                    <a:bodyPr/>
                    <a:lstStyle/>
                    <a:p>
                      <a:pPr algn="ctr" fontAlgn="b"/>
                      <a:r>
                        <a:rPr lang="en-GB" sz="1600" b="0" i="0" u="none" strike="noStrike" dirty="0">
                          <a:solidFill>
                            <a:srgbClr val="000000"/>
                          </a:solidFill>
                          <a:effectLst/>
                          <a:latin typeface="Calibri" panose="020F0502020204030204" pitchFamily="34" charset="0"/>
                        </a:rPr>
                        <a:t>Yes</a:t>
                      </a:r>
                    </a:p>
                  </a:txBody>
                  <a:tcPr marL="0" marR="0" marT="0" marB="0" anchor="ctr"/>
                </a:tc>
                <a:extLst>
                  <a:ext uri="{0D108BD9-81ED-4DB2-BD59-A6C34878D82A}">
                    <a16:rowId xmlns:a16="http://schemas.microsoft.com/office/drawing/2014/main" val="2115883000"/>
                  </a:ext>
                </a:extLst>
              </a:tr>
              <a:tr h="369930">
                <a:tc>
                  <a:txBody>
                    <a:bodyPr/>
                    <a:lstStyle/>
                    <a:p>
                      <a:pPr algn="ctr" fontAlgn="ctr"/>
                      <a:r>
                        <a:rPr lang="en-GB" sz="1600" b="1" i="0" u="none" strike="noStrike" dirty="0">
                          <a:solidFill>
                            <a:srgbClr val="000000"/>
                          </a:solidFill>
                          <a:effectLst/>
                          <a:latin typeface="Arial" panose="020B0604020202020204" pitchFamily="34" charset="0"/>
                        </a:rPr>
                        <a:t>Lamotrigine</a:t>
                      </a:r>
                    </a:p>
                  </a:txBody>
                  <a:tcPr marL="0" marR="0" marT="0" marB="0" anchor="ctr"/>
                </a:tc>
                <a:tc>
                  <a:txBody>
                    <a:bodyPr/>
                    <a:lstStyle/>
                    <a:p>
                      <a:pPr algn="ctr" fontAlgn="b"/>
                      <a:r>
                        <a:rPr lang="en-GB" sz="1600" b="0" i="0" u="none" strike="noStrike">
                          <a:solidFill>
                            <a:srgbClr val="000000"/>
                          </a:solidFill>
                          <a:effectLst/>
                          <a:latin typeface="Calibri" panose="020F0502020204030204" pitchFamily="34" charset="0"/>
                        </a:rPr>
                        <a:t>Yes</a:t>
                      </a:r>
                    </a:p>
                  </a:txBody>
                  <a:tcPr marL="0" marR="0" marT="0" marB="0" anchor="ctr"/>
                </a:tc>
                <a:tc>
                  <a:txBody>
                    <a:bodyPr/>
                    <a:lstStyle/>
                    <a:p>
                      <a:pPr algn="ctr" fontAlgn="b"/>
                      <a:r>
                        <a:rPr lang="en-GB" sz="1600" b="0" i="0" u="none" strike="noStrike" dirty="0">
                          <a:solidFill>
                            <a:srgbClr val="000000"/>
                          </a:solidFill>
                          <a:effectLst/>
                          <a:latin typeface="Calibri" panose="020F0502020204030204" pitchFamily="34" charset="0"/>
                        </a:rPr>
                        <a:t>Yes</a:t>
                      </a:r>
                    </a:p>
                  </a:txBody>
                  <a:tcPr marL="0" marR="0" marT="0" marB="0" anchor="ctr"/>
                </a:tc>
                <a:extLst>
                  <a:ext uri="{0D108BD9-81ED-4DB2-BD59-A6C34878D82A}">
                    <a16:rowId xmlns:a16="http://schemas.microsoft.com/office/drawing/2014/main" val="1133336203"/>
                  </a:ext>
                </a:extLst>
              </a:tr>
              <a:tr h="369930">
                <a:tc>
                  <a:txBody>
                    <a:bodyPr/>
                    <a:lstStyle/>
                    <a:p>
                      <a:pPr algn="ctr" fontAlgn="ctr"/>
                      <a:r>
                        <a:rPr lang="en-GB" sz="1600" b="1" i="0" u="none" strike="noStrike" dirty="0" err="1">
                          <a:solidFill>
                            <a:srgbClr val="000000"/>
                          </a:solidFill>
                          <a:effectLst/>
                          <a:latin typeface="Arial" panose="020B0604020202020204" pitchFamily="34" charset="0"/>
                        </a:rPr>
                        <a:t>Levetiracetam</a:t>
                      </a:r>
                      <a:endParaRPr lang="en-GB" sz="1600" b="1" i="0" u="none" strike="noStrike" dirty="0">
                        <a:solidFill>
                          <a:srgbClr val="000000"/>
                        </a:solidFill>
                        <a:effectLst/>
                        <a:latin typeface="Arial" panose="020B0604020202020204" pitchFamily="34" charset="0"/>
                      </a:endParaRPr>
                    </a:p>
                  </a:txBody>
                  <a:tcPr marL="0" marR="0" marT="0" marB="0" anchor="ctr"/>
                </a:tc>
                <a:tc>
                  <a:txBody>
                    <a:bodyPr/>
                    <a:lstStyle/>
                    <a:p>
                      <a:pPr algn="ctr" fontAlgn="b"/>
                      <a:r>
                        <a:rPr lang="en-GB" sz="1600" b="0" i="0" u="none" strike="noStrike">
                          <a:solidFill>
                            <a:srgbClr val="000000"/>
                          </a:solidFill>
                          <a:effectLst/>
                          <a:latin typeface="Calibri" panose="020F0502020204030204" pitchFamily="34" charset="0"/>
                        </a:rPr>
                        <a:t>Yes</a:t>
                      </a:r>
                    </a:p>
                  </a:txBody>
                  <a:tcPr marL="0" marR="0" marT="0" marB="0" anchor="ctr"/>
                </a:tc>
                <a:tc>
                  <a:txBody>
                    <a:bodyPr/>
                    <a:lstStyle/>
                    <a:p>
                      <a:pPr algn="ctr" fontAlgn="b"/>
                      <a:r>
                        <a:rPr lang="en-GB" sz="1600" b="0" i="0" u="none" strike="noStrike" dirty="0">
                          <a:solidFill>
                            <a:srgbClr val="000000"/>
                          </a:solidFill>
                          <a:effectLst/>
                          <a:latin typeface="Calibri" panose="020F0502020204030204" pitchFamily="34" charset="0"/>
                        </a:rPr>
                        <a:t>Yes</a:t>
                      </a:r>
                    </a:p>
                  </a:txBody>
                  <a:tcPr marL="0" marR="0" marT="0" marB="0" anchor="ctr"/>
                </a:tc>
                <a:extLst>
                  <a:ext uri="{0D108BD9-81ED-4DB2-BD59-A6C34878D82A}">
                    <a16:rowId xmlns:a16="http://schemas.microsoft.com/office/drawing/2014/main" val="1536191953"/>
                  </a:ext>
                </a:extLst>
              </a:tr>
              <a:tr h="369930">
                <a:tc>
                  <a:txBody>
                    <a:bodyPr/>
                    <a:lstStyle/>
                    <a:p>
                      <a:pPr algn="ctr" fontAlgn="ctr"/>
                      <a:r>
                        <a:rPr lang="en-GB" sz="1600" b="1" i="0" u="none" strike="noStrike" dirty="0">
                          <a:solidFill>
                            <a:srgbClr val="000000"/>
                          </a:solidFill>
                          <a:effectLst/>
                          <a:latin typeface="Arial" panose="020B0604020202020204" pitchFamily="34" charset="0"/>
                        </a:rPr>
                        <a:t>Phenobarbital</a:t>
                      </a:r>
                    </a:p>
                  </a:txBody>
                  <a:tcPr marL="0" marR="0" marT="0" marB="0" anchor="ctr"/>
                </a:tc>
                <a:tc>
                  <a:txBody>
                    <a:bodyPr/>
                    <a:lstStyle/>
                    <a:p>
                      <a:pPr algn="ctr" fontAlgn="b"/>
                      <a:r>
                        <a:rPr lang="en-GB" sz="1600" b="0" i="0" u="none" strike="noStrike">
                          <a:solidFill>
                            <a:srgbClr val="000000"/>
                          </a:solidFill>
                          <a:effectLst/>
                          <a:latin typeface="Calibri" panose="020F0502020204030204" pitchFamily="34" charset="0"/>
                        </a:rPr>
                        <a:t>Yes</a:t>
                      </a:r>
                    </a:p>
                  </a:txBody>
                  <a:tcPr marL="0" marR="0" marT="0" marB="0" anchor="ctr"/>
                </a:tc>
                <a:tc>
                  <a:txBody>
                    <a:bodyPr/>
                    <a:lstStyle/>
                    <a:p>
                      <a:pPr algn="ctr" fontAlgn="b"/>
                      <a:r>
                        <a:rPr lang="en-GB" sz="1600" b="0" i="0" u="none" strike="noStrike" dirty="0">
                          <a:solidFill>
                            <a:srgbClr val="FF0000"/>
                          </a:solidFill>
                          <a:effectLst/>
                          <a:latin typeface="Calibri" panose="020F0502020204030204" pitchFamily="34" charset="0"/>
                        </a:rPr>
                        <a:t>No</a:t>
                      </a:r>
                    </a:p>
                  </a:txBody>
                  <a:tcPr marL="0" marR="0" marT="0" marB="0" anchor="ctr"/>
                </a:tc>
                <a:extLst>
                  <a:ext uri="{0D108BD9-81ED-4DB2-BD59-A6C34878D82A}">
                    <a16:rowId xmlns:a16="http://schemas.microsoft.com/office/drawing/2014/main" val="997342751"/>
                  </a:ext>
                </a:extLst>
              </a:tr>
              <a:tr h="369930">
                <a:tc>
                  <a:txBody>
                    <a:bodyPr/>
                    <a:lstStyle/>
                    <a:p>
                      <a:pPr algn="ctr" fontAlgn="ctr"/>
                      <a:r>
                        <a:rPr lang="en-GB" sz="1600" b="1" i="0" u="none" strike="noStrike" dirty="0">
                          <a:solidFill>
                            <a:srgbClr val="000000"/>
                          </a:solidFill>
                          <a:effectLst/>
                          <a:latin typeface="Arial" panose="020B0604020202020204" pitchFamily="34" charset="0"/>
                        </a:rPr>
                        <a:t>Phenytoin</a:t>
                      </a:r>
                    </a:p>
                  </a:txBody>
                  <a:tcPr marL="0" marR="0" marT="0" marB="0" anchor="ctr"/>
                </a:tc>
                <a:tc>
                  <a:txBody>
                    <a:bodyPr/>
                    <a:lstStyle/>
                    <a:p>
                      <a:pPr algn="ctr" fontAlgn="b"/>
                      <a:r>
                        <a:rPr lang="en-GB" sz="1600" b="0" i="0" u="none" strike="noStrike">
                          <a:solidFill>
                            <a:srgbClr val="000000"/>
                          </a:solidFill>
                          <a:effectLst/>
                          <a:latin typeface="Calibri" panose="020F0502020204030204" pitchFamily="34" charset="0"/>
                        </a:rPr>
                        <a:t>Yes</a:t>
                      </a:r>
                    </a:p>
                  </a:txBody>
                  <a:tcPr marL="0" marR="0" marT="0" marB="0" anchor="ctr"/>
                </a:tc>
                <a:tc>
                  <a:txBody>
                    <a:bodyPr/>
                    <a:lstStyle/>
                    <a:p>
                      <a:pPr algn="ctr" fontAlgn="b"/>
                      <a:r>
                        <a:rPr lang="en-GB" sz="1600" b="0" i="0" u="none" strike="noStrike" dirty="0">
                          <a:solidFill>
                            <a:srgbClr val="FF0000"/>
                          </a:solidFill>
                          <a:effectLst/>
                          <a:latin typeface="Calibri" panose="020F0502020204030204" pitchFamily="34" charset="0"/>
                        </a:rPr>
                        <a:t>No</a:t>
                      </a:r>
                    </a:p>
                  </a:txBody>
                  <a:tcPr marL="0" marR="0" marT="0" marB="0" anchor="ctr"/>
                </a:tc>
                <a:extLst>
                  <a:ext uri="{0D108BD9-81ED-4DB2-BD59-A6C34878D82A}">
                    <a16:rowId xmlns:a16="http://schemas.microsoft.com/office/drawing/2014/main" val="4011111881"/>
                  </a:ext>
                </a:extLst>
              </a:tr>
              <a:tr h="369930">
                <a:tc>
                  <a:txBody>
                    <a:bodyPr/>
                    <a:lstStyle/>
                    <a:p>
                      <a:pPr algn="ctr" fontAlgn="ctr"/>
                      <a:r>
                        <a:rPr lang="en-GB" sz="1600" b="1" i="0" u="none" strike="noStrike" dirty="0" err="1">
                          <a:solidFill>
                            <a:srgbClr val="000000"/>
                          </a:solidFill>
                          <a:effectLst/>
                          <a:latin typeface="Arial" panose="020B0604020202020204" pitchFamily="34" charset="0"/>
                        </a:rPr>
                        <a:t>Topiramate</a:t>
                      </a:r>
                      <a:endParaRPr lang="en-GB" sz="1600" b="1" i="0" u="none" strike="noStrike" dirty="0">
                        <a:solidFill>
                          <a:srgbClr val="000000"/>
                        </a:solidFill>
                        <a:effectLst/>
                        <a:latin typeface="Arial" panose="020B0604020202020204" pitchFamily="34" charset="0"/>
                      </a:endParaRPr>
                    </a:p>
                  </a:txBody>
                  <a:tcPr marL="0" marR="0" marT="0" marB="0" anchor="ctr"/>
                </a:tc>
                <a:tc>
                  <a:txBody>
                    <a:bodyPr/>
                    <a:lstStyle/>
                    <a:p>
                      <a:pPr algn="ctr" fontAlgn="b"/>
                      <a:r>
                        <a:rPr lang="en-GB" sz="1600" b="0" i="0" u="none" strike="noStrike">
                          <a:solidFill>
                            <a:srgbClr val="000000"/>
                          </a:solidFill>
                          <a:effectLst/>
                          <a:latin typeface="Calibri" panose="020F0502020204030204" pitchFamily="34" charset="0"/>
                        </a:rPr>
                        <a:t>Yes</a:t>
                      </a:r>
                    </a:p>
                  </a:txBody>
                  <a:tcPr marL="0" marR="0" marT="0" marB="0" anchor="ctr"/>
                </a:tc>
                <a:tc>
                  <a:txBody>
                    <a:bodyPr/>
                    <a:lstStyle/>
                    <a:p>
                      <a:pPr algn="ctr" fontAlgn="b"/>
                      <a:r>
                        <a:rPr lang="en-GB" sz="1600" b="0" i="0" u="none" strike="noStrike" dirty="0">
                          <a:solidFill>
                            <a:srgbClr val="000000"/>
                          </a:solidFill>
                          <a:effectLst/>
                          <a:latin typeface="Calibri" panose="020F0502020204030204" pitchFamily="34" charset="0"/>
                        </a:rPr>
                        <a:t>Yes</a:t>
                      </a:r>
                    </a:p>
                  </a:txBody>
                  <a:tcPr marL="0" marR="0" marT="0" marB="0" anchor="ctr"/>
                </a:tc>
                <a:extLst>
                  <a:ext uri="{0D108BD9-81ED-4DB2-BD59-A6C34878D82A}">
                    <a16:rowId xmlns:a16="http://schemas.microsoft.com/office/drawing/2014/main" val="548202951"/>
                  </a:ext>
                </a:extLst>
              </a:tr>
              <a:tr h="369930">
                <a:tc>
                  <a:txBody>
                    <a:bodyPr/>
                    <a:lstStyle/>
                    <a:p>
                      <a:pPr algn="ctr" fontAlgn="ctr"/>
                      <a:r>
                        <a:rPr lang="en-GB" sz="1600" b="1" i="0" u="none" strike="noStrike" dirty="0">
                          <a:solidFill>
                            <a:srgbClr val="000000"/>
                          </a:solidFill>
                          <a:effectLst/>
                          <a:latin typeface="Arial" panose="020B0604020202020204" pitchFamily="34" charset="0"/>
                        </a:rPr>
                        <a:t>Valproate</a:t>
                      </a:r>
                    </a:p>
                  </a:txBody>
                  <a:tcPr marL="0" marR="0" marT="0" marB="0" anchor="ctr"/>
                </a:tc>
                <a:tc>
                  <a:txBody>
                    <a:bodyPr/>
                    <a:lstStyle/>
                    <a:p>
                      <a:pPr algn="ctr" fontAlgn="b"/>
                      <a:r>
                        <a:rPr lang="en-GB" sz="1600" b="0" i="0" u="none" strike="noStrike">
                          <a:solidFill>
                            <a:srgbClr val="000000"/>
                          </a:solidFill>
                          <a:effectLst/>
                          <a:latin typeface="Calibri" panose="020F0502020204030204" pitchFamily="34" charset="0"/>
                        </a:rPr>
                        <a:t>Yes</a:t>
                      </a:r>
                    </a:p>
                  </a:txBody>
                  <a:tcPr marL="0" marR="0" marT="0" marB="0" anchor="ctr"/>
                </a:tc>
                <a:tc>
                  <a:txBody>
                    <a:bodyPr/>
                    <a:lstStyle/>
                    <a:p>
                      <a:pPr algn="ctr" fontAlgn="b"/>
                      <a:r>
                        <a:rPr lang="en-GB" sz="1600" b="0" i="0" u="none" strike="noStrike" dirty="0">
                          <a:solidFill>
                            <a:srgbClr val="FF0000"/>
                          </a:solidFill>
                          <a:effectLst/>
                          <a:latin typeface="Calibri" panose="020F0502020204030204" pitchFamily="34" charset="0"/>
                        </a:rPr>
                        <a:t>No</a:t>
                      </a:r>
                    </a:p>
                  </a:txBody>
                  <a:tcPr marL="0" marR="0" marT="0" marB="0" anchor="ctr"/>
                </a:tc>
                <a:extLst>
                  <a:ext uri="{0D108BD9-81ED-4DB2-BD59-A6C34878D82A}">
                    <a16:rowId xmlns:a16="http://schemas.microsoft.com/office/drawing/2014/main" val="3509542459"/>
                  </a:ext>
                </a:extLst>
              </a:tr>
            </a:tbl>
          </a:graphicData>
        </a:graphic>
      </p:graphicFrame>
      <p:graphicFrame>
        <p:nvGraphicFramePr>
          <p:cNvPr id="6" name="Content Placeholder 5"/>
          <p:cNvGraphicFramePr>
            <a:graphicFrameLocks noGrp="1"/>
          </p:cNvGraphicFramePr>
          <p:nvPr>
            <p:ph sz="half" idx="2"/>
            <p:extLst>
              <p:ext uri="{D42A27DB-BD31-4B8C-83A1-F6EECF244321}">
                <p14:modId xmlns:p14="http://schemas.microsoft.com/office/powerpoint/2010/main" val="1979558442"/>
              </p:ext>
            </p:extLst>
          </p:nvPr>
        </p:nvGraphicFramePr>
        <p:xfrm>
          <a:off x="6258462" y="554895"/>
          <a:ext cx="5671870" cy="6011451"/>
        </p:xfrm>
        <a:graphic>
          <a:graphicData uri="http://schemas.openxmlformats.org/drawingml/2006/table">
            <a:tbl>
              <a:tblPr>
                <a:tableStyleId>{5C22544A-7EE6-4342-B048-85BDC9FD1C3A}</a:tableStyleId>
              </a:tblPr>
              <a:tblGrid>
                <a:gridCol w="636842">
                  <a:extLst>
                    <a:ext uri="{9D8B030D-6E8A-4147-A177-3AD203B41FA5}">
                      <a16:colId xmlns:a16="http://schemas.microsoft.com/office/drawing/2014/main" val="2214423673"/>
                    </a:ext>
                  </a:extLst>
                </a:gridCol>
                <a:gridCol w="835854">
                  <a:extLst>
                    <a:ext uri="{9D8B030D-6E8A-4147-A177-3AD203B41FA5}">
                      <a16:colId xmlns:a16="http://schemas.microsoft.com/office/drawing/2014/main" val="2191570130"/>
                    </a:ext>
                  </a:extLst>
                </a:gridCol>
                <a:gridCol w="187891">
                  <a:extLst>
                    <a:ext uri="{9D8B030D-6E8A-4147-A177-3AD203B41FA5}">
                      <a16:colId xmlns:a16="http://schemas.microsoft.com/office/drawing/2014/main" val="1851780500"/>
                    </a:ext>
                  </a:extLst>
                </a:gridCol>
                <a:gridCol w="916630">
                  <a:extLst>
                    <a:ext uri="{9D8B030D-6E8A-4147-A177-3AD203B41FA5}">
                      <a16:colId xmlns:a16="http://schemas.microsoft.com/office/drawing/2014/main" val="1002752301"/>
                    </a:ext>
                  </a:extLst>
                </a:gridCol>
                <a:gridCol w="118540">
                  <a:extLst>
                    <a:ext uri="{9D8B030D-6E8A-4147-A177-3AD203B41FA5}">
                      <a16:colId xmlns:a16="http://schemas.microsoft.com/office/drawing/2014/main" val="963628161"/>
                    </a:ext>
                  </a:extLst>
                </a:gridCol>
                <a:gridCol w="1065587">
                  <a:extLst>
                    <a:ext uri="{9D8B030D-6E8A-4147-A177-3AD203B41FA5}">
                      <a16:colId xmlns:a16="http://schemas.microsoft.com/office/drawing/2014/main" val="1570098130"/>
                    </a:ext>
                  </a:extLst>
                </a:gridCol>
                <a:gridCol w="636842">
                  <a:extLst>
                    <a:ext uri="{9D8B030D-6E8A-4147-A177-3AD203B41FA5}">
                      <a16:colId xmlns:a16="http://schemas.microsoft.com/office/drawing/2014/main" val="2050942549"/>
                    </a:ext>
                  </a:extLst>
                </a:gridCol>
                <a:gridCol w="636842">
                  <a:extLst>
                    <a:ext uri="{9D8B030D-6E8A-4147-A177-3AD203B41FA5}">
                      <a16:colId xmlns:a16="http://schemas.microsoft.com/office/drawing/2014/main" val="2565548983"/>
                    </a:ext>
                  </a:extLst>
                </a:gridCol>
                <a:gridCol w="636842">
                  <a:extLst>
                    <a:ext uri="{9D8B030D-6E8A-4147-A177-3AD203B41FA5}">
                      <a16:colId xmlns:a16="http://schemas.microsoft.com/office/drawing/2014/main" val="2921655080"/>
                    </a:ext>
                  </a:extLst>
                </a:gridCol>
              </a:tblGrid>
              <a:tr h="261060">
                <a:tc gridSpan="8">
                  <a:txBody>
                    <a:bodyPr/>
                    <a:lstStyle/>
                    <a:p>
                      <a:pPr algn="ctr" fontAlgn="b"/>
                      <a:r>
                        <a:rPr lang="en-GB" sz="1600" b="1" i="0" u="none" strike="noStrike" dirty="0">
                          <a:solidFill>
                            <a:srgbClr val="000000"/>
                          </a:solidFill>
                          <a:effectLst/>
                          <a:latin typeface="Calibri" panose="020F0502020204030204" pitchFamily="34" charset="0"/>
                        </a:rPr>
                        <a:t>Clonazepam</a:t>
                      </a:r>
                    </a:p>
                  </a:txBody>
                  <a:tcPr marL="0" marR="0" marT="0" marB="0" anchor="b"/>
                </a:tc>
                <a:tc hMerge="1">
                  <a:txBody>
                    <a:bodyPr/>
                    <a:lstStyle/>
                    <a:p>
                      <a:pPr algn="l" fontAlgn="b"/>
                      <a:endParaRPr lang="en-GB" sz="1400" b="0" i="0" u="none" strike="noStrike">
                        <a:solidFill>
                          <a:srgbClr val="000000"/>
                        </a:solidFill>
                        <a:effectLst/>
                        <a:latin typeface="Calibri" panose="020F0502020204030204" pitchFamily="34" charset="0"/>
                      </a:endParaRPr>
                    </a:p>
                  </a:txBody>
                  <a:tcPr marL="0" marR="0" marT="0" marB="0" anchor="b"/>
                </a:tc>
                <a:tc hMerge="1">
                  <a:txBody>
                    <a:bodyPr/>
                    <a:lstStyle/>
                    <a:p>
                      <a:pPr algn="l" fontAlgn="b"/>
                      <a:endParaRPr lang="en-GB" sz="1400" b="0" i="0" u="none" strike="noStrike">
                        <a:solidFill>
                          <a:srgbClr val="000000"/>
                        </a:solidFill>
                        <a:effectLst/>
                        <a:latin typeface="Calibri" panose="020F0502020204030204" pitchFamily="34" charset="0"/>
                      </a:endParaRPr>
                    </a:p>
                  </a:txBody>
                  <a:tcPr marL="0" marR="0" marT="0" marB="0" anchor="b"/>
                </a:tc>
                <a:tc hMerge="1">
                  <a:txBody>
                    <a:bodyPr/>
                    <a:lstStyle/>
                    <a:p>
                      <a:endParaRPr lang="en-GB"/>
                    </a:p>
                  </a:txBody>
                  <a:tcPr/>
                </a:tc>
                <a:tc hMerge="1">
                  <a:txBody>
                    <a:bodyPr/>
                    <a:lstStyle/>
                    <a:p>
                      <a:pPr algn="l" fontAlgn="b"/>
                      <a:endParaRPr lang="en-GB" sz="1400" b="0" i="0" u="none" strike="noStrike">
                        <a:solidFill>
                          <a:srgbClr val="000000"/>
                        </a:solidFill>
                        <a:effectLst/>
                        <a:latin typeface="Calibri" panose="020F0502020204030204" pitchFamily="34" charset="0"/>
                      </a:endParaRPr>
                    </a:p>
                  </a:txBody>
                  <a:tcPr marL="0" marR="0" marT="0" marB="0" anchor="b"/>
                </a:tc>
                <a:tc hMerge="1">
                  <a:txBody>
                    <a:bodyPr/>
                    <a:lstStyle/>
                    <a:p>
                      <a:endParaRPr lang="en-GB"/>
                    </a:p>
                  </a:txBody>
                  <a:tcPr/>
                </a:tc>
                <a:tc hMerge="1">
                  <a:txBody>
                    <a:bodyPr/>
                    <a:lstStyle/>
                    <a:p>
                      <a:pPr algn="l" fontAlgn="b"/>
                      <a:endParaRPr lang="en-GB" sz="1400" b="0" i="0" u="none" strike="noStrike">
                        <a:solidFill>
                          <a:srgbClr val="000000"/>
                        </a:solidFill>
                        <a:effectLst/>
                        <a:latin typeface="Calibri" panose="020F0502020204030204" pitchFamily="34" charset="0"/>
                      </a:endParaRPr>
                    </a:p>
                  </a:txBody>
                  <a:tcPr marL="0" marR="0" marT="0" marB="0" anchor="b"/>
                </a:tc>
                <a:tc hMerge="1">
                  <a:txBody>
                    <a:bodyPr/>
                    <a:lstStyle/>
                    <a:p>
                      <a:pPr algn="l" fontAlgn="b"/>
                      <a:endParaRPr lang="en-GB" sz="14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endParaRPr lang="en-GB" sz="1600" b="1"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203954006"/>
                  </a:ext>
                </a:extLst>
              </a:tr>
              <a:tr h="261060">
                <a:tc>
                  <a:txBody>
                    <a:bodyPr/>
                    <a:lstStyle/>
                    <a:p>
                      <a:pPr algn="ctr" fontAlgn="b"/>
                      <a:r>
                        <a:rPr lang="en-GB" sz="1500" u="none" strike="noStrike" dirty="0">
                          <a:effectLst/>
                        </a:rPr>
                        <a:t>Referral</a:t>
                      </a:r>
                      <a:endParaRPr lang="en-GB" sz="15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GB" sz="1600" u="none" strike="noStrike" dirty="0">
                          <a:effectLst/>
                        </a:rPr>
                        <a:t>Not Sent</a:t>
                      </a:r>
                      <a:endParaRPr lang="en-GB" sz="1600" b="0" i="0" u="none" strike="noStrike" dirty="0">
                        <a:solidFill>
                          <a:srgbClr val="000000"/>
                        </a:solidFill>
                        <a:effectLst/>
                        <a:latin typeface="Calibri" panose="020F0502020204030204" pitchFamily="34" charset="0"/>
                      </a:endParaRPr>
                    </a:p>
                  </a:txBody>
                  <a:tcPr marL="0" marR="0" marT="0" marB="0" anchor="b"/>
                </a:tc>
                <a:tc gridSpan="3">
                  <a:txBody>
                    <a:bodyPr/>
                    <a:lstStyle/>
                    <a:p>
                      <a:pPr algn="ctr" fontAlgn="b"/>
                      <a:r>
                        <a:rPr lang="en-GB" sz="1600" u="none" strike="noStrike">
                          <a:effectLst/>
                        </a:rPr>
                        <a:t>Chalfont</a:t>
                      </a:r>
                      <a:endParaRPr lang="en-GB" sz="1600" b="0" i="0" u="none" strike="noStrike">
                        <a:solidFill>
                          <a:srgbClr val="000000"/>
                        </a:solidFill>
                        <a:effectLst/>
                        <a:latin typeface="Calibri" panose="020F0502020204030204" pitchFamily="34" charset="0"/>
                      </a:endParaRPr>
                    </a:p>
                  </a:txBody>
                  <a:tcPr marL="0" marR="0" marT="0" marB="0" anchor="b"/>
                </a:tc>
                <a:tc hMerge="1">
                  <a:txBody>
                    <a:bodyPr/>
                    <a:lstStyle/>
                    <a:p>
                      <a:endParaRPr lang="en-GB"/>
                    </a:p>
                  </a:txBody>
                  <a:tcPr/>
                </a:tc>
                <a:tc hMerge="1">
                  <a:txBody>
                    <a:bodyPr/>
                    <a:lstStyle/>
                    <a:p>
                      <a:pPr algn="ctr" fontAlgn="b"/>
                      <a:endParaRPr lang="en-GB" sz="16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GB" sz="1600" u="none" strike="noStrike" dirty="0">
                          <a:effectLst/>
                        </a:rPr>
                        <a:t>Units</a:t>
                      </a:r>
                      <a:endParaRPr lang="en-GB" sz="16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GB" sz="1600" u="none" strike="noStrike">
                          <a:effectLst/>
                        </a:rPr>
                        <a:t>Ranges</a:t>
                      </a:r>
                      <a:endParaRPr lang="en-GB" sz="1600" b="0" i="0" u="none" strike="noStrike">
                        <a:solidFill>
                          <a:srgbClr val="000000"/>
                        </a:solidFill>
                        <a:effectLst/>
                        <a:latin typeface="Calibri" panose="020F0502020204030204" pitchFamily="34" charset="0"/>
                      </a:endParaRPr>
                    </a:p>
                  </a:txBody>
                  <a:tcPr marL="0" marR="0" marT="0" marB="0" anchor="b"/>
                </a:tc>
                <a:tc>
                  <a:txBody>
                    <a:bodyPr/>
                    <a:lstStyle/>
                    <a:p>
                      <a:pPr algn="ctr" fontAlgn="b"/>
                      <a:endParaRPr lang="en-GB" sz="16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endParaRPr lang="en-GB" sz="16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23986222"/>
                  </a:ext>
                </a:extLst>
              </a:tr>
              <a:tr h="261060">
                <a:tc>
                  <a:txBody>
                    <a:bodyPr/>
                    <a:lstStyle/>
                    <a:p>
                      <a:pPr algn="ctr" fontAlgn="b"/>
                      <a:r>
                        <a:rPr lang="en-GB" sz="1600" u="none" strike="noStrike" dirty="0">
                          <a:effectLst/>
                        </a:rPr>
                        <a:t>14</a:t>
                      </a:r>
                      <a:endParaRPr lang="en-GB" sz="16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GB" sz="1600" u="none" strike="noStrike" dirty="0">
                          <a:effectLst/>
                        </a:rPr>
                        <a:t>2</a:t>
                      </a:r>
                      <a:endParaRPr lang="en-GB" sz="1600" b="0" i="0" u="none" strike="noStrike" dirty="0">
                        <a:solidFill>
                          <a:srgbClr val="000000"/>
                        </a:solidFill>
                        <a:effectLst/>
                        <a:latin typeface="Calibri" panose="020F0502020204030204" pitchFamily="34" charset="0"/>
                      </a:endParaRPr>
                    </a:p>
                  </a:txBody>
                  <a:tcPr marL="0" marR="0" marT="0" marB="0" anchor="b"/>
                </a:tc>
                <a:tc gridSpan="3">
                  <a:txBody>
                    <a:bodyPr/>
                    <a:lstStyle/>
                    <a:p>
                      <a:pPr algn="ctr" fontAlgn="b"/>
                      <a:r>
                        <a:rPr lang="en-GB" sz="1600" u="none" strike="noStrike" dirty="0">
                          <a:effectLst/>
                        </a:rPr>
                        <a:t>9</a:t>
                      </a:r>
                      <a:endParaRPr lang="en-GB" sz="1600" b="0" i="0" u="none" strike="noStrike" dirty="0">
                        <a:solidFill>
                          <a:srgbClr val="000000"/>
                        </a:solidFill>
                        <a:effectLst/>
                        <a:latin typeface="Calibri" panose="020F0502020204030204" pitchFamily="34" charset="0"/>
                      </a:endParaRPr>
                    </a:p>
                  </a:txBody>
                  <a:tcPr marL="0" marR="0" marT="0" marB="0" anchor="b"/>
                </a:tc>
                <a:tc hMerge="1">
                  <a:txBody>
                    <a:bodyPr/>
                    <a:lstStyle/>
                    <a:p>
                      <a:endParaRPr lang="en-GB"/>
                    </a:p>
                  </a:txBody>
                  <a:tcPr/>
                </a:tc>
                <a:tc hMerge="1">
                  <a:txBody>
                    <a:bodyPr/>
                    <a:lstStyle/>
                    <a:p>
                      <a:pPr algn="ctr" fontAlgn="b"/>
                      <a:endParaRPr lang="en-GB" sz="16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GB" sz="1600" u="none" strike="noStrike">
                          <a:effectLst/>
                        </a:rPr>
                        <a:t>ug/L</a:t>
                      </a:r>
                      <a:endParaRPr lang="en-GB" sz="16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GB" sz="1600" u="none" strike="noStrike" dirty="0">
                          <a:effectLst/>
                        </a:rPr>
                        <a:t>5-50</a:t>
                      </a:r>
                      <a:endParaRPr lang="en-GB" sz="16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GB" sz="1600" b="0" i="0" u="none" strike="noStrike" dirty="0">
                          <a:solidFill>
                            <a:schemeClr val="dk1"/>
                          </a:solidFill>
                          <a:effectLst/>
                          <a:latin typeface="+mn-lt"/>
                        </a:rPr>
                        <a:t>20-70</a:t>
                      </a:r>
                      <a:endParaRPr lang="en-GB" sz="16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GB" sz="1600" b="0" i="0" u="none" strike="noStrike" dirty="0">
                          <a:solidFill>
                            <a:srgbClr val="000000"/>
                          </a:solidFill>
                          <a:effectLst/>
                          <a:latin typeface="Calibri" panose="020F0502020204030204" pitchFamily="34" charset="0"/>
                        </a:rPr>
                        <a:t>22-85</a:t>
                      </a:r>
                    </a:p>
                  </a:txBody>
                  <a:tcPr marL="0" marR="0" marT="0" marB="0" anchor="b"/>
                </a:tc>
                <a:extLst>
                  <a:ext uri="{0D108BD9-81ED-4DB2-BD59-A6C34878D82A}">
                    <a16:rowId xmlns:a16="http://schemas.microsoft.com/office/drawing/2014/main" val="1577442370"/>
                  </a:ext>
                </a:extLst>
              </a:tr>
              <a:tr h="274113">
                <a:tc>
                  <a:txBody>
                    <a:bodyPr/>
                    <a:lstStyle/>
                    <a:p>
                      <a:pPr algn="ctr" fontAlgn="b"/>
                      <a:r>
                        <a:rPr lang="en-GB" sz="1600" u="none" strike="noStrike">
                          <a:effectLst/>
                        </a:rPr>
                        <a:t> </a:t>
                      </a:r>
                      <a:endParaRPr lang="en-GB" sz="16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GB" sz="1600" u="none" strike="noStrike" dirty="0">
                          <a:effectLst/>
                        </a:rPr>
                        <a:t> </a:t>
                      </a:r>
                      <a:endParaRPr lang="en-GB" sz="1600" b="0" i="0" u="none" strike="noStrike" dirty="0">
                        <a:solidFill>
                          <a:srgbClr val="000000"/>
                        </a:solidFill>
                        <a:effectLst/>
                        <a:latin typeface="Calibri" panose="020F0502020204030204" pitchFamily="34" charset="0"/>
                      </a:endParaRPr>
                    </a:p>
                  </a:txBody>
                  <a:tcPr marL="0" marR="0" marT="0" marB="0" anchor="b"/>
                </a:tc>
                <a:tc gridSpan="3">
                  <a:txBody>
                    <a:bodyPr/>
                    <a:lstStyle/>
                    <a:p>
                      <a:pPr algn="ctr" fontAlgn="b"/>
                      <a:r>
                        <a:rPr lang="en-GB" sz="1600" u="none" strike="noStrike" dirty="0">
                          <a:effectLst/>
                        </a:rPr>
                        <a:t> </a:t>
                      </a:r>
                      <a:endParaRPr lang="en-GB" sz="1600" b="0" i="0" u="none" strike="noStrike" dirty="0">
                        <a:solidFill>
                          <a:srgbClr val="000000"/>
                        </a:solidFill>
                        <a:effectLst/>
                        <a:latin typeface="Calibri" panose="020F0502020204030204" pitchFamily="34" charset="0"/>
                      </a:endParaRPr>
                    </a:p>
                  </a:txBody>
                  <a:tcPr marL="0" marR="0" marT="0" marB="0" anchor="b"/>
                </a:tc>
                <a:tc hMerge="1">
                  <a:txBody>
                    <a:bodyPr/>
                    <a:lstStyle/>
                    <a:p>
                      <a:endParaRPr lang="en-GB"/>
                    </a:p>
                  </a:txBody>
                  <a:tcPr/>
                </a:tc>
                <a:tc hMerge="1">
                  <a:txBody>
                    <a:bodyPr/>
                    <a:lstStyle/>
                    <a:p>
                      <a:pPr algn="ctr" fontAlgn="b"/>
                      <a:endParaRPr lang="en-GB" sz="16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GB" sz="1600" u="none" strike="noStrike">
                          <a:effectLst/>
                        </a:rPr>
                        <a:t>mg/L</a:t>
                      </a:r>
                      <a:endParaRPr lang="en-GB" sz="16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GB" sz="1600" u="none" strike="noStrike">
                          <a:effectLst/>
                        </a:rPr>
                        <a:t>0.02-0.07</a:t>
                      </a:r>
                      <a:endParaRPr lang="en-GB" sz="1600" b="0" i="0" u="none" strike="noStrike">
                        <a:solidFill>
                          <a:srgbClr val="000000"/>
                        </a:solidFill>
                        <a:effectLst/>
                        <a:latin typeface="Calibri" panose="020F0502020204030204" pitchFamily="34" charset="0"/>
                      </a:endParaRPr>
                    </a:p>
                  </a:txBody>
                  <a:tcPr marL="0" marR="0" marT="0" marB="0" anchor="b"/>
                </a:tc>
                <a:tc>
                  <a:txBody>
                    <a:bodyPr/>
                    <a:lstStyle/>
                    <a:p>
                      <a:pPr algn="ctr" fontAlgn="b"/>
                      <a:endParaRPr lang="en-GB" sz="16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endParaRPr lang="en-GB" sz="16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089811508"/>
                  </a:ext>
                </a:extLst>
              </a:tr>
              <a:tr h="261060">
                <a:tc gridSpan="8">
                  <a:txBody>
                    <a:bodyPr/>
                    <a:lstStyle/>
                    <a:p>
                      <a:pPr algn="ctr" fontAlgn="b"/>
                      <a:r>
                        <a:rPr lang="en-GB" sz="1600" b="1" i="0" u="none" strike="noStrike" dirty="0">
                          <a:solidFill>
                            <a:srgbClr val="000000"/>
                          </a:solidFill>
                          <a:effectLst/>
                          <a:latin typeface="Calibri" panose="020F0502020204030204" pitchFamily="34" charset="0"/>
                        </a:rPr>
                        <a:t>Phenobarbital</a:t>
                      </a:r>
                    </a:p>
                  </a:txBody>
                  <a:tcPr marL="0" marR="0" marT="0" marB="0" anchor="b"/>
                </a:tc>
                <a:tc hMerge="1">
                  <a:txBody>
                    <a:bodyPr/>
                    <a:lstStyle/>
                    <a:p>
                      <a:pPr algn="l" fontAlgn="b"/>
                      <a:endParaRPr lang="en-GB" sz="1400" b="0" i="0" u="none" strike="noStrike">
                        <a:solidFill>
                          <a:srgbClr val="000000"/>
                        </a:solidFill>
                        <a:effectLst/>
                        <a:latin typeface="Calibri" panose="020F0502020204030204" pitchFamily="34" charset="0"/>
                      </a:endParaRPr>
                    </a:p>
                  </a:txBody>
                  <a:tcPr marL="0" marR="0" marT="0" marB="0" anchor="b"/>
                </a:tc>
                <a:tc hMerge="1">
                  <a:txBody>
                    <a:bodyPr/>
                    <a:lstStyle/>
                    <a:p>
                      <a:pPr algn="l" fontAlgn="b"/>
                      <a:endParaRPr lang="en-GB" sz="1400" b="0" i="0" u="none" strike="noStrike" dirty="0">
                        <a:solidFill>
                          <a:srgbClr val="000000"/>
                        </a:solidFill>
                        <a:effectLst/>
                        <a:latin typeface="Calibri" panose="020F0502020204030204" pitchFamily="34" charset="0"/>
                      </a:endParaRPr>
                    </a:p>
                  </a:txBody>
                  <a:tcPr marL="0" marR="0" marT="0" marB="0" anchor="b"/>
                </a:tc>
                <a:tc hMerge="1">
                  <a:txBody>
                    <a:bodyPr/>
                    <a:lstStyle/>
                    <a:p>
                      <a:endParaRPr lang="en-GB"/>
                    </a:p>
                  </a:txBody>
                  <a:tcPr/>
                </a:tc>
                <a:tc hMerge="1">
                  <a:txBody>
                    <a:bodyPr/>
                    <a:lstStyle/>
                    <a:p>
                      <a:pPr algn="l" fontAlgn="b"/>
                      <a:endParaRPr lang="en-GB" sz="1400" b="0" i="0" u="none" strike="noStrike">
                        <a:solidFill>
                          <a:srgbClr val="000000"/>
                        </a:solidFill>
                        <a:effectLst/>
                        <a:latin typeface="Calibri" panose="020F0502020204030204" pitchFamily="34" charset="0"/>
                      </a:endParaRPr>
                    </a:p>
                  </a:txBody>
                  <a:tcPr marL="0" marR="0" marT="0" marB="0" anchor="b"/>
                </a:tc>
                <a:tc hMerge="1">
                  <a:txBody>
                    <a:bodyPr/>
                    <a:lstStyle/>
                    <a:p>
                      <a:endParaRPr lang="en-GB"/>
                    </a:p>
                  </a:txBody>
                  <a:tcPr/>
                </a:tc>
                <a:tc hMerge="1">
                  <a:txBody>
                    <a:bodyPr/>
                    <a:lstStyle/>
                    <a:p>
                      <a:pPr algn="l" fontAlgn="b"/>
                      <a:endParaRPr lang="en-GB" sz="1400" b="0" i="0" u="none" strike="noStrike">
                        <a:solidFill>
                          <a:srgbClr val="000000"/>
                        </a:solidFill>
                        <a:effectLst/>
                        <a:latin typeface="Calibri" panose="020F0502020204030204" pitchFamily="34" charset="0"/>
                      </a:endParaRPr>
                    </a:p>
                  </a:txBody>
                  <a:tcPr marL="0" marR="0" marT="0" marB="0" anchor="b"/>
                </a:tc>
                <a:tc hMerge="1">
                  <a:txBody>
                    <a:bodyPr/>
                    <a:lstStyle/>
                    <a:p>
                      <a:pPr algn="l" fontAlgn="b"/>
                      <a:endParaRPr lang="en-GB" sz="14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endParaRPr lang="en-GB" sz="16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360758459"/>
                  </a:ext>
                </a:extLst>
              </a:tr>
              <a:tr h="261060">
                <a:tc>
                  <a:txBody>
                    <a:bodyPr/>
                    <a:lstStyle/>
                    <a:p>
                      <a:pPr algn="ctr" fontAlgn="b"/>
                      <a:r>
                        <a:rPr lang="en-GB" sz="1600" u="none" strike="noStrike">
                          <a:effectLst/>
                        </a:rPr>
                        <a:t>In-House</a:t>
                      </a:r>
                      <a:endParaRPr lang="en-GB" sz="16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GB" sz="1600" u="none" strike="noStrike">
                          <a:effectLst/>
                        </a:rPr>
                        <a:t>Referral</a:t>
                      </a:r>
                      <a:endParaRPr lang="en-GB" sz="1600" b="0" i="0" u="none" strike="noStrike">
                        <a:solidFill>
                          <a:srgbClr val="000000"/>
                        </a:solidFill>
                        <a:effectLst/>
                        <a:latin typeface="Calibri" panose="020F0502020204030204" pitchFamily="34" charset="0"/>
                      </a:endParaRPr>
                    </a:p>
                  </a:txBody>
                  <a:tcPr marL="0" marR="0" marT="0" marB="0" anchor="b"/>
                </a:tc>
                <a:tc gridSpan="2">
                  <a:txBody>
                    <a:bodyPr/>
                    <a:lstStyle/>
                    <a:p>
                      <a:pPr algn="ctr" fontAlgn="b"/>
                      <a:r>
                        <a:rPr lang="en-GB" sz="1600" u="none" strike="noStrike" dirty="0">
                          <a:effectLst/>
                        </a:rPr>
                        <a:t>Ranges</a:t>
                      </a:r>
                      <a:endParaRPr lang="en-GB" sz="1600" b="0" i="0" u="none" strike="noStrike" dirty="0">
                        <a:solidFill>
                          <a:srgbClr val="000000"/>
                        </a:solidFill>
                        <a:effectLst/>
                        <a:latin typeface="Calibri" panose="020F0502020204030204" pitchFamily="34" charset="0"/>
                      </a:endParaRPr>
                    </a:p>
                  </a:txBody>
                  <a:tcPr marL="0" marR="0" marT="0" marB="0" anchor="b"/>
                </a:tc>
                <a:tc hMerge="1">
                  <a:txBody>
                    <a:bodyPr/>
                    <a:lstStyle/>
                    <a:p>
                      <a:endParaRPr lang="en-GB"/>
                    </a:p>
                  </a:txBody>
                  <a:tcPr/>
                </a:tc>
                <a:tc gridSpan="2">
                  <a:txBody>
                    <a:bodyPr/>
                    <a:lstStyle/>
                    <a:p>
                      <a:pPr algn="ctr" fontAlgn="b"/>
                      <a:r>
                        <a:rPr lang="en-GB" sz="1600" u="none" strike="noStrike">
                          <a:effectLst/>
                        </a:rPr>
                        <a:t> </a:t>
                      </a:r>
                      <a:endParaRPr lang="en-GB" sz="1600" b="0" i="0" u="none" strike="noStrike">
                        <a:solidFill>
                          <a:srgbClr val="000000"/>
                        </a:solidFill>
                        <a:effectLst/>
                        <a:latin typeface="Calibri" panose="020F0502020204030204" pitchFamily="34" charset="0"/>
                      </a:endParaRPr>
                    </a:p>
                  </a:txBody>
                  <a:tcPr marL="0" marR="0" marT="0" marB="0" anchor="b"/>
                </a:tc>
                <a:tc hMerge="1">
                  <a:txBody>
                    <a:bodyPr/>
                    <a:lstStyle/>
                    <a:p>
                      <a:endParaRPr lang="en-GB"/>
                    </a:p>
                  </a:txBody>
                  <a:tcPr/>
                </a:tc>
                <a:tc>
                  <a:txBody>
                    <a:bodyPr/>
                    <a:lstStyle/>
                    <a:p>
                      <a:pPr algn="ctr" fontAlgn="b"/>
                      <a:r>
                        <a:rPr lang="en-GB" sz="1600" u="none" strike="noStrike">
                          <a:effectLst/>
                        </a:rPr>
                        <a:t> </a:t>
                      </a:r>
                      <a:endParaRPr lang="en-GB" sz="16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GB" sz="1600" u="none" strike="noStrike" dirty="0">
                          <a:effectLst/>
                        </a:rPr>
                        <a:t> </a:t>
                      </a:r>
                      <a:endParaRPr lang="en-GB" sz="16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endParaRPr lang="en-GB" sz="16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872110922"/>
                  </a:ext>
                </a:extLst>
              </a:tr>
              <a:tr h="261060">
                <a:tc>
                  <a:txBody>
                    <a:bodyPr/>
                    <a:lstStyle/>
                    <a:p>
                      <a:pPr algn="ctr" fontAlgn="b"/>
                      <a:r>
                        <a:rPr lang="en-GB" sz="1600" u="none" strike="noStrike">
                          <a:effectLst/>
                        </a:rPr>
                        <a:t>10</a:t>
                      </a:r>
                      <a:endParaRPr lang="en-GB" sz="16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GB" sz="1600" u="none" strike="noStrike">
                          <a:effectLst/>
                        </a:rPr>
                        <a:t>6</a:t>
                      </a:r>
                      <a:endParaRPr lang="en-GB" sz="1600" b="0" i="0" u="none" strike="noStrike">
                        <a:solidFill>
                          <a:srgbClr val="000000"/>
                        </a:solidFill>
                        <a:effectLst/>
                        <a:latin typeface="Calibri" panose="020F0502020204030204" pitchFamily="34" charset="0"/>
                      </a:endParaRPr>
                    </a:p>
                  </a:txBody>
                  <a:tcPr marL="0" marR="0" marT="0" marB="0" anchor="b"/>
                </a:tc>
                <a:tc gridSpan="2">
                  <a:txBody>
                    <a:bodyPr/>
                    <a:lstStyle/>
                    <a:p>
                      <a:pPr algn="ctr" fontAlgn="b"/>
                      <a:r>
                        <a:rPr lang="en-GB" sz="1600" u="none" strike="noStrike" dirty="0">
                          <a:effectLst/>
                        </a:rPr>
                        <a:t>10-40</a:t>
                      </a:r>
                      <a:endParaRPr lang="en-GB" sz="1600" b="0" i="0" u="none" strike="noStrike" dirty="0">
                        <a:solidFill>
                          <a:srgbClr val="000000"/>
                        </a:solidFill>
                        <a:effectLst/>
                        <a:latin typeface="Calibri" panose="020F0502020204030204" pitchFamily="34" charset="0"/>
                      </a:endParaRPr>
                    </a:p>
                  </a:txBody>
                  <a:tcPr marL="0" marR="0" marT="0" marB="0" anchor="b"/>
                </a:tc>
                <a:tc hMerge="1">
                  <a:txBody>
                    <a:bodyPr/>
                    <a:lstStyle/>
                    <a:p>
                      <a:endParaRPr lang="en-GB"/>
                    </a:p>
                  </a:txBody>
                  <a:tcPr/>
                </a:tc>
                <a:tc gridSpan="2">
                  <a:txBody>
                    <a:bodyPr/>
                    <a:lstStyle/>
                    <a:p>
                      <a:pPr algn="ctr" fontAlgn="b"/>
                      <a:r>
                        <a:rPr lang="en-GB" sz="1600" u="none" strike="noStrike" dirty="0">
                          <a:effectLst/>
                        </a:rPr>
                        <a:t>15-40.0</a:t>
                      </a:r>
                      <a:endParaRPr lang="en-GB" sz="1600" b="0" i="0" u="none" strike="noStrike" dirty="0">
                        <a:solidFill>
                          <a:srgbClr val="000000"/>
                        </a:solidFill>
                        <a:effectLst/>
                        <a:latin typeface="Calibri" panose="020F0502020204030204" pitchFamily="34" charset="0"/>
                      </a:endParaRPr>
                    </a:p>
                  </a:txBody>
                  <a:tcPr marL="0" marR="0" marT="0" marB="0" anchor="b"/>
                </a:tc>
                <a:tc hMerge="1">
                  <a:txBody>
                    <a:bodyPr/>
                    <a:lstStyle/>
                    <a:p>
                      <a:endParaRPr lang="en-GB"/>
                    </a:p>
                  </a:txBody>
                  <a:tcPr/>
                </a:tc>
                <a:tc>
                  <a:txBody>
                    <a:bodyPr/>
                    <a:lstStyle/>
                    <a:p>
                      <a:pPr algn="ctr" fontAlgn="b"/>
                      <a:r>
                        <a:rPr lang="en-GB" sz="1600" u="none" strike="noStrike">
                          <a:effectLst/>
                        </a:rPr>
                        <a:t>10.0-30</a:t>
                      </a:r>
                      <a:endParaRPr lang="en-GB" sz="16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GB" sz="1600" u="none" strike="noStrike">
                          <a:effectLst/>
                        </a:rPr>
                        <a:t>NS</a:t>
                      </a:r>
                      <a:endParaRPr lang="en-GB" sz="1600" b="0" i="0" u="none" strike="noStrike">
                        <a:solidFill>
                          <a:srgbClr val="000000"/>
                        </a:solidFill>
                        <a:effectLst/>
                        <a:latin typeface="Calibri" panose="020F0502020204030204" pitchFamily="34" charset="0"/>
                      </a:endParaRPr>
                    </a:p>
                  </a:txBody>
                  <a:tcPr marL="0" marR="0" marT="0" marB="0" anchor="b"/>
                </a:tc>
                <a:tc>
                  <a:txBody>
                    <a:bodyPr/>
                    <a:lstStyle/>
                    <a:p>
                      <a:pPr algn="ctr" fontAlgn="b"/>
                      <a:endParaRPr lang="en-GB" sz="16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742918933"/>
                  </a:ext>
                </a:extLst>
              </a:tr>
              <a:tr h="261060">
                <a:tc>
                  <a:txBody>
                    <a:bodyPr/>
                    <a:lstStyle/>
                    <a:p>
                      <a:pPr algn="ctr" fontAlgn="b"/>
                      <a:r>
                        <a:rPr lang="en-GB" sz="1600" u="none" strike="noStrike">
                          <a:effectLst/>
                        </a:rPr>
                        <a:t> </a:t>
                      </a:r>
                      <a:endParaRPr lang="en-GB" sz="16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GB" sz="1600" u="none" strike="noStrike">
                          <a:effectLst/>
                        </a:rPr>
                        <a:t> </a:t>
                      </a:r>
                      <a:endParaRPr lang="en-GB" sz="1600" b="0" i="0" u="none" strike="noStrike">
                        <a:solidFill>
                          <a:srgbClr val="000000"/>
                        </a:solidFill>
                        <a:effectLst/>
                        <a:latin typeface="Calibri" panose="020F0502020204030204" pitchFamily="34" charset="0"/>
                      </a:endParaRPr>
                    </a:p>
                  </a:txBody>
                  <a:tcPr marL="0" marR="0" marT="0" marB="0" anchor="b"/>
                </a:tc>
                <a:tc gridSpan="2">
                  <a:txBody>
                    <a:bodyPr/>
                    <a:lstStyle/>
                    <a:p>
                      <a:pPr algn="ctr" fontAlgn="b"/>
                      <a:r>
                        <a:rPr lang="en-GB" sz="1600" u="none" strike="noStrike">
                          <a:effectLst/>
                        </a:rPr>
                        <a:t>11</a:t>
                      </a:r>
                      <a:endParaRPr lang="en-GB" sz="1600" b="0" i="0" u="none" strike="noStrike">
                        <a:solidFill>
                          <a:srgbClr val="000000"/>
                        </a:solidFill>
                        <a:effectLst/>
                        <a:latin typeface="Calibri" panose="020F0502020204030204" pitchFamily="34" charset="0"/>
                      </a:endParaRPr>
                    </a:p>
                  </a:txBody>
                  <a:tcPr marL="0" marR="0" marT="0" marB="0" anchor="b"/>
                </a:tc>
                <a:tc hMerge="1">
                  <a:txBody>
                    <a:bodyPr/>
                    <a:lstStyle/>
                    <a:p>
                      <a:endParaRPr lang="en-GB"/>
                    </a:p>
                  </a:txBody>
                  <a:tcPr/>
                </a:tc>
                <a:tc gridSpan="2">
                  <a:txBody>
                    <a:bodyPr/>
                    <a:lstStyle/>
                    <a:p>
                      <a:pPr algn="ctr" fontAlgn="b"/>
                      <a:r>
                        <a:rPr lang="en-GB" sz="1600" u="none" strike="noStrike" dirty="0">
                          <a:effectLst/>
                        </a:rPr>
                        <a:t>2</a:t>
                      </a:r>
                      <a:endParaRPr lang="en-GB" sz="1600" b="0" i="0" u="none" strike="noStrike" dirty="0">
                        <a:solidFill>
                          <a:srgbClr val="000000"/>
                        </a:solidFill>
                        <a:effectLst/>
                        <a:latin typeface="Calibri" panose="020F0502020204030204" pitchFamily="34" charset="0"/>
                      </a:endParaRPr>
                    </a:p>
                  </a:txBody>
                  <a:tcPr marL="0" marR="0" marT="0" marB="0" anchor="b"/>
                </a:tc>
                <a:tc hMerge="1">
                  <a:txBody>
                    <a:bodyPr/>
                    <a:lstStyle/>
                    <a:p>
                      <a:endParaRPr lang="en-GB"/>
                    </a:p>
                  </a:txBody>
                  <a:tcPr/>
                </a:tc>
                <a:tc>
                  <a:txBody>
                    <a:bodyPr/>
                    <a:lstStyle/>
                    <a:p>
                      <a:pPr algn="ctr" fontAlgn="b"/>
                      <a:r>
                        <a:rPr lang="en-GB" sz="1600" u="none" strike="noStrike">
                          <a:effectLst/>
                        </a:rPr>
                        <a:t>1</a:t>
                      </a:r>
                      <a:endParaRPr lang="en-GB" sz="16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GB" sz="1600" u="none" strike="noStrike">
                          <a:effectLst/>
                        </a:rPr>
                        <a:t>2</a:t>
                      </a:r>
                      <a:endParaRPr lang="en-GB" sz="1600" b="0" i="0" u="none" strike="noStrike">
                        <a:solidFill>
                          <a:srgbClr val="000000"/>
                        </a:solidFill>
                        <a:effectLst/>
                        <a:latin typeface="Calibri" panose="020F0502020204030204" pitchFamily="34" charset="0"/>
                      </a:endParaRPr>
                    </a:p>
                  </a:txBody>
                  <a:tcPr marL="0" marR="0" marT="0" marB="0" anchor="b"/>
                </a:tc>
                <a:tc>
                  <a:txBody>
                    <a:bodyPr/>
                    <a:lstStyle/>
                    <a:p>
                      <a:pPr algn="ctr" fontAlgn="b"/>
                      <a:endParaRPr lang="en-GB" sz="16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4193988730"/>
                  </a:ext>
                </a:extLst>
              </a:tr>
              <a:tr h="274113">
                <a:tc>
                  <a:txBody>
                    <a:bodyPr/>
                    <a:lstStyle/>
                    <a:p>
                      <a:pPr algn="ctr" fontAlgn="b"/>
                      <a:r>
                        <a:rPr lang="en-GB" sz="1600" u="none" strike="noStrike" dirty="0">
                          <a:effectLst/>
                        </a:rPr>
                        <a:t> Source</a:t>
                      </a:r>
                      <a:endParaRPr lang="en-GB" sz="16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GB" sz="1600" u="none" strike="noStrike">
                          <a:effectLst/>
                        </a:rPr>
                        <a:t> </a:t>
                      </a:r>
                      <a:endParaRPr lang="en-GB" sz="1600" b="0" i="0" u="none" strike="noStrike">
                        <a:solidFill>
                          <a:srgbClr val="000000"/>
                        </a:solidFill>
                        <a:effectLst/>
                        <a:latin typeface="Calibri" panose="020F0502020204030204" pitchFamily="34" charset="0"/>
                      </a:endParaRPr>
                    </a:p>
                  </a:txBody>
                  <a:tcPr marL="0" marR="0" marT="0" marB="0" anchor="b"/>
                </a:tc>
                <a:tc gridSpan="2">
                  <a:txBody>
                    <a:bodyPr/>
                    <a:lstStyle/>
                    <a:p>
                      <a:pPr algn="ctr" fontAlgn="b"/>
                      <a:r>
                        <a:rPr lang="en-GB" sz="1600" u="none" strike="noStrike">
                          <a:effectLst/>
                        </a:rPr>
                        <a:t>Path Harmony</a:t>
                      </a:r>
                      <a:endParaRPr lang="en-GB" sz="1600" b="0" i="0" u="none" strike="noStrike">
                        <a:solidFill>
                          <a:srgbClr val="000000"/>
                        </a:solidFill>
                        <a:effectLst/>
                        <a:latin typeface="Calibri" panose="020F0502020204030204" pitchFamily="34" charset="0"/>
                      </a:endParaRPr>
                    </a:p>
                  </a:txBody>
                  <a:tcPr marL="0" marR="0" marT="0" marB="0" anchor="b"/>
                </a:tc>
                <a:tc hMerge="1">
                  <a:txBody>
                    <a:bodyPr/>
                    <a:lstStyle/>
                    <a:p>
                      <a:endParaRPr lang="en-GB"/>
                    </a:p>
                  </a:txBody>
                  <a:tcPr/>
                </a:tc>
                <a:tc gridSpan="2">
                  <a:txBody>
                    <a:bodyPr/>
                    <a:lstStyle/>
                    <a:p>
                      <a:pPr algn="ctr" fontAlgn="b"/>
                      <a:r>
                        <a:rPr lang="en-GB" sz="1600" u="none" strike="noStrike" dirty="0">
                          <a:effectLst/>
                        </a:rPr>
                        <a:t>BNF</a:t>
                      </a:r>
                      <a:endParaRPr lang="en-GB" sz="1600" b="0" i="0" u="none" strike="noStrike" dirty="0">
                        <a:solidFill>
                          <a:srgbClr val="000000"/>
                        </a:solidFill>
                        <a:effectLst/>
                        <a:latin typeface="Calibri" panose="020F0502020204030204" pitchFamily="34" charset="0"/>
                      </a:endParaRPr>
                    </a:p>
                  </a:txBody>
                  <a:tcPr marL="0" marR="0" marT="0" marB="0" anchor="b"/>
                </a:tc>
                <a:tc hMerge="1">
                  <a:txBody>
                    <a:bodyPr/>
                    <a:lstStyle/>
                    <a:p>
                      <a:endParaRPr lang="en-GB"/>
                    </a:p>
                  </a:txBody>
                  <a:tcPr/>
                </a:tc>
                <a:tc>
                  <a:txBody>
                    <a:bodyPr/>
                    <a:lstStyle/>
                    <a:p>
                      <a:pPr algn="ctr" fontAlgn="b"/>
                      <a:r>
                        <a:rPr lang="en-GB" sz="1600" u="none" strike="noStrike">
                          <a:effectLst/>
                        </a:rPr>
                        <a:t> </a:t>
                      </a:r>
                      <a:endParaRPr lang="en-GB" sz="16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GB" sz="1600" u="none" strike="noStrike">
                          <a:effectLst/>
                        </a:rPr>
                        <a:t> </a:t>
                      </a:r>
                      <a:endParaRPr lang="en-GB" sz="1600" b="0" i="0" u="none" strike="noStrike">
                        <a:solidFill>
                          <a:srgbClr val="000000"/>
                        </a:solidFill>
                        <a:effectLst/>
                        <a:latin typeface="Calibri" panose="020F0502020204030204" pitchFamily="34" charset="0"/>
                      </a:endParaRPr>
                    </a:p>
                  </a:txBody>
                  <a:tcPr marL="0" marR="0" marT="0" marB="0" anchor="b"/>
                </a:tc>
                <a:tc>
                  <a:txBody>
                    <a:bodyPr/>
                    <a:lstStyle/>
                    <a:p>
                      <a:pPr algn="ctr" fontAlgn="b"/>
                      <a:endParaRPr lang="en-GB" sz="16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80189328"/>
                  </a:ext>
                </a:extLst>
              </a:tr>
              <a:tr h="461718">
                <a:tc gridSpan="8">
                  <a:txBody>
                    <a:bodyPr/>
                    <a:lstStyle/>
                    <a:p>
                      <a:pPr algn="ctr" fontAlgn="b"/>
                      <a:r>
                        <a:rPr lang="en-GB" sz="1600" b="1" i="0" u="none" strike="noStrike" dirty="0">
                          <a:solidFill>
                            <a:srgbClr val="000000"/>
                          </a:solidFill>
                          <a:effectLst/>
                          <a:latin typeface="Calibri" panose="020F0502020204030204" pitchFamily="34" charset="0"/>
                        </a:rPr>
                        <a:t>Phenytoin</a:t>
                      </a:r>
                    </a:p>
                  </a:txBody>
                  <a:tcPr marL="0" marR="0" marT="0" marB="0" anchor="b"/>
                </a:tc>
                <a:tc hMerge="1">
                  <a:txBody>
                    <a:bodyPr/>
                    <a:lstStyle/>
                    <a:p>
                      <a:pPr algn="l" fontAlgn="b"/>
                      <a:endParaRPr lang="en-GB" sz="1400" b="0" i="0" u="none" strike="noStrike">
                        <a:solidFill>
                          <a:srgbClr val="000000"/>
                        </a:solidFill>
                        <a:effectLst/>
                        <a:latin typeface="Calibri" panose="020F0502020204030204" pitchFamily="34" charset="0"/>
                      </a:endParaRPr>
                    </a:p>
                  </a:txBody>
                  <a:tcPr marL="0" marR="0" marT="0" marB="0" anchor="b"/>
                </a:tc>
                <a:tc hMerge="1">
                  <a:txBody>
                    <a:bodyPr/>
                    <a:lstStyle/>
                    <a:p>
                      <a:pPr algn="l" fontAlgn="b"/>
                      <a:endParaRPr lang="en-GB" sz="1400" b="0" i="0" u="none" strike="noStrike">
                        <a:solidFill>
                          <a:srgbClr val="000000"/>
                        </a:solidFill>
                        <a:effectLst/>
                        <a:latin typeface="Calibri" panose="020F0502020204030204" pitchFamily="34" charset="0"/>
                      </a:endParaRPr>
                    </a:p>
                  </a:txBody>
                  <a:tcPr marL="0" marR="0" marT="0" marB="0" anchor="b"/>
                </a:tc>
                <a:tc hMerge="1">
                  <a:txBody>
                    <a:bodyPr/>
                    <a:lstStyle/>
                    <a:p>
                      <a:endParaRPr lang="en-GB"/>
                    </a:p>
                  </a:txBody>
                  <a:tcPr/>
                </a:tc>
                <a:tc hMerge="1">
                  <a:txBody>
                    <a:bodyPr/>
                    <a:lstStyle/>
                    <a:p>
                      <a:pPr algn="l" fontAlgn="b"/>
                      <a:endParaRPr lang="en-GB" sz="1400" b="0" i="0" u="none" strike="noStrike" dirty="0">
                        <a:solidFill>
                          <a:srgbClr val="000000"/>
                        </a:solidFill>
                        <a:effectLst/>
                        <a:latin typeface="Calibri" panose="020F0502020204030204" pitchFamily="34" charset="0"/>
                      </a:endParaRPr>
                    </a:p>
                  </a:txBody>
                  <a:tcPr marL="0" marR="0" marT="0" marB="0" anchor="b"/>
                </a:tc>
                <a:tc hMerge="1">
                  <a:txBody>
                    <a:bodyPr/>
                    <a:lstStyle/>
                    <a:p>
                      <a:endParaRPr lang="en-GB"/>
                    </a:p>
                  </a:txBody>
                  <a:tcPr/>
                </a:tc>
                <a:tc hMerge="1">
                  <a:txBody>
                    <a:bodyPr/>
                    <a:lstStyle/>
                    <a:p>
                      <a:pPr algn="l" fontAlgn="b"/>
                      <a:endParaRPr lang="en-GB" sz="14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4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endParaRPr lang="en-GB" sz="16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197720405"/>
                  </a:ext>
                </a:extLst>
              </a:tr>
              <a:tr h="461718">
                <a:tc>
                  <a:txBody>
                    <a:bodyPr/>
                    <a:lstStyle/>
                    <a:p>
                      <a:pPr algn="ctr" fontAlgn="b"/>
                      <a:r>
                        <a:rPr lang="en-GB" sz="1600" u="none" strike="noStrike" dirty="0">
                          <a:effectLst/>
                        </a:rPr>
                        <a:t>In-House</a:t>
                      </a:r>
                      <a:endParaRPr lang="en-GB" sz="1600" b="0" i="0" u="none" strike="noStrike" dirty="0">
                        <a:solidFill>
                          <a:srgbClr val="000000"/>
                        </a:solidFill>
                        <a:effectLst/>
                        <a:latin typeface="Calibri" panose="020F0502020204030204" pitchFamily="34" charset="0"/>
                      </a:endParaRPr>
                    </a:p>
                  </a:txBody>
                  <a:tcPr marL="0" marR="0" marT="0" marB="0" anchor="b"/>
                </a:tc>
                <a:tc gridSpan="2">
                  <a:txBody>
                    <a:bodyPr/>
                    <a:lstStyle/>
                    <a:p>
                      <a:pPr algn="ctr" fontAlgn="b"/>
                      <a:r>
                        <a:rPr lang="en-GB" sz="1600" u="none" strike="noStrike" dirty="0">
                          <a:effectLst/>
                        </a:rPr>
                        <a:t>Referral</a:t>
                      </a:r>
                      <a:endParaRPr lang="en-GB" sz="1600" b="0" i="0" u="none" strike="noStrike" dirty="0">
                        <a:solidFill>
                          <a:srgbClr val="000000"/>
                        </a:solidFill>
                        <a:effectLst/>
                        <a:latin typeface="Calibri" panose="020F0502020204030204" pitchFamily="34" charset="0"/>
                      </a:endParaRPr>
                    </a:p>
                  </a:txBody>
                  <a:tcPr marL="0" marR="0" marT="0" marB="0" anchor="b"/>
                </a:tc>
                <a:tc hMerge="1">
                  <a:txBody>
                    <a:bodyPr/>
                    <a:lstStyle/>
                    <a:p>
                      <a:pPr algn="ctr" fontAlgn="b"/>
                      <a:endParaRPr lang="en-GB" sz="1600" b="0" i="0" u="none" strike="noStrike" dirty="0">
                        <a:solidFill>
                          <a:srgbClr val="000000"/>
                        </a:solidFill>
                        <a:effectLst/>
                        <a:latin typeface="Calibri" panose="020F0502020204030204" pitchFamily="34" charset="0"/>
                      </a:endParaRPr>
                    </a:p>
                  </a:txBody>
                  <a:tcPr marL="0" marR="0" marT="0" marB="0" anchor="b"/>
                </a:tc>
                <a:tc gridSpan="2">
                  <a:txBody>
                    <a:bodyPr/>
                    <a:lstStyle/>
                    <a:p>
                      <a:pPr algn="ctr" fontAlgn="b"/>
                      <a:r>
                        <a:rPr lang="en-GB" sz="1600" u="none" strike="noStrike" dirty="0">
                          <a:effectLst/>
                        </a:rPr>
                        <a:t>Ranges</a:t>
                      </a:r>
                      <a:endParaRPr lang="en-GB" sz="1600" b="0" i="0" u="none" strike="noStrike" dirty="0">
                        <a:solidFill>
                          <a:srgbClr val="000000"/>
                        </a:solidFill>
                        <a:effectLst/>
                        <a:latin typeface="Calibri" panose="020F0502020204030204" pitchFamily="34" charset="0"/>
                      </a:endParaRPr>
                    </a:p>
                  </a:txBody>
                  <a:tcPr marL="0" marR="0" marT="0" marB="0" anchor="b"/>
                </a:tc>
                <a:tc hMerge="1">
                  <a:txBody>
                    <a:bodyPr/>
                    <a:lstStyle/>
                    <a:p>
                      <a:pPr algn="ctr" fontAlgn="b"/>
                      <a:endParaRPr lang="en-GB" sz="16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GB" sz="1600" u="none" strike="noStrike" dirty="0">
                          <a:effectLst/>
                        </a:rPr>
                        <a:t> </a:t>
                      </a:r>
                      <a:endParaRPr lang="en-GB" sz="16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GB" sz="1600" u="none" strike="noStrike" dirty="0">
                          <a:effectLst/>
                        </a:rPr>
                        <a:t> </a:t>
                      </a:r>
                      <a:endParaRPr lang="en-GB" sz="16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GB" sz="1600" u="none" strike="noStrike" dirty="0">
                          <a:effectLst/>
                        </a:rPr>
                        <a:t> </a:t>
                      </a:r>
                      <a:endParaRPr lang="en-GB" sz="16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endParaRPr lang="en-GB" sz="16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732985548"/>
                  </a:ext>
                </a:extLst>
              </a:tr>
              <a:tr h="261060">
                <a:tc>
                  <a:txBody>
                    <a:bodyPr/>
                    <a:lstStyle/>
                    <a:p>
                      <a:pPr algn="ctr" fontAlgn="b"/>
                      <a:r>
                        <a:rPr lang="en-GB" sz="1600" u="none" strike="noStrike" dirty="0">
                          <a:effectLst/>
                        </a:rPr>
                        <a:t>15</a:t>
                      </a:r>
                      <a:endParaRPr lang="en-GB" sz="1600" b="0" i="0" u="none" strike="noStrike" dirty="0">
                        <a:solidFill>
                          <a:srgbClr val="000000"/>
                        </a:solidFill>
                        <a:effectLst/>
                        <a:latin typeface="Calibri" panose="020F0502020204030204" pitchFamily="34" charset="0"/>
                      </a:endParaRPr>
                    </a:p>
                  </a:txBody>
                  <a:tcPr marL="0" marR="0" marT="0" marB="0" anchor="b"/>
                </a:tc>
                <a:tc gridSpan="2">
                  <a:txBody>
                    <a:bodyPr/>
                    <a:lstStyle/>
                    <a:p>
                      <a:pPr algn="ctr" fontAlgn="b"/>
                      <a:r>
                        <a:rPr lang="en-GB" sz="1600" u="none" strike="noStrike">
                          <a:effectLst/>
                        </a:rPr>
                        <a:t>1</a:t>
                      </a:r>
                      <a:endParaRPr lang="en-GB" sz="1600" b="0" i="0" u="none" strike="noStrike">
                        <a:solidFill>
                          <a:srgbClr val="000000"/>
                        </a:solidFill>
                        <a:effectLst/>
                        <a:latin typeface="Calibri" panose="020F0502020204030204" pitchFamily="34" charset="0"/>
                      </a:endParaRPr>
                    </a:p>
                  </a:txBody>
                  <a:tcPr marL="0" marR="0" marT="0" marB="0" anchor="b"/>
                </a:tc>
                <a:tc hMerge="1">
                  <a:txBody>
                    <a:bodyPr/>
                    <a:lstStyle/>
                    <a:p>
                      <a:pPr algn="ctr" fontAlgn="b"/>
                      <a:endParaRPr lang="en-GB" sz="1600" b="0" i="0" u="none" strike="noStrike">
                        <a:solidFill>
                          <a:srgbClr val="000000"/>
                        </a:solidFill>
                        <a:effectLst/>
                        <a:latin typeface="Calibri" panose="020F0502020204030204" pitchFamily="34" charset="0"/>
                      </a:endParaRPr>
                    </a:p>
                  </a:txBody>
                  <a:tcPr marL="0" marR="0" marT="0" marB="0" anchor="b"/>
                </a:tc>
                <a:tc gridSpan="2">
                  <a:txBody>
                    <a:bodyPr/>
                    <a:lstStyle/>
                    <a:p>
                      <a:pPr algn="ctr" fontAlgn="b"/>
                      <a:r>
                        <a:rPr lang="en-GB" sz="1600" u="none" strike="noStrike" dirty="0">
                          <a:effectLst/>
                        </a:rPr>
                        <a:t>5-20</a:t>
                      </a:r>
                      <a:endParaRPr lang="en-GB" sz="1600" b="0" i="0" u="none" strike="noStrike" dirty="0">
                        <a:solidFill>
                          <a:srgbClr val="000000"/>
                        </a:solidFill>
                        <a:effectLst/>
                        <a:latin typeface="Calibri" panose="020F0502020204030204" pitchFamily="34" charset="0"/>
                      </a:endParaRPr>
                    </a:p>
                  </a:txBody>
                  <a:tcPr marL="0" marR="0" marT="0" marB="0" anchor="b"/>
                </a:tc>
                <a:tc hMerge="1">
                  <a:txBody>
                    <a:bodyPr/>
                    <a:lstStyle/>
                    <a:p>
                      <a:pPr algn="ctr" fontAlgn="b"/>
                      <a:endParaRPr lang="en-GB" sz="16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GB" sz="1600" u="none" strike="noStrike" dirty="0">
                          <a:effectLst/>
                        </a:rPr>
                        <a:t>10-20</a:t>
                      </a:r>
                      <a:endParaRPr lang="en-GB" sz="16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GB" sz="1600" u="none" strike="noStrike" dirty="0">
                          <a:effectLst/>
                        </a:rPr>
                        <a:t>NS</a:t>
                      </a:r>
                      <a:endParaRPr lang="en-GB" sz="16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GB" sz="1600" u="none" strike="noStrike" dirty="0">
                          <a:effectLst/>
                        </a:rPr>
                        <a:t>Other</a:t>
                      </a:r>
                      <a:endParaRPr lang="en-GB" sz="16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endParaRPr lang="en-GB" sz="16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091755791"/>
                  </a:ext>
                </a:extLst>
              </a:tr>
              <a:tr h="261060">
                <a:tc>
                  <a:txBody>
                    <a:bodyPr/>
                    <a:lstStyle/>
                    <a:p>
                      <a:pPr algn="ctr" fontAlgn="b"/>
                      <a:r>
                        <a:rPr lang="en-GB" sz="1600" u="none" strike="noStrike" dirty="0">
                          <a:effectLst/>
                        </a:rPr>
                        <a:t> </a:t>
                      </a:r>
                      <a:endParaRPr lang="en-GB" sz="1600" b="0" i="0" u="none" strike="noStrike" dirty="0">
                        <a:solidFill>
                          <a:srgbClr val="000000"/>
                        </a:solidFill>
                        <a:effectLst/>
                        <a:latin typeface="Calibri" panose="020F0502020204030204" pitchFamily="34" charset="0"/>
                      </a:endParaRPr>
                    </a:p>
                  </a:txBody>
                  <a:tcPr marL="0" marR="0" marT="0" marB="0" anchor="b"/>
                </a:tc>
                <a:tc gridSpan="2">
                  <a:txBody>
                    <a:bodyPr/>
                    <a:lstStyle/>
                    <a:p>
                      <a:pPr algn="ctr" fontAlgn="b"/>
                      <a:r>
                        <a:rPr lang="en-GB" sz="1600" u="none" strike="noStrike">
                          <a:effectLst/>
                        </a:rPr>
                        <a:t> </a:t>
                      </a:r>
                      <a:endParaRPr lang="en-GB" sz="1600" b="0" i="0" u="none" strike="noStrike">
                        <a:solidFill>
                          <a:srgbClr val="000000"/>
                        </a:solidFill>
                        <a:effectLst/>
                        <a:latin typeface="Calibri" panose="020F0502020204030204" pitchFamily="34" charset="0"/>
                      </a:endParaRPr>
                    </a:p>
                  </a:txBody>
                  <a:tcPr marL="0" marR="0" marT="0" marB="0" anchor="b"/>
                </a:tc>
                <a:tc hMerge="1">
                  <a:txBody>
                    <a:bodyPr/>
                    <a:lstStyle/>
                    <a:p>
                      <a:pPr algn="ctr" fontAlgn="b"/>
                      <a:endParaRPr lang="en-GB" sz="1600" b="0" i="0" u="none" strike="noStrike">
                        <a:solidFill>
                          <a:srgbClr val="000000"/>
                        </a:solidFill>
                        <a:effectLst/>
                        <a:latin typeface="Calibri" panose="020F0502020204030204" pitchFamily="34" charset="0"/>
                      </a:endParaRPr>
                    </a:p>
                  </a:txBody>
                  <a:tcPr marL="0" marR="0" marT="0" marB="0" anchor="b"/>
                </a:tc>
                <a:tc gridSpan="2">
                  <a:txBody>
                    <a:bodyPr/>
                    <a:lstStyle/>
                    <a:p>
                      <a:pPr algn="ctr" fontAlgn="b"/>
                      <a:r>
                        <a:rPr lang="en-GB" sz="1600" u="none" strike="noStrike">
                          <a:effectLst/>
                        </a:rPr>
                        <a:t>12</a:t>
                      </a:r>
                      <a:endParaRPr lang="en-GB" sz="1600" b="0" i="0" u="none" strike="noStrike">
                        <a:solidFill>
                          <a:srgbClr val="000000"/>
                        </a:solidFill>
                        <a:effectLst/>
                        <a:latin typeface="Calibri" panose="020F0502020204030204" pitchFamily="34" charset="0"/>
                      </a:endParaRPr>
                    </a:p>
                  </a:txBody>
                  <a:tcPr marL="0" marR="0" marT="0" marB="0" anchor="b"/>
                </a:tc>
                <a:tc hMerge="1">
                  <a:txBody>
                    <a:bodyPr/>
                    <a:lstStyle/>
                    <a:p>
                      <a:pPr algn="ctr" fontAlgn="b"/>
                      <a:endParaRPr lang="en-GB" sz="16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GB" sz="1600" u="none" strike="noStrike">
                          <a:effectLst/>
                        </a:rPr>
                        <a:t>2</a:t>
                      </a:r>
                      <a:endParaRPr lang="en-GB" sz="16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GB" sz="1600" u="none" strike="noStrike" dirty="0">
                          <a:effectLst/>
                        </a:rPr>
                        <a:t>1</a:t>
                      </a:r>
                      <a:endParaRPr lang="en-GB" sz="16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GB" sz="1600" u="none" strike="noStrike">
                          <a:effectLst/>
                        </a:rPr>
                        <a:t>1</a:t>
                      </a:r>
                      <a:endParaRPr lang="en-GB" sz="1600" b="0" i="0" u="none" strike="noStrike">
                        <a:solidFill>
                          <a:srgbClr val="000000"/>
                        </a:solidFill>
                        <a:effectLst/>
                        <a:latin typeface="Calibri" panose="020F0502020204030204" pitchFamily="34" charset="0"/>
                      </a:endParaRPr>
                    </a:p>
                  </a:txBody>
                  <a:tcPr marL="0" marR="0" marT="0" marB="0" anchor="b"/>
                </a:tc>
                <a:tc>
                  <a:txBody>
                    <a:bodyPr/>
                    <a:lstStyle/>
                    <a:p>
                      <a:pPr algn="ctr" fontAlgn="b"/>
                      <a:endParaRPr lang="en-GB" sz="16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757342576"/>
                  </a:ext>
                </a:extLst>
              </a:tr>
              <a:tr h="461718">
                <a:tc>
                  <a:txBody>
                    <a:bodyPr/>
                    <a:lstStyle/>
                    <a:p>
                      <a:pPr algn="ctr" fontAlgn="b"/>
                      <a:r>
                        <a:rPr lang="en-GB" sz="1600" u="none" strike="noStrike" dirty="0">
                          <a:effectLst/>
                        </a:rPr>
                        <a:t> Source</a:t>
                      </a:r>
                      <a:endParaRPr lang="en-GB" sz="1600" b="0" i="0" u="none" strike="noStrike" dirty="0">
                        <a:solidFill>
                          <a:srgbClr val="000000"/>
                        </a:solidFill>
                        <a:effectLst/>
                        <a:latin typeface="Calibri" panose="020F0502020204030204" pitchFamily="34" charset="0"/>
                      </a:endParaRPr>
                    </a:p>
                  </a:txBody>
                  <a:tcPr marL="0" marR="0" marT="0" marB="0" anchor="b"/>
                </a:tc>
                <a:tc gridSpan="2">
                  <a:txBody>
                    <a:bodyPr/>
                    <a:lstStyle/>
                    <a:p>
                      <a:pPr algn="ctr" fontAlgn="b"/>
                      <a:endParaRPr lang="en-GB" sz="1600" b="0" i="0" u="none" strike="noStrike" dirty="0">
                        <a:solidFill>
                          <a:srgbClr val="000000"/>
                        </a:solidFill>
                        <a:effectLst/>
                        <a:latin typeface="Calibri" panose="020F0502020204030204" pitchFamily="34" charset="0"/>
                      </a:endParaRPr>
                    </a:p>
                  </a:txBody>
                  <a:tcPr marL="0" marR="0" marT="0" marB="0" anchor="b"/>
                </a:tc>
                <a:tc hMerge="1">
                  <a:txBody>
                    <a:bodyPr/>
                    <a:lstStyle/>
                    <a:p>
                      <a:pPr algn="ctr" fontAlgn="b"/>
                      <a:endParaRPr lang="en-GB" sz="1600" b="0" i="0" u="none" strike="noStrike" dirty="0">
                        <a:solidFill>
                          <a:srgbClr val="000000"/>
                        </a:solidFill>
                        <a:effectLst/>
                        <a:latin typeface="Calibri" panose="020F0502020204030204" pitchFamily="34" charset="0"/>
                      </a:endParaRPr>
                    </a:p>
                  </a:txBody>
                  <a:tcPr marL="0" marR="0" marT="0" marB="0" anchor="b"/>
                </a:tc>
                <a:tc gridSpan="2">
                  <a:txBody>
                    <a:bodyPr/>
                    <a:lstStyle/>
                    <a:p>
                      <a:pPr algn="ctr" fontAlgn="b"/>
                      <a:r>
                        <a:rPr lang="en-GB" sz="1600" b="0" i="0" u="none" strike="noStrike" dirty="0">
                          <a:solidFill>
                            <a:srgbClr val="000000"/>
                          </a:solidFill>
                          <a:effectLst/>
                          <a:latin typeface="Calibri" panose="020F0502020204030204" pitchFamily="34" charset="0"/>
                        </a:rPr>
                        <a:t>Path Harmony</a:t>
                      </a:r>
                    </a:p>
                  </a:txBody>
                  <a:tcPr marL="0" marR="0" marT="0" marB="0" anchor="b"/>
                </a:tc>
                <a:tc hMerge="1">
                  <a:txBody>
                    <a:bodyPr/>
                    <a:lstStyle/>
                    <a:p>
                      <a:pPr algn="ctr" fontAlgn="b"/>
                      <a:endParaRPr lang="en-GB" sz="16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GB" sz="1600" b="0" i="0" u="none" strike="noStrike" dirty="0">
                          <a:solidFill>
                            <a:srgbClr val="000000"/>
                          </a:solidFill>
                          <a:effectLst/>
                          <a:latin typeface="Calibri" panose="020F0502020204030204" pitchFamily="34" charset="0"/>
                        </a:rPr>
                        <a:t>Path Harmony</a:t>
                      </a:r>
                    </a:p>
                  </a:txBody>
                  <a:tcPr marL="0" marR="0" marT="0" marB="0" anchor="b"/>
                </a:tc>
                <a:tc>
                  <a:txBody>
                    <a:bodyPr/>
                    <a:lstStyle/>
                    <a:p>
                      <a:pPr algn="ctr" fontAlgn="b"/>
                      <a:r>
                        <a:rPr lang="en-GB" sz="1600" u="none" strike="noStrike" dirty="0">
                          <a:effectLst/>
                        </a:rPr>
                        <a:t> </a:t>
                      </a:r>
                      <a:endParaRPr lang="en-GB" sz="16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GB" sz="1600" u="none" strike="noStrike" dirty="0">
                          <a:effectLst/>
                        </a:rPr>
                        <a:t> </a:t>
                      </a:r>
                      <a:endParaRPr lang="en-GB" sz="16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endParaRPr lang="en-GB" sz="16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036375632"/>
                  </a:ext>
                </a:extLst>
              </a:tr>
              <a:tr h="261060">
                <a:tc gridSpan="8">
                  <a:txBody>
                    <a:bodyPr/>
                    <a:lstStyle/>
                    <a:p>
                      <a:pPr algn="ctr" fontAlgn="b"/>
                      <a:r>
                        <a:rPr lang="en-GB" sz="1600" b="1" i="0" u="none" strike="noStrike" dirty="0">
                          <a:solidFill>
                            <a:srgbClr val="000000"/>
                          </a:solidFill>
                          <a:effectLst/>
                          <a:latin typeface="Calibri" panose="020F0502020204030204" pitchFamily="34" charset="0"/>
                        </a:rPr>
                        <a:t>Valproate</a:t>
                      </a:r>
                    </a:p>
                  </a:txBody>
                  <a:tcPr marL="0" marR="0" marT="0" marB="0" anchor="b"/>
                </a:tc>
                <a:tc hMerge="1">
                  <a:txBody>
                    <a:bodyPr/>
                    <a:lstStyle/>
                    <a:p>
                      <a:pPr algn="l" fontAlgn="b"/>
                      <a:endParaRPr lang="en-GB" sz="14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400" b="0" i="0" u="none" strike="noStrike" dirty="0">
                        <a:solidFill>
                          <a:srgbClr val="000000"/>
                        </a:solidFill>
                        <a:effectLst/>
                        <a:latin typeface="Calibri" panose="020F0502020204030204" pitchFamily="34" charset="0"/>
                      </a:endParaRPr>
                    </a:p>
                  </a:txBody>
                  <a:tcPr marL="0" marR="0" marT="0" marB="0" anchor="b"/>
                </a:tc>
                <a:tc hMerge="1">
                  <a:txBody>
                    <a:bodyPr/>
                    <a:lstStyle/>
                    <a:p>
                      <a:endParaRPr lang="en-GB"/>
                    </a:p>
                  </a:txBody>
                  <a:tcPr/>
                </a:tc>
                <a:tc hMerge="1">
                  <a:txBody>
                    <a:bodyPr/>
                    <a:lstStyle/>
                    <a:p>
                      <a:pPr algn="l" fontAlgn="b"/>
                      <a:endParaRPr lang="en-GB" sz="1400" b="0" i="0" u="none" strike="noStrike" dirty="0">
                        <a:solidFill>
                          <a:srgbClr val="000000"/>
                        </a:solidFill>
                        <a:effectLst/>
                        <a:latin typeface="Calibri" panose="020F0502020204030204" pitchFamily="34" charset="0"/>
                      </a:endParaRPr>
                    </a:p>
                  </a:txBody>
                  <a:tcPr marL="0" marR="0" marT="0" marB="0" anchor="b"/>
                </a:tc>
                <a:tc hMerge="1">
                  <a:txBody>
                    <a:bodyPr/>
                    <a:lstStyle/>
                    <a:p>
                      <a:endParaRPr lang="en-GB"/>
                    </a:p>
                  </a:txBody>
                  <a:tcPr/>
                </a:tc>
                <a:tc hMerge="1">
                  <a:txBody>
                    <a:bodyPr/>
                    <a:lstStyle/>
                    <a:p>
                      <a:pPr algn="l" fontAlgn="b"/>
                      <a:endParaRPr lang="en-GB" sz="14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4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endParaRPr lang="en-GB" sz="16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4057360595"/>
                  </a:ext>
                </a:extLst>
              </a:tr>
              <a:tr h="261060">
                <a:tc>
                  <a:txBody>
                    <a:bodyPr/>
                    <a:lstStyle/>
                    <a:p>
                      <a:pPr algn="ctr" fontAlgn="b"/>
                      <a:r>
                        <a:rPr lang="en-GB" sz="1600" u="none" strike="noStrike">
                          <a:effectLst/>
                        </a:rPr>
                        <a:t>In-House</a:t>
                      </a:r>
                      <a:endParaRPr lang="en-GB" sz="16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GB" sz="1600" u="none" strike="noStrike" dirty="0">
                          <a:effectLst/>
                        </a:rPr>
                        <a:t>Referral</a:t>
                      </a:r>
                      <a:endParaRPr lang="en-GB" sz="1600" b="0" i="0" u="none" strike="noStrike" dirty="0">
                        <a:solidFill>
                          <a:srgbClr val="000000"/>
                        </a:solidFill>
                        <a:effectLst/>
                        <a:latin typeface="Calibri" panose="020F0502020204030204" pitchFamily="34" charset="0"/>
                      </a:endParaRPr>
                    </a:p>
                  </a:txBody>
                  <a:tcPr marL="0" marR="0" marT="0" marB="0" anchor="b"/>
                </a:tc>
                <a:tc gridSpan="2">
                  <a:txBody>
                    <a:bodyPr/>
                    <a:lstStyle/>
                    <a:p>
                      <a:pPr algn="ctr" fontAlgn="b"/>
                      <a:r>
                        <a:rPr lang="en-GB" sz="1600" u="none" strike="noStrike">
                          <a:effectLst/>
                        </a:rPr>
                        <a:t>Ranges Provided</a:t>
                      </a:r>
                      <a:endParaRPr lang="en-GB" sz="1600" b="0" i="0" u="none" strike="noStrike">
                        <a:solidFill>
                          <a:srgbClr val="000000"/>
                        </a:solidFill>
                        <a:effectLst/>
                        <a:latin typeface="Calibri" panose="020F0502020204030204" pitchFamily="34" charset="0"/>
                      </a:endParaRPr>
                    </a:p>
                  </a:txBody>
                  <a:tcPr marL="0" marR="0" marT="0" marB="0" anchor="b"/>
                </a:tc>
                <a:tc hMerge="1">
                  <a:txBody>
                    <a:bodyPr/>
                    <a:lstStyle/>
                    <a:p>
                      <a:endParaRPr lang="en-GB"/>
                    </a:p>
                  </a:txBody>
                  <a:tcPr/>
                </a:tc>
                <a:tc gridSpan="2">
                  <a:txBody>
                    <a:bodyPr/>
                    <a:lstStyle/>
                    <a:p>
                      <a:pPr algn="ctr" fontAlgn="b"/>
                      <a:r>
                        <a:rPr lang="en-GB" sz="1600" u="none" strike="noStrike">
                          <a:effectLst/>
                        </a:rPr>
                        <a:t>No Ranges</a:t>
                      </a:r>
                      <a:endParaRPr lang="en-GB" sz="1600" b="0" i="0" u="none" strike="noStrike">
                        <a:solidFill>
                          <a:srgbClr val="000000"/>
                        </a:solidFill>
                        <a:effectLst/>
                        <a:latin typeface="Calibri" panose="020F0502020204030204" pitchFamily="34" charset="0"/>
                      </a:endParaRPr>
                    </a:p>
                  </a:txBody>
                  <a:tcPr marL="0" marR="0" marT="0" marB="0" anchor="b"/>
                </a:tc>
                <a:tc hMerge="1">
                  <a:txBody>
                    <a:bodyPr/>
                    <a:lstStyle/>
                    <a:p>
                      <a:endParaRPr lang="en-GB"/>
                    </a:p>
                  </a:txBody>
                  <a:tcPr/>
                </a:tc>
                <a:tc>
                  <a:txBody>
                    <a:bodyPr/>
                    <a:lstStyle/>
                    <a:p>
                      <a:pPr algn="ctr" fontAlgn="b"/>
                      <a:r>
                        <a:rPr lang="en-GB" sz="1600" u="none" strike="noStrike">
                          <a:effectLst/>
                        </a:rPr>
                        <a:t> </a:t>
                      </a:r>
                      <a:endParaRPr lang="en-GB" sz="16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GB" sz="1600" u="none" strike="noStrike" dirty="0">
                          <a:effectLst/>
                        </a:rPr>
                        <a:t> </a:t>
                      </a:r>
                      <a:endParaRPr lang="en-GB" sz="16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endParaRPr lang="en-GB" sz="16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739954655"/>
                  </a:ext>
                </a:extLst>
              </a:tr>
              <a:tr h="274113">
                <a:tc>
                  <a:txBody>
                    <a:bodyPr/>
                    <a:lstStyle/>
                    <a:p>
                      <a:pPr algn="ctr" fontAlgn="b"/>
                      <a:r>
                        <a:rPr lang="en-GB" sz="1600" u="none" strike="noStrike" dirty="0">
                          <a:effectLst/>
                        </a:rPr>
                        <a:t>8</a:t>
                      </a:r>
                      <a:endParaRPr lang="en-GB" sz="16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GB" sz="1600" u="none" strike="noStrike" dirty="0">
                          <a:effectLst/>
                        </a:rPr>
                        <a:t>8</a:t>
                      </a:r>
                      <a:endParaRPr lang="en-GB" sz="1600" b="0" i="0" u="none" strike="noStrike" dirty="0">
                        <a:solidFill>
                          <a:srgbClr val="000000"/>
                        </a:solidFill>
                        <a:effectLst/>
                        <a:latin typeface="Calibri" panose="020F0502020204030204" pitchFamily="34" charset="0"/>
                      </a:endParaRPr>
                    </a:p>
                  </a:txBody>
                  <a:tcPr marL="0" marR="0" marT="0" marB="0" anchor="b"/>
                </a:tc>
                <a:tc gridSpan="2">
                  <a:txBody>
                    <a:bodyPr/>
                    <a:lstStyle/>
                    <a:p>
                      <a:pPr algn="ctr" fontAlgn="b"/>
                      <a:r>
                        <a:rPr lang="en-GB" sz="1600" u="none" strike="noStrike" dirty="0">
                          <a:effectLst/>
                        </a:rPr>
                        <a:t>8</a:t>
                      </a:r>
                      <a:endParaRPr lang="en-GB" sz="1600" b="0" i="0" u="none" strike="noStrike" dirty="0">
                        <a:solidFill>
                          <a:srgbClr val="000000"/>
                        </a:solidFill>
                        <a:effectLst/>
                        <a:latin typeface="Calibri" panose="020F0502020204030204" pitchFamily="34" charset="0"/>
                      </a:endParaRPr>
                    </a:p>
                  </a:txBody>
                  <a:tcPr marL="0" marR="0" marT="0" marB="0" anchor="b"/>
                </a:tc>
                <a:tc hMerge="1">
                  <a:txBody>
                    <a:bodyPr/>
                    <a:lstStyle/>
                    <a:p>
                      <a:endParaRPr lang="en-GB"/>
                    </a:p>
                  </a:txBody>
                  <a:tcPr/>
                </a:tc>
                <a:tc gridSpan="2">
                  <a:txBody>
                    <a:bodyPr/>
                    <a:lstStyle/>
                    <a:p>
                      <a:pPr algn="ctr" fontAlgn="b"/>
                      <a:r>
                        <a:rPr lang="en-GB" sz="1600" u="none" strike="noStrike" dirty="0">
                          <a:effectLst/>
                        </a:rPr>
                        <a:t>8</a:t>
                      </a:r>
                      <a:endParaRPr lang="en-GB" sz="1600" b="0" i="0" u="none" strike="noStrike" dirty="0">
                        <a:solidFill>
                          <a:srgbClr val="000000"/>
                        </a:solidFill>
                        <a:effectLst/>
                        <a:latin typeface="Calibri" panose="020F0502020204030204" pitchFamily="34" charset="0"/>
                      </a:endParaRPr>
                    </a:p>
                  </a:txBody>
                  <a:tcPr marL="0" marR="0" marT="0" marB="0" anchor="b"/>
                </a:tc>
                <a:tc hMerge="1">
                  <a:txBody>
                    <a:bodyPr/>
                    <a:lstStyle/>
                    <a:p>
                      <a:endParaRPr lang="en-GB"/>
                    </a:p>
                  </a:txBody>
                  <a:tcPr/>
                </a:tc>
                <a:tc>
                  <a:txBody>
                    <a:bodyPr/>
                    <a:lstStyle/>
                    <a:p>
                      <a:pPr algn="ctr" fontAlgn="b"/>
                      <a:r>
                        <a:rPr lang="en-GB" sz="1600" u="none" strike="noStrike" dirty="0">
                          <a:effectLst/>
                        </a:rPr>
                        <a:t> </a:t>
                      </a:r>
                      <a:endParaRPr lang="en-GB" sz="16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GB" sz="1600" u="none" strike="noStrike" dirty="0">
                          <a:effectLst/>
                        </a:rPr>
                        <a:t> </a:t>
                      </a:r>
                      <a:endParaRPr lang="en-GB" sz="16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endParaRPr lang="en-GB" sz="16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385445873"/>
                  </a:ext>
                </a:extLst>
              </a:tr>
            </a:tbl>
          </a:graphicData>
        </a:graphic>
      </p:graphicFrame>
    </p:spTree>
    <p:extLst>
      <p:ext uri="{BB962C8B-B14F-4D97-AF65-F5344CB8AC3E}">
        <p14:creationId xmlns:p14="http://schemas.microsoft.com/office/powerpoint/2010/main" val="39520132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8638" y="63201"/>
            <a:ext cx="10515600" cy="1325563"/>
          </a:xfrm>
        </p:spPr>
        <p:txBody>
          <a:bodyPr/>
          <a:lstStyle/>
          <a:p>
            <a:r>
              <a:rPr lang="en-GB" dirty="0"/>
              <a:t>Part 3.2- Anti Epileptics </a:t>
            </a:r>
            <a:r>
              <a:rPr lang="en-GB" sz="3200" dirty="0"/>
              <a:t>(Restrictions &amp; Comments)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97275481"/>
              </p:ext>
            </p:extLst>
          </p:nvPr>
        </p:nvGraphicFramePr>
        <p:xfrm>
          <a:off x="595224" y="1102767"/>
          <a:ext cx="11119448" cy="5684616"/>
        </p:xfrm>
        <a:graphic>
          <a:graphicData uri="http://schemas.openxmlformats.org/drawingml/2006/table">
            <a:tbl>
              <a:tblPr>
                <a:tableStyleId>{5C22544A-7EE6-4342-B048-85BDC9FD1C3A}</a:tableStyleId>
              </a:tblPr>
              <a:tblGrid>
                <a:gridCol w="1086927">
                  <a:extLst>
                    <a:ext uri="{9D8B030D-6E8A-4147-A177-3AD203B41FA5}">
                      <a16:colId xmlns:a16="http://schemas.microsoft.com/office/drawing/2014/main" val="2282708478"/>
                    </a:ext>
                  </a:extLst>
                </a:gridCol>
                <a:gridCol w="405441">
                  <a:extLst>
                    <a:ext uri="{9D8B030D-6E8A-4147-A177-3AD203B41FA5}">
                      <a16:colId xmlns:a16="http://schemas.microsoft.com/office/drawing/2014/main" val="1435055249"/>
                    </a:ext>
                  </a:extLst>
                </a:gridCol>
                <a:gridCol w="439948">
                  <a:extLst>
                    <a:ext uri="{9D8B030D-6E8A-4147-A177-3AD203B41FA5}">
                      <a16:colId xmlns:a16="http://schemas.microsoft.com/office/drawing/2014/main" val="2327196851"/>
                    </a:ext>
                  </a:extLst>
                </a:gridCol>
                <a:gridCol w="379562">
                  <a:extLst>
                    <a:ext uri="{9D8B030D-6E8A-4147-A177-3AD203B41FA5}">
                      <a16:colId xmlns:a16="http://schemas.microsoft.com/office/drawing/2014/main" val="2947722965"/>
                    </a:ext>
                  </a:extLst>
                </a:gridCol>
                <a:gridCol w="2363638">
                  <a:extLst>
                    <a:ext uri="{9D8B030D-6E8A-4147-A177-3AD203B41FA5}">
                      <a16:colId xmlns:a16="http://schemas.microsoft.com/office/drawing/2014/main" val="1667583623"/>
                    </a:ext>
                  </a:extLst>
                </a:gridCol>
                <a:gridCol w="3053751">
                  <a:extLst>
                    <a:ext uri="{9D8B030D-6E8A-4147-A177-3AD203B41FA5}">
                      <a16:colId xmlns:a16="http://schemas.microsoft.com/office/drawing/2014/main" val="2547137525"/>
                    </a:ext>
                  </a:extLst>
                </a:gridCol>
                <a:gridCol w="3390181">
                  <a:extLst>
                    <a:ext uri="{9D8B030D-6E8A-4147-A177-3AD203B41FA5}">
                      <a16:colId xmlns:a16="http://schemas.microsoft.com/office/drawing/2014/main" val="3891512553"/>
                    </a:ext>
                  </a:extLst>
                </a:gridCol>
              </a:tblGrid>
              <a:tr h="178176">
                <a:tc>
                  <a:txBody>
                    <a:bodyPr/>
                    <a:lstStyle/>
                    <a:p>
                      <a:pPr algn="ctr" fontAlgn="ctr"/>
                      <a:r>
                        <a:rPr lang="en-GB" sz="1200" b="1" u="none" strike="noStrike" dirty="0">
                          <a:effectLst/>
                        </a:rPr>
                        <a:t>Restriction</a:t>
                      </a:r>
                      <a:endParaRPr lang="en-GB"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200" b="1" u="none" strike="noStrike" dirty="0">
                          <a:effectLst/>
                        </a:rPr>
                        <a:t>Yes</a:t>
                      </a:r>
                      <a:endParaRPr lang="en-GB"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200" b="1" u="none" strike="noStrike">
                          <a:effectLst/>
                        </a:rPr>
                        <a:t>No</a:t>
                      </a:r>
                      <a:endParaRPr lang="en-GB" sz="1200" b="1"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200" b="1" u="none" strike="noStrike" dirty="0">
                          <a:effectLst/>
                        </a:rPr>
                        <a:t>NS</a:t>
                      </a:r>
                      <a:endParaRPr lang="en-GB"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200" b="1" u="none" strike="noStrike" dirty="0">
                          <a:effectLst/>
                        </a:rPr>
                        <a:t>Restricted to</a:t>
                      </a:r>
                      <a:endParaRPr lang="en-GB"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200" b="1" u="none" strike="noStrike" dirty="0">
                          <a:effectLst/>
                        </a:rPr>
                        <a:t>Collection</a:t>
                      </a:r>
                      <a:endParaRPr lang="en-GB"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200" b="1" u="none" strike="noStrike" dirty="0">
                          <a:effectLst/>
                        </a:rPr>
                        <a:t>Comments</a:t>
                      </a:r>
                      <a:endParaRPr lang="en-GB" sz="1200" b="1"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2122829624"/>
                  </a:ext>
                </a:extLst>
              </a:tr>
              <a:tr h="356352">
                <a:tc>
                  <a:txBody>
                    <a:bodyPr/>
                    <a:lstStyle/>
                    <a:p>
                      <a:pPr algn="ctr" fontAlgn="ctr"/>
                      <a:r>
                        <a:rPr lang="en-GB" sz="1200" b="1" u="none" strike="noStrike" dirty="0">
                          <a:effectLst/>
                        </a:rPr>
                        <a:t>Carbamazepine</a:t>
                      </a:r>
                      <a:endParaRPr lang="en-GB"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dirty="0">
                          <a:effectLst/>
                        </a:rPr>
                        <a:t>0</a:t>
                      </a:r>
                      <a:endParaRPr lang="en-GB" sz="12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dirty="0">
                          <a:effectLst/>
                        </a:rPr>
                        <a:t>16</a:t>
                      </a:r>
                      <a:endParaRPr lang="en-GB" sz="12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dirty="0">
                          <a:effectLst/>
                        </a:rPr>
                        <a:t>0</a:t>
                      </a:r>
                      <a:endParaRPr lang="en-GB" sz="12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dirty="0">
                          <a:effectLst/>
                        </a:rPr>
                        <a:t> </a:t>
                      </a:r>
                      <a:endParaRPr lang="en-GB" sz="12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dirty="0">
                          <a:effectLst/>
                        </a:rPr>
                        <a:t>Trough/Pre-dose</a:t>
                      </a:r>
                      <a:br>
                        <a:rPr lang="en-GB" sz="1200" u="none" strike="noStrike" dirty="0">
                          <a:effectLst/>
                        </a:rPr>
                      </a:br>
                      <a:r>
                        <a:rPr lang="en-GB" sz="1200" u="none" strike="noStrike" dirty="0">
                          <a:effectLst/>
                        </a:rPr>
                        <a:t>Steady state</a:t>
                      </a:r>
                      <a:endParaRPr lang="en-GB" sz="12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a:effectLst/>
                        </a:rPr>
                        <a:t>Further details on ranges</a:t>
                      </a:r>
                      <a:endParaRPr lang="en-GB" sz="12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273864440"/>
                  </a:ext>
                </a:extLst>
              </a:tr>
              <a:tr h="381096">
                <a:tc>
                  <a:txBody>
                    <a:bodyPr/>
                    <a:lstStyle/>
                    <a:p>
                      <a:pPr algn="ctr" fontAlgn="ctr"/>
                      <a:r>
                        <a:rPr lang="en-GB" sz="1200" b="1" u="none" strike="noStrike" dirty="0">
                          <a:effectLst/>
                        </a:rPr>
                        <a:t>Carbamazepine-epoxide</a:t>
                      </a:r>
                    </a:p>
                  </a:txBody>
                  <a:tcPr marL="0" marR="0" marT="0" marB="0" anchor="ctr"/>
                </a:tc>
                <a:tc>
                  <a:txBody>
                    <a:bodyPr/>
                    <a:lstStyle/>
                    <a:p>
                      <a:pPr algn="ctr" fontAlgn="b"/>
                      <a:r>
                        <a:rPr lang="en-GB" sz="1200" u="none" strike="noStrike" dirty="0">
                          <a:effectLst/>
                        </a:rPr>
                        <a:t>5</a:t>
                      </a:r>
                      <a:endParaRPr lang="en-GB" sz="12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a:effectLst/>
                        </a:rPr>
                        <a:t>4</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dirty="0">
                          <a:effectLst/>
                        </a:rPr>
                        <a:t>7</a:t>
                      </a:r>
                      <a:endParaRPr lang="en-GB" sz="12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a:effectLst/>
                        </a:rPr>
                        <a:t>Consultants</a:t>
                      </a:r>
                      <a:br>
                        <a:rPr lang="en-GB" sz="1200" u="none" strike="noStrike">
                          <a:effectLst/>
                        </a:rPr>
                      </a:br>
                      <a:r>
                        <a:rPr lang="en-GB" sz="1200" u="none" strike="noStrike">
                          <a:effectLst/>
                        </a:rPr>
                        <a:t>Vetted by DB</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a:effectLst/>
                        </a:rPr>
                        <a:t>Fasting, trough</a:t>
                      </a:r>
                      <a:br>
                        <a:rPr lang="en-GB" sz="1200" u="none" strike="noStrike">
                          <a:effectLst/>
                        </a:rPr>
                      </a:br>
                      <a:r>
                        <a:rPr lang="en-GB" sz="1200" u="none" strike="noStrike">
                          <a:effectLst/>
                        </a:rPr>
                        <a:t>Avoid gel</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a:effectLst/>
                        </a:rPr>
                        <a:t>Referral comments</a:t>
                      </a:r>
                      <a:endParaRPr lang="en-GB" sz="12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4104903503"/>
                  </a:ext>
                </a:extLst>
              </a:tr>
              <a:tr h="534528">
                <a:tc>
                  <a:txBody>
                    <a:bodyPr/>
                    <a:lstStyle/>
                    <a:p>
                      <a:pPr algn="ctr" fontAlgn="ctr"/>
                      <a:r>
                        <a:rPr lang="en-GB" sz="1200" b="1" u="none" strike="noStrike" dirty="0">
                          <a:effectLst/>
                        </a:rPr>
                        <a:t>Clonazepam</a:t>
                      </a:r>
                      <a:endParaRPr lang="en-GB"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a:effectLst/>
                        </a:rPr>
                        <a:t>6</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a:effectLst/>
                        </a:rPr>
                        <a:t>8</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a:effectLst/>
                        </a:rPr>
                        <a:t>2</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a:effectLst/>
                        </a:rPr>
                        <a:t>Consultants</a:t>
                      </a:r>
                      <a:br>
                        <a:rPr lang="en-GB" sz="1200" u="none" strike="noStrike">
                          <a:effectLst/>
                        </a:rPr>
                      </a:br>
                      <a:r>
                        <a:rPr lang="en-GB" sz="1200" u="none" strike="noStrike">
                          <a:effectLst/>
                        </a:rPr>
                        <a:t>Vetted by DB or duty pharmacist</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a:effectLst/>
                        </a:rPr>
                        <a:t>Trough/Pre-dose</a:t>
                      </a:r>
                      <a:br>
                        <a:rPr lang="en-GB" sz="1200" u="none" strike="noStrike">
                          <a:effectLst/>
                        </a:rPr>
                      </a:br>
                      <a:r>
                        <a:rPr lang="en-GB" sz="1200" u="none" strike="noStrike">
                          <a:effectLst/>
                        </a:rPr>
                        <a:t>Steady state</a:t>
                      </a:r>
                      <a:br>
                        <a:rPr lang="en-GB" sz="1200" u="none" strike="noStrike">
                          <a:effectLst/>
                        </a:rPr>
                      </a:br>
                      <a:r>
                        <a:rPr lang="en-GB" sz="1200" u="none" strike="noStrike">
                          <a:effectLst/>
                        </a:rPr>
                        <a:t>Protect from sunlight</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a:effectLst/>
                        </a:rPr>
                        <a:t>Referral comments</a:t>
                      </a:r>
                      <a:br>
                        <a:rPr lang="en-GB" sz="1200" u="none" strike="noStrike">
                          <a:effectLst/>
                        </a:rPr>
                      </a:br>
                      <a:r>
                        <a:rPr lang="en-GB" sz="1200" u="none" strike="noStrike">
                          <a:effectLst/>
                        </a:rPr>
                        <a:t>4 hours pre-dose</a:t>
                      </a:r>
                      <a:endParaRPr lang="en-GB" sz="12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2697490783"/>
                  </a:ext>
                </a:extLst>
              </a:tr>
              <a:tr h="356352">
                <a:tc>
                  <a:txBody>
                    <a:bodyPr/>
                    <a:lstStyle/>
                    <a:p>
                      <a:pPr algn="ctr" fontAlgn="ctr"/>
                      <a:r>
                        <a:rPr lang="en-GB" sz="1200" b="1" u="none" strike="noStrike" dirty="0">
                          <a:effectLst/>
                        </a:rPr>
                        <a:t>Free Phenytoin</a:t>
                      </a:r>
                      <a:endParaRPr lang="en-GB"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a:effectLst/>
                        </a:rPr>
                        <a:t>3</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dirty="0">
                          <a:effectLst/>
                        </a:rPr>
                        <a:t>10</a:t>
                      </a:r>
                      <a:endParaRPr lang="en-GB" sz="12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dirty="0">
                          <a:effectLst/>
                        </a:rPr>
                        <a:t>3</a:t>
                      </a:r>
                      <a:endParaRPr lang="en-GB" sz="12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dirty="0">
                          <a:effectLst/>
                        </a:rPr>
                        <a:t>Consultants</a:t>
                      </a:r>
                      <a:endParaRPr lang="en-GB" sz="12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a:effectLst/>
                        </a:rPr>
                        <a:t>Toxicity</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a:effectLst/>
                        </a:rPr>
                        <a:t>Referral comment</a:t>
                      </a:r>
                      <a:br>
                        <a:rPr lang="en-GB" sz="1200" u="none" strike="noStrike">
                          <a:effectLst/>
                        </a:rPr>
                      </a:br>
                      <a:endParaRPr lang="en-GB" sz="12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703755559"/>
                  </a:ext>
                </a:extLst>
              </a:tr>
              <a:tr h="356352">
                <a:tc>
                  <a:txBody>
                    <a:bodyPr/>
                    <a:lstStyle/>
                    <a:p>
                      <a:pPr algn="ctr" fontAlgn="ctr"/>
                      <a:r>
                        <a:rPr lang="en-GB" sz="1200" b="1" u="none" strike="noStrike" dirty="0">
                          <a:effectLst/>
                        </a:rPr>
                        <a:t>Gabapentin</a:t>
                      </a:r>
                      <a:endParaRPr lang="en-GB"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a:effectLst/>
                        </a:rPr>
                        <a:t>5</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a:effectLst/>
                        </a:rPr>
                        <a:t>10</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a:effectLst/>
                        </a:rPr>
                        <a:t>1</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dirty="0">
                          <a:effectLst/>
                        </a:rPr>
                        <a:t>Consultants</a:t>
                      </a:r>
                      <a:br>
                        <a:rPr lang="en-GB" sz="1200" u="none" strike="noStrike" dirty="0">
                          <a:effectLst/>
                        </a:rPr>
                      </a:br>
                      <a:r>
                        <a:rPr lang="en-GB" sz="1200" u="none" strike="noStrike" dirty="0">
                          <a:effectLst/>
                        </a:rPr>
                        <a:t>Vetted by DB</a:t>
                      </a:r>
                      <a:endParaRPr lang="en-GB" sz="12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dirty="0">
                          <a:effectLst/>
                        </a:rPr>
                        <a:t>Trough</a:t>
                      </a:r>
                      <a:endParaRPr lang="en-GB" sz="12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a:effectLst/>
                        </a:rPr>
                        <a:t>Referral comment</a:t>
                      </a:r>
                      <a:br>
                        <a:rPr lang="en-GB" sz="1200" u="none" strike="noStrike">
                          <a:effectLst/>
                        </a:rPr>
                      </a:br>
                      <a:endParaRPr lang="en-GB" sz="12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590038886"/>
                  </a:ext>
                </a:extLst>
              </a:tr>
              <a:tr h="534528">
                <a:tc>
                  <a:txBody>
                    <a:bodyPr/>
                    <a:lstStyle/>
                    <a:p>
                      <a:pPr algn="ctr" fontAlgn="ctr"/>
                      <a:r>
                        <a:rPr lang="en-GB" sz="1200" b="1" u="none" strike="noStrike" dirty="0">
                          <a:effectLst/>
                        </a:rPr>
                        <a:t>Lamotrigine</a:t>
                      </a:r>
                      <a:endParaRPr lang="en-GB"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a:effectLst/>
                        </a:rPr>
                        <a:t>7</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a:effectLst/>
                        </a:rPr>
                        <a:t>9</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a:effectLst/>
                        </a:rPr>
                        <a:t>0</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a:effectLst/>
                        </a:rPr>
                        <a:t>Polypharmacy pts</a:t>
                      </a:r>
                      <a:br>
                        <a:rPr lang="en-GB" sz="1200" u="none" strike="noStrike">
                          <a:effectLst/>
                        </a:rPr>
                      </a:br>
                      <a:r>
                        <a:rPr lang="en-GB" sz="1200" u="none" strike="noStrike">
                          <a:effectLst/>
                        </a:rPr>
                        <a:t>Vetted by DB or duty pharmacist</a:t>
                      </a:r>
                      <a:br>
                        <a:rPr lang="en-GB" sz="1200" u="none" strike="noStrike">
                          <a:effectLst/>
                        </a:rPr>
                      </a:br>
                      <a:r>
                        <a:rPr lang="en-GB" sz="1200" u="none" strike="noStrike">
                          <a:effectLst/>
                        </a:rPr>
                        <a:t>Pregnancy only</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dirty="0">
                          <a:effectLst/>
                        </a:rPr>
                        <a:t>Trough</a:t>
                      </a:r>
                      <a:br>
                        <a:rPr lang="en-GB" sz="1200" u="none" strike="noStrike" dirty="0">
                          <a:effectLst/>
                        </a:rPr>
                      </a:br>
                      <a:r>
                        <a:rPr lang="en-GB" sz="1200" u="none" strike="noStrike" dirty="0">
                          <a:effectLst/>
                        </a:rPr>
                        <a:t>Baseline for pregnancy</a:t>
                      </a:r>
                      <a:br>
                        <a:rPr lang="en-GB" sz="1200" u="none" strike="noStrike" dirty="0">
                          <a:effectLst/>
                        </a:rPr>
                      </a:br>
                      <a:r>
                        <a:rPr lang="en-GB" sz="1200" u="none" strike="noStrike" dirty="0">
                          <a:effectLst/>
                        </a:rPr>
                        <a:t>Avoid gel</a:t>
                      </a:r>
                      <a:endParaRPr lang="en-GB" sz="12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dirty="0">
                          <a:effectLst/>
                        </a:rPr>
                        <a:t>Referral comments</a:t>
                      </a:r>
                      <a:br>
                        <a:rPr lang="en-GB" sz="1200" u="none" strike="noStrike" dirty="0">
                          <a:effectLst/>
                        </a:rPr>
                      </a:br>
                      <a:r>
                        <a:rPr lang="en-GB" sz="1200" u="none" strike="noStrike" dirty="0">
                          <a:effectLst/>
                        </a:rPr>
                        <a:t>Results &lt;2 review compliance/dosage</a:t>
                      </a:r>
                      <a:endParaRPr lang="en-GB" sz="12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841572217"/>
                  </a:ext>
                </a:extLst>
              </a:tr>
              <a:tr h="534528">
                <a:tc>
                  <a:txBody>
                    <a:bodyPr/>
                    <a:lstStyle/>
                    <a:p>
                      <a:pPr algn="ctr" fontAlgn="ctr"/>
                      <a:r>
                        <a:rPr lang="en-GB" sz="1200" b="1" u="none" strike="noStrike" dirty="0" err="1">
                          <a:effectLst/>
                        </a:rPr>
                        <a:t>Levetiracetam</a:t>
                      </a:r>
                      <a:endParaRPr lang="en-GB"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a:effectLst/>
                        </a:rPr>
                        <a:t>7</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a:effectLst/>
                        </a:rPr>
                        <a:t>9</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a:effectLst/>
                        </a:rPr>
                        <a:t>0</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a:effectLst/>
                        </a:rPr>
                        <a:t>Polypharmacy pts</a:t>
                      </a:r>
                      <a:br>
                        <a:rPr lang="en-GB" sz="1200" u="none" strike="noStrike">
                          <a:effectLst/>
                        </a:rPr>
                      </a:br>
                      <a:r>
                        <a:rPr lang="en-GB" sz="1200" u="none" strike="noStrike">
                          <a:effectLst/>
                        </a:rPr>
                        <a:t>Vetted by DB or duty pharmacist</a:t>
                      </a:r>
                      <a:br>
                        <a:rPr lang="en-GB" sz="1200" u="none" strike="noStrike">
                          <a:effectLst/>
                        </a:rPr>
                      </a:br>
                      <a:r>
                        <a:rPr lang="en-GB" sz="1200" u="none" strike="noStrike">
                          <a:effectLst/>
                        </a:rPr>
                        <a:t>Pregnancy only</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a:effectLst/>
                        </a:rPr>
                        <a:t>Trough</a:t>
                      </a:r>
                      <a:br>
                        <a:rPr lang="en-GB" sz="1200" u="none" strike="noStrike">
                          <a:effectLst/>
                        </a:rPr>
                      </a:br>
                      <a:r>
                        <a:rPr lang="en-GB" sz="1200" u="none" strike="noStrike">
                          <a:effectLst/>
                        </a:rPr>
                        <a:t>Avoid gel</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dirty="0">
                          <a:effectLst/>
                        </a:rPr>
                        <a:t>Referral comments</a:t>
                      </a:r>
                      <a:br>
                        <a:rPr lang="en-GB" sz="1200" u="none" strike="noStrike" dirty="0">
                          <a:effectLst/>
                        </a:rPr>
                      </a:br>
                      <a:r>
                        <a:rPr lang="en-GB" sz="1200" u="none" strike="noStrike" dirty="0">
                          <a:effectLst/>
                        </a:rPr>
                        <a:t>Trough levels or 6 hours post dose</a:t>
                      </a:r>
                      <a:endParaRPr lang="en-GB" sz="12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2125440310"/>
                  </a:ext>
                </a:extLst>
              </a:tr>
              <a:tr h="534528">
                <a:tc>
                  <a:txBody>
                    <a:bodyPr/>
                    <a:lstStyle/>
                    <a:p>
                      <a:pPr algn="ctr" fontAlgn="ctr"/>
                      <a:r>
                        <a:rPr lang="en-GB" sz="1200" b="1" u="none" strike="noStrike" dirty="0">
                          <a:effectLst/>
                        </a:rPr>
                        <a:t>Phenobarbital</a:t>
                      </a:r>
                      <a:endParaRPr lang="en-GB"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a:effectLst/>
                        </a:rPr>
                        <a:t>2</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a:effectLst/>
                        </a:rPr>
                        <a:t>14</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a:effectLst/>
                        </a:rPr>
                        <a:t>0</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a:effectLst/>
                        </a:rPr>
                        <a:t>Vetted by DB</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a:effectLst/>
                        </a:rPr>
                        <a:t>Trough/Pre-dose</a:t>
                      </a:r>
                      <a:br>
                        <a:rPr lang="en-GB" sz="1200" u="none" strike="noStrike">
                          <a:effectLst/>
                        </a:rPr>
                      </a:br>
                      <a:r>
                        <a:rPr lang="en-GB" sz="1200" u="none" strike="noStrike">
                          <a:effectLst/>
                        </a:rPr>
                        <a:t>Steady state </a:t>
                      </a:r>
                      <a:br>
                        <a:rPr lang="en-GB" sz="1200" u="none" strike="noStrike">
                          <a:effectLst/>
                        </a:rPr>
                      </a:br>
                      <a:r>
                        <a:rPr lang="en-GB" sz="1200" u="none" strike="noStrike">
                          <a:effectLst/>
                        </a:rPr>
                        <a:t>Samples can be taken anytime of the day</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dirty="0">
                          <a:effectLst/>
                        </a:rPr>
                        <a:t>Ranges apply to trough</a:t>
                      </a:r>
                      <a:endParaRPr lang="en-GB" sz="12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506476184"/>
                  </a:ext>
                </a:extLst>
              </a:tr>
              <a:tr h="534528">
                <a:tc>
                  <a:txBody>
                    <a:bodyPr/>
                    <a:lstStyle/>
                    <a:p>
                      <a:pPr algn="ctr" fontAlgn="ctr"/>
                      <a:r>
                        <a:rPr lang="en-GB" sz="1200" b="1" u="none" strike="noStrike" dirty="0">
                          <a:effectLst/>
                        </a:rPr>
                        <a:t>Phenytoin</a:t>
                      </a:r>
                      <a:endParaRPr lang="en-GB"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a:effectLst/>
                        </a:rPr>
                        <a:t>0</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a:effectLst/>
                        </a:rPr>
                        <a:t>16</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a:effectLst/>
                        </a:rPr>
                        <a:t>0</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a:effectLst/>
                        </a:rPr>
                        <a:t> </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a:effectLst/>
                        </a:rPr>
                        <a:t>Trough/Pre-dose</a:t>
                      </a:r>
                      <a:br>
                        <a:rPr lang="en-GB" sz="1200" u="none" strike="noStrike">
                          <a:effectLst/>
                        </a:rPr>
                      </a:br>
                      <a:r>
                        <a:rPr lang="en-GB" sz="1200" u="none" strike="noStrike">
                          <a:effectLst/>
                        </a:rPr>
                        <a:t>Steady state</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dirty="0">
                          <a:effectLst/>
                        </a:rPr>
                        <a:t>See website to calculate "free"</a:t>
                      </a:r>
                      <a:br>
                        <a:rPr lang="en-GB" sz="1200" u="none" strike="noStrike" dirty="0">
                          <a:effectLst/>
                        </a:rPr>
                      </a:br>
                      <a:r>
                        <a:rPr lang="en-GB" sz="1200" u="none" strike="noStrike" dirty="0">
                          <a:effectLst/>
                        </a:rPr>
                        <a:t>Trough sample</a:t>
                      </a:r>
                      <a:br>
                        <a:rPr lang="en-GB" sz="1200" u="none" strike="noStrike" dirty="0">
                          <a:effectLst/>
                        </a:rPr>
                      </a:br>
                      <a:r>
                        <a:rPr lang="en-GB" sz="1200" u="none" strike="noStrike" dirty="0">
                          <a:effectLst/>
                        </a:rPr>
                        <a:t>Small dose change may have significant serum impact</a:t>
                      </a:r>
                      <a:endParaRPr lang="en-GB" sz="12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3558478615"/>
                  </a:ext>
                </a:extLst>
              </a:tr>
              <a:tr h="534528">
                <a:tc>
                  <a:txBody>
                    <a:bodyPr/>
                    <a:lstStyle/>
                    <a:p>
                      <a:pPr algn="ctr" fontAlgn="ctr"/>
                      <a:r>
                        <a:rPr lang="en-GB" sz="1200" b="1" u="none" strike="noStrike" dirty="0" err="1">
                          <a:effectLst/>
                        </a:rPr>
                        <a:t>Topiramate</a:t>
                      </a:r>
                      <a:endParaRPr lang="en-GB"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a:effectLst/>
                        </a:rPr>
                        <a:t>5</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a:effectLst/>
                        </a:rPr>
                        <a:t>10</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a:effectLst/>
                        </a:rPr>
                        <a:t>1</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a:effectLst/>
                        </a:rPr>
                        <a:t>Consultants</a:t>
                      </a:r>
                      <a:br>
                        <a:rPr lang="en-GB" sz="1200" u="none" strike="noStrike">
                          <a:effectLst/>
                        </a:rPr>
                      </a:br>
                      <a:r>
                        <a:rPr lang="en-GB" sz="1200" u="none" strike="noStrike">
                          <a:effectLst/>
                        </a:rPr>
                        <a:t>Vetted by DB</a:t>
                      </a:r>
                      <a:br>
                        <a:rPr lang="en-GB" sz="1200" u="none" strike="noStrike">
                          <a:effectLst/>
                        </a:rPr>
                      </a:br>
                      <a:r>
                        <a:rPr lang="en-GB" sz="1200" u="none" strike="noStrike">
                          <a:effectLst/>
                        </a:rPr>
                        <a:t>Not for GPs</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a:effectLst/>
                        </a:rPr>
                        <a:t>Trough/Pre-dose</a:t>
                      </a:r>
                      <a:br>
                        <a:rPr lang="en-GB" sz="1200" u="none" strike="noStrike">
                          <a:effectLst/>
                        </a:rPr>
                      </a:br>
                      <a:r>
                        <a:rPr lang="en-GB" sz="1200" u="none" strike="noStrike">
                          <a:effectLst/>
                        </a:rPr>
                        <a:t>Steady state</a:t>
                      </a:r>
                      <a:endParaRPr lang="en-GB" sz="12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dirty="0">
                          <a:effectLst/>
                        </a:rPr>
                        <a:t>Referral comment</a:t>
                      </a:r>
                      <a:br>
                        <a:rPr lang="en-GB" sz="1200" u="none" strike="noStrike" dirty="0">
                          <a:effectLst/>
                        </a:rPr>
                      </a:br>
                      <a:endParaRPr lang="en-GB" sz="12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004311571"/>
                  </a:ext>
                </a:extLst>
              </a:tr>
              <a:tr h="712704">
                <a:tc>
                  <a:txBody>
                    <a:bodyPr/>
                    <a:lstStyle/>
                    <a:p>
                      <a:pPr algn="ctr" fontAlgn="ctr"/>
                      <a:r>
                        <a:rPr lang="en-GB" sz="1200" b="1" u="none" strike="noStrike" dirty="0">
                          <a:effectLst/>
                        </a:rPr>
                        <a:t>Valproate</a:t>
                      </a:r>
                      <a:endParaRPr lang="en-GB"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dirty="0">
                          <a:effectLst/>
                        </a:rPr>
                        <a:t>6</a:t>
                      </a:r>
                      <a:endParaRPr lang="en-GB" sz="12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dirty="0">
                          <a:effectLst/>
                        </a:rPr>
                        <a:t>10</a:t>
                      </a:r>
                      <a:endParaRPr lang="en-GB" sz="12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dirty="0">
                          <a:effectLst/>
                        </a:rPr>
                        <a:t>0</a:t>
                      </a:r>
                      <a:endParaRPr lang="en-GB" sz="12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dirty="0" err="1">
                          <a:effectLst/>
                        </a:rPr>
                        <a:t>Nerology</a:t>
                      </a:r>
                      <a:r>
                        <a:rPr lang="en-GB" sz="1200" u="none" strike="noStrike" dirty="0">
                          <a:effectLst/>
                        </a:rPr>
                        <a:t> only</a:t>
                      </a:r>
                      <a:br>
                        <a:rPr lang="en-GB" sz="1200" u="none" strike="noStrike" dirty="0">
                          <a:effectLst/>
                        </a:rPr>
                      </a:br>
                      <a:r>
                        <a:rPr lang="en-GB" sz="1200" u="none" strike="noStrike" dirty="0">
                          <a:effectLst/>
                        </a:rPr>
                        <a:t>Vetted by DB</a:t>
                      </a:r>
                      <a:br>
                        <a:rPr lang="en-GB" sz="1200" u="none" strike="noStrike" dirty="0">
                          <a:effectLst/>
                        </a:rPr>
                      </a:br>
                      <a:r>
                        <a:rPr lang="en-GB" sz="1200" u="none" strike="noStrike" dirty="0">
                          <a:effectLst/>
                        </a:rPr>
                        <a:t>Toxicity only</a:t>
                      </a:r>
                      <a:endParaRPr lang="en-GB" sz="12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dirty="0">
                          <a:effectLst/>
                        </a:rPr>
                        <a:t>Trough/pre-dose</a:t>
                      </a:r>
                      <a:br>
                        <a:rPr lang="en-GB" sz="1200" u="none" strike="noStrike" dirty="0">
                          <a:effectLst/>
                        </a:rPr>
                      </a:br>
                      <a:r>
                        <a:rPr lang="en-GB" sz="1200" u="none" strike="noStrike" dirty="0">
                          <a:effectLst/>
                        </a:rPr>
                        <a:t>gel</a:t>
                      </a:r>
                      <a:br>
                        <a:rPr lang="en-GB" sz="1200" u="none" strike="noStrike" dirty="0">
                          <a:effectLst/>
                        </a:rPr>
                      </a:br>
                      <a:r>
                        <a:rPr lang="en-GB" sz="1200" u="none" strike="noStrike" dirty="0">
                          <a:effectLst/>
                        </a:rPr>
                        <a:t>Half life</a:t>
                      </a:r>
                      <a:endParaRPr lang="en-GB" sz="12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200" u="none" strike="noStrike" dirty="0">
                          <a:effectLst/>
                        </a:rPr>
                        <a:t>Serum levels show poor correlation</a:t>
                      </a:r>
                      <a:br>
                        <a:rPr lang="en-GB" sz="1200" u="none" strike="noStrike" dirty="0">
                          <a:effectLst/>
                        </a:rPr>
                      </a:br>
                      <a:r>
                        <a:rPr lang="en-GB" sz="1200" u="none" strike="noStrike" dirty="0">
                          <a:effectLst/>
                        </a:rPr>
                        <a:t>Trough range only</a:t>
                      </a:r>
                      <a:br>
                        <a:rPr lang="en-GB" sz="1200" u="none" strike="noStrike" dirty="0">
                          <a:effectLst/>
                        </a:rPr>
                      </a:br>
                      <a:r>
                        <a:rPr lang="en-GB" sz="1200" u="none" strike="noStrike" dirty="0">
                          <a:effectLst/>
                        </a:rPr>
                        <a:t>Routine monitoring not recommended</a:t>
                      </a:r>
                      <a:br>
                        <a:rPr lang="en-GB" sz="1200" u="none" strike="noStrike" dirty="0">
                          <a:effectLst/>
                        </a:rPr>
                      </a:br>
                      <a:r>
                        <a:rPr lang="en-GB" sz="1200" u="none" strike="noStrike" dirty="0">
                          <a:effectLst/>
                        </a:rPr>
                        <a:t>Efficacy may be achieved at conc. Lower than range</a:t>
                      </a:r>
                      <a:endParaRPr lang="en-GB" sz="12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014229588"/>
                  </a:ext>
                </a:extLst>
              </a:tr>
            </a:tbl>
          </a:graphicData>
        </a:graphic>
      </p:graphicFrame>
    </p:spTree>
    <p:extLst>
      <p:ext uri="{BB962C8B-B14F-4D97-AF65-F5344CB8AC3E}">
        <p14:creationId xmlns:p14="http://schemas.microsoft.com/office/powerpoint/2010/main" val="41688016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Part 3.3-Immunosuppresants</a:t>
            </a:r>
          </a:p>
        </p:txBody>
      </p:sp>
      <p:graphicFrame>
        <p:nvGraphicFramePr>
          <p:cNvPr id="6" name="Content Placeholder 5"/>
          <p:cNvGraphicFramePr>
            <a:graphicFrameLocks noGrp="1"/>
          </p:cNvGraphicFramePr>
          <p:nvPr>
            <p:ph sz="half" idx="1"/>
            <p:extLst>
              <p:ext uri="{D42A27DB-BD31-4B8C-83A1-F6EECF244321}">
                <p14:modId xmlns:p14="http://schemas.microsoft.com/office/powerpoint/2010/main" val="593611921"/>
              </p:ext>
            </p:extLst>
          </p:nvPr>
        </p:nvGraphicFramePr>
        <p:xfrm>
          <a:off x="838200" y="1825625"/>
          <a:ext cx="5181600" cy="43513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ontent Placeholder 6"/>
          <p:cNvGraphicFramePr>
            <a:graphicFrameLocks noGrp="1"/>
          </p:cNvGraphicFramePr>
          <p:nvPr>
            <p:ph sz="half" idx="2"/>
            <p:extLst>
              <p:ext uri="{D42A27DB-BD31-4B8C-83A1-F6EECF244321}">
                <p14:modId xmlns:p14="http://schemas.microsoft.com/office/powerpoint/2010/main" val="4127398720"/>
              </p:ext>
            </p:extLst>
          </p:nvPr>
        </p:nvGraphicFramePr>
        <p:xfrm>
          <a:off x="6172200" y="1825625"/>
          <a:ext cx="5181600" cy="4351338"/>
        </p:xfrm>
        <a:graphic>
          <a:graphicData uri="http://schemas.openxmlformats.org/drawingml/2006/chart">
            <c:chart xmlns:c="http://schemas.openxmlformats.org/drawingml/2006/chart" xmlns:r="http://schemas.openxmlformats.org/officeDocument/2006/relationships" r:id="rId3"/>
          </a:graphicData>
        </a:graphic>
      </p:graphicFrame>
      <p:grpSp>
        <p:nvGrpSpPr>
          <p:cNvPr id="8" name="Group 7"/>
          <p:cNvGrpSpPr/>
          <p:nvPr/>
        </p:nvGrpSpPr>
        <p:grpSpPr>
          <a:xfrm>
            <a:off x="10783122" y="167891"/>
            <a:ext cx="1149985" cy="811530"/>
            <a:chOff x="0" y="0"/>
            <a:chExt cx="1828799" cy="1306192"/>
          </a:xfrm>
        </p:grpSpPr>
        <p:grpSp>
          <p:nvGrpSpPr>
            <p:cNvPr id="9" name="Group 8"/>
            <p:cNvGrpSpPr/>
            <p:nvPr/>
          </p:nvGrpSpPr>
          <p:grpSpPr>
            <a:xfrm>
              <a:off x="329549" y="0"/>
              <a:ext cx="1499250" cy="1306192"/>
              <a:chOff x="0" y="0"/>
              <a:chExt cx="1499250" cy="1306192"/>
            </a:xfrm>
          </p:grpSpPr>
          <p:grpSp>
            <p:nvGrpSpPr>
              <p:cNvPr id="17" name="Group 16"/>
              <p:cNvGrpSpPr/>
              <p:nvPr/>
            </p:nvGrpSpPr>
            <p:grpSpPr>
              <a:xfrm>
                <a:off x="0" y="0"/>
                <a:ext cx="1499250" cy="1306192"/>
                <a:chOff x="0" y="0"/>
                <a:chExt cx="1499250" cy="1306192"/>
              </a:xfrm>
            </p:grpSpPr>
            <p:sp>
              <p:nvSpPr>
                <p:cNvPr id="19" name="Oval 5"/>
                <p:cNvSpPr/>
                <p:nvPr/>
              </p:nvSpPr>
              <p:spPr>
                <a:xfrm>
                  <a:off x="100429" y="0"/>
                  <a:ext cx="1398821" cy="1306192"/>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FFFFFF"/>
                </a:solidFill>
                <a:ln w="57150" cap="flat">
                  <a:solidFill>
                    <a:srgbClr val="000099"/>
                  </a:solidFill>
                  <a:prstDash val="solid"/>
                  <a:round/>
                </a:ln>
              </p:spPr>
              <p:txBody>
                <a:bodyPr lIns="0" tIns="0" rIns="0" bIns="0"/>
                <a:lstStyle/>
                <a:p>
                  <a:endParaRPr lang="en-GB"/>
                </a:p>
              </p:txBody>
            </p:sp>
            <p:sp>
              <p:nvSpPr>
                <p:cNvPr id="20" name="Rectangle 19"/>
                <p:cNvSpPr/>
                <p:nvPr/>
              </p:nvSpPr>
              <p:spPr>
                <a:xfrm>
                  <a:off x="0" y="352922"/>
                  <a:ext cx="322801" cy="714567"/>
                </a:xfrm>
                <a:prstGeom prst="rect">
                  <a:avLst/>
                </a:prstGeom>
                <a:solidFill>
                  <a:srgbClr val="FFFFFF"/>
                </a:solidFill>
                <a:ln cap="flat">
                  <a:noFill/>
                  <a:prstDash val="solid"/>
                </a:ln>
              </p:spPr>
              <p:txBody>
                <a:bodyPr lIns="0" tIns="0" rIns="0" bIns="0"/>
                <a:lstStyle/>
                <a:p>
                  <a:endParaRPr lang="en-GB"/>
                </a:p>
              </p:txBody>
            </p:sp>
          </p:grpSp>
          <p:cxnSp>
            <p:nvCxnSpPr>
              <p:cNvPr id="18" name="Line 7"/>
              <p:cNvCxnSpPr/>
              <p:nvPr/>
            </p:nvCxnSpPr>
            <p:spPr>
              <a:xfrm flipH="1">
                <a:off x="138340" y="306827"/>
                <a:ext cx="69174" cy="153665"/>
              </a:xfrm>
              <a:prstGeom prst="straightConnector1">
                <a:avLst/>
              </a:prstGeom>
              <a:noFill/>
              <a:ln w="57150" cap="flat">
                <a:solidFill>
                  <a:srgbClr val="000099"/>
                </a:solidFill>
                <a:prstDash val="solid"/>
                <a:round/>
                <a:tailEnd type="arrow"/>
              </a:ln>
            </p:spPr>
          </p:cxnSp>
        </p:grpSp>
        <p:grpSp>
          <p:nvGrpSpPr>
            <p:cNvPr id="10" name="Group 9"/>
            <p:cNvGrpSpPr/>
            <p:nvPr/>
          </p:nvGrpSpPr>
          <p:grpSpPr>
            <a:xfrm>
              <a:off x="0" y="491993"/>
              <a:ext cx="921943" cy="427234"/>
              <a:chOff x="0" y="0"/>
              <a:chExt cx="921943" cy="427234"/>
            </a:xfrm>
          </p:grpSpPr>
          <p:sp>
            <p:nvSpPr>
              <p:cNvPr id="14" name="Freeform 13"/>
              <p:cNvSpPr/>
              <p:nvPr/>
            </p:nvSpPr>
            <p:spPr>
              <a:xfrm>
                <a:off x="0" y="0"/>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sp>
            <p:nvSpPr>
              <p:cNvPr id="15" name="Freeform 14"/>
              <p:cNvSpPr/>
              <p:nvPr/>
            </p:nvSpPr>
            <p:spPr>
              <a:xfrm>
                <a:off x="30733" y="291153"/>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sp>
            <p:nvSpPr>
              <p:cNvPr id="16" name="Freeform 15"/>
              <p:cNvSpPr/>
              <p:nvPr/>
            </p:nvSpPr>
            <p:spPr>
              <a:xfrm>
                <a:off x="15361" y="144804"/>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grpSp>
        <p:sp>
          <p:nvSpPr>
            <p:cNvPr id="11" name="Text Box 12"/>
            <p:cNvSpPr txBox="1"/>
            <p:nvPr/>
          </p:nvSpPr>
          <p:spPr>
            <a:xfrm>
              <a:off x="790568" y="199004"/>
              <a:ext cx="867839" cy="368786"/>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Thames</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a:p>
              <a:pPr algn="r">
                <a:spcAft>
                  <a:spcPts val="800"/>
                </a:spcAft>
              </a:pPr>
              <a:r>
                <a:rPr lang="en-GB" sz="1450" kern="15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Text Box 13"/>
            <p:cNvSpPr txBox="1"/>
            <p:nvPr/>
          </p:nvSpPr>
          <p:spPr>
            <a:xfrm>
              <a:off x="861648" y="485152"/>
              <a:ext cx="713859" cy="300095"/>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Audit</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Text Box 14"/>
            <p:cNvSpPr txBox="1"/>
            <p:nvPr/>
          </p:nvSpPr>
          <p:spPr>
            <a:xfrm>
              <a:off x="619315" y="804470"/>
              <a:ext cx="1000646" cy="276405"/>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Group</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6292569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Part 3.3-Immunosuppresants</a:t>
            </a:r>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3508187462"/>
              </p:ext>
            </p:extLst>
          </p:nvPr>
        </p:nvGraphicFramePr>
        <p:xfrm>
          <a:off x="353683" y="2123682"/>
          <a:ext cx="5572664" cy="3374700"/>
        </p:xfrm>
        <a:graphic>
          <a:graphicData uri="http://schemas.openxmlformats.org/drawingml/2006/table">
            <a:tbl>
              <a:tblPr>
                <a:tableStyleId>{5C22544A-7EE6-4342-B048-85BDC9FD1C3A}</a:tableStyleId>
              </a:tblPr>
              <a:tblGrid>
                <a:gridCol w="1865961">
                  <a:extLst>
                    <a:ext uri="{9D8B030D-6E8A-4147-A177-3AD203B41FA5}">
                      <a16:colId xmlns:a16="http://schemas.microsoft.com/office/drawing/2014/main" val="2912018667"/>
                    </a:ext>
                  </a:extLst>
                </a:gridCol>
                <a:gridCol w="1185136">
                  <a:extLst>
                    <a:ext uri="{9D8B030D-6E8A-4147-A177-3AD203B41FA5}">
                      <a16:colId xmlns:a16="http://schemas.microsoft.com/office/drawing/2014/main" val="343203608"/>
                    </a:ext>
                  </a:extLst>
                </a:gridCol>
                <a:gridCol w="1201947">
                  <a:extLst>
                    <a:ext uri="{9D8B030D-6E8A-4147-A177-3AD203B41FA5}">
                      <a16:colId xmlns:a16="http://schemas.microsoft.com/office/drawing/2014/main" val="3675701154"/>
                    </a:ext>
                  </a:extLst>
                </a:gridCol>
                <a:gridCol w="559172">
                  <a:extLst>
                    <a:ext uri="{9D8B030D-6E8A-4147-A177-3AD203B41FA5}">
                      <a16:colId xmlns:a16="http://schemas.microsoft.com/office/drawing/2014/main" val="3306263137"/>
                    </a:ext>
                  </a:extLst>
                </a:gridCol>
                <a:gridCol w="760448">
                  <a:extLst>
                    <a:ext uri="{9D8B030D-6E8A-4147-A177-3AD203B41FA5}">
                      <a16:colId xmlns:a16="http://schemas.microsoft.com/office/drawing/2014/main" val="281295212"/>
                    </a:ext>
                  </a:extLst>
                </a:gridCol>
              </a:tblGrid>
              <a:tr h="0">
                <a:tc>
                  <a:txBody>
                    <a:bodyPr/>
                    <a:lstStyle/>
                    <a:p>
                      <a:pPr algn="ctr" fontAlgn="b"/>
                      <a:r>
                        <a:rPr lang="en-GB" sz="2000" u="none" strike="noStrike" dirty="0">
                          <a:effectLst/>
                        </a:rPr>
                        <a:t> </a:t>
                      </a:r>
                      <a:endParaRPr lang="en-GB" sz="2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GB" sz="2000" b="1" u="none" strike="noStrike" dirty="0">
                          <a:effectLst/>
                        </a:rPr>
                        <a:t> </a:t>
                      </a:r>
                      <a:endParaRPr lang="en-GB" sz="2000" b="1"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GB" sz="2000" b="1" u="none" strike="noStrike" dirty="0">
                          <a:effectLst/>
                        </a:rPr>
                        <a:t> </a:t>
                      </a:r>
                      <a:endParaRPr lang="en-GB" sz="2000" b="1" i="0" u="none" strike="noStrike" dirty="0">
                        <a:solidFill>
                          <a:srgbClr val="000000"/>
                        </a:solidFill>
                        <a:effectLst/>
                        <a:latin typeface="Calibri" panose="020F0502020204030204" pitchFamily="34" charset="0"/>
                      </a:endParaRPr>
                    </a:p>
                  </a:txBody>
                  <a:tcPr marL="0" marR="0" marT="0" marB="0" anchor="b"/>
                </a:tc>
                <a:tc gridSpan="2">
                  <a:txBody>
                    <a:bodyPr/>
                    <a:lstStyle/>
                    <a:p>
                      <a:pPr algn="ctr" fontAlgn="b"/>
                      <a:r>
                        <a:rPr lang="en-GB" sz="2000" b="1" u="none" strike="noStrike" dirty="0">
                          <a:effectLst/>
                        </a:rPr>
                        <a:t>Restrictions</a:t>
                      </a:r>
                      <a:endParaRPr lang="en-GB" sz="2000" b="1" i="0" u="none" strike="noStrike" dirty="0">
                        <a:solidFill>
                          <a:srgbClr val="000000"/>
                        </a:solidFill>
                        <a:effectLst/>
                        <a:latin typeface="Calibri" panose="020F0502020204030204" pitchFamily="34" charset="0"/>
                      </a:endParaRPr>
                    </a:p>
                  </a:txBody>
                  <a:tcPr marL="0" marR="0" marT="0" marB="0" anchor="b"/>
                </a:tc>
                <a:tc hMerge="1">
                  <a:txBody>
                    <a:bodyPr/>
                    <a:lstStyle/>
                    <a:p>
                      <a:endParaRPr lang="en-GB"/>
                    </a:p>
                  </a:txBody>
                  <a:tcPr/>
                </a:tc>
                <a:extLst>
                  <a:ext uri="{0D108BD9-81ED-4DB2-BD59-A6C34878D82A}">
                    <a16:rowId xmlns:a16="http://schemas.microsoft.com/office/drawing/2014/main" val="2777132144"/>
                  </a:ext>
                </a:extLst>
              </a:tr>
              <a:tr h="1038481">
                <a:tc>
                  <a:txBody>
                    <a:bodyPr/>
                    <a:lstStyle/>
                    <a:p>
                      <a:pPr algn="ctr" fontAlgn="b"/>
                      <a:r>
                        <a:rPr lang="en-GB" sz="2000" u="none" strike="noStrike">
                          <a:effectLst/>
                        </a:rPr>
                        <a:t> </a:t>
                      </a:r>
                      <a:endParaRPr lang="en-GB" sz="2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GB" sz="2000" b="1" u="none" strike="noStrike" dirty="0">
                          <a:effectLst/>
                        </a:rPr>
                        <a:t>Unit Agreement</a:t>
                      </a:r>
                      <a:endParaRPr lang="en-GB" sz="2000" b="1"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GB" sz="2000" b="1" u="none" strike="noStrike" dirty="0">
                          <a:effectLst/>
                        </a:rPr>
                        <a:t>Range Agreement</a:t>
                      </a:r>
                      <a:endParaRPr lang="en-GB" sz="2000" b="1"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GB" sz="2000" b="1" u="none" strike="noStrike" dirty="0">
                          <a:effectLst/>
                        </a:rPr>
                        <a:t>Yes</a:t>
                      </a:r>
                      <a:endParaRPr lang="en-GB" sz="2000" b="1"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GB" sz="2000" b="1" u="none" strike="noStrike" dirty="0">
                          <a:effectLst/>
                        </a:rPr>
                        <a:t>No</a:t>
                      </a:r>
                      <a:endParaRPr lang="en-GB" sz="2000" b="1"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4006638692"/>
                  </a:ext>
                </a:extLst>
              </a:tr>
              <a:tr h="442485">
                <a:tc>
                  <a:txBody>
                    <a:bodyPr/>
                    <a:lstStyle/>
                    <a:p>
                      <a:pPr algn="ctr" fontAlgn="ctr"/>
                      <a:r>
                        <a:rPr lang="en-GB" sz="2000" b="1" u="none" strike="noStrike">
                          <a:effectLst/>
                        </a:rPr>
                        <a:t>Ciclosporin</a:t>
                      </a:r>
                      <a:endParaRPr lang="en-GB" sz="2000" b="1" i="0" u="none" strike="noStrike">
                        <a:solidFill>
                          <a:srgbClr val="000000"/>
                        </a:solidFill>
                        <a:effectLst/>
                        <a:latin typeface="Arial" panose="020B0604020202020204" pitchFamily="34" charset="0"/>
                      </a:endParaRPr>
                    </a:p>
                  </a:txBody>
                  <a:tcPr marL="0" marR="0" marT="0" marB="0" anchor="ctr"/>
                </a:tc>
                <a:tc>
                  <a:txBody>
                    <a:bodyPr/>
                    <a:lstStyle/>
                    <a:p>
                      <a:pPr algn="ctr" fontAlgn="b"/>
                      <a:r>
                        <a:rPr lang="en-GB" sz="2000" u="none" strike="noStrike">
                          <a:effectLst/>
                        </a:rPr>
                        <a:t>Yes</a:t>
                      </a:r>
                      <a:endParaRPr lang="en-GB" sz="2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GB" sz="2000" u="none" strike="noStrike" dirty="0">
                          <a:solidFill>
                            <a:srgbClr val="FF0000"/>
                          </a:solidFill>
                          <a:effectLst/>
                        </a:rPr>
                        <a:t>No</a:t>
                      </a:r>
                      <a:endParaRPr lang="en-GB" sz="2000" b="0" i="0" u="none" strike="noStrike" dirty="0">
                        <a:solidFill>
                          <a:srgbClr val="FF0000"/>
                        </a:solidFill>
                        <a:effectLst/>
                        <a:latin typeface="Calibri" panose="020F0502020204030204" pitchFamily="34" charset="0"/>
                      </a:endParaRPr>
                    </a:p>
                  </a:txBody>
                  <a:tcPr marL="0" marR="0" marT="0" marB="0" anchor="b"/>
                </a:tc>
                <a:tc>
                  <a:txBody>
                    <a:bodyPr/>
                    <a:lstStyle/>
                    <a:p>
                      <a:pPr algn="ctr" fontAlgn="b"/>
                      <a:r>
                        <a:rPr lang="en-GB" sz="2000" u="none" strike="noStrike" dirty="0">
                          <a:effectLst/>
                        </a:rPr>
                        <a:t>3</a:t>
                      </a:r>
                      <a:endParaRPr lang="en-GB" sz="2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GB" sz="2000" u="none" strike="noStrike">
                          <a:effectLst/>
                        </a:rPr>
                        <a:t>13</a:t>
                      </a:r>
                      <a:endParaRPr lang="en-GB" sz="20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642662488"/>
                  </a:ext>
                </a:extLst>
              </a:tr>
              <a:tr h="442485">
                <a:tc>
                  <a:txBody>
                    <a:bodyPr/>
                    <a:lstStyle/>
                    <a:p>
                      <a:pPr algn="ctr" fontAlgn="ctr"/>
                      <a:r>
                        <a:rPr lang="en-GB" sz="2000" b="1" u="none" strike="noStrike">
                          <a:effectLst/>
                        </a:rPr>
                        <a:t>Everolimus</a:t>
                      </a:r>
                      <a:endParaRPr lang="en-GB" sz="2000" b="1" i="0" u="none" strike="noStrike">
                        <a:solidFill>
                          <a:srgbClr val="000000"/>
                        </a:solidFill>
                        <a:effectLst/>
                        <a:latin typeface="Arial" panose="020B0604020202020204" pitchFamily="34" charset="0"/>
                      </a:endParaRPr>
                    </a:p>
                  </a:txBody>
                  <a:tcPr marL="0" marR="0" marT="0" marB="0" anchor="ctr"/>
                </a:tc>
                <a:tc>
                  <a:txBody>
                    <a:bodyPr/>
                    <a:lstStyle/>
                    <a:p>
                      <a:pPr algn="ctr" fontAlgn="b"/>
                      <a:r>
                        <a:rPr lang="en-GB" sz="2000" u="none" strike="noStrike" dirty="0">
                          <a:effectLst/>
                        </a:rPr>
                        <a:t>Yes</a:t>
                      </a:r>
                      <a:endParaRPr lang="en-GB" sz="2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GB" sz="2000" u="none" strike="noStrike" dirty="0">
                          <a:solidFill>
                            <a:srgbClr val="FF0000"/>
                          </a:solidFill>
                          <a:effectLst/>
                        </a:rPr>
                        <a:t>No</a:t>
                      </a:r>
                      <a:endParaRPr lang="en-GB" sz="2000" b="0" i="0" u="none" strike="noStrike" dirty="0">
                        <a:solidFill>
                          <a:srgbClr val="FF0000"/>
                        </a:solidFill>
                        <a:effectLst/>
                        <a:latin typeface="Calibri" panose="020F0502020204030204" pitchFamily="34" charset="0"/>
                      </a:endParaRPr>
                    </a:p>
                  </a:txBody>
                  <a:tcPr marL="0" marR="0" marT="0" marB="0" anchor="b"/>
                </a:tc>
                <a:tc>
                  <a:txBody>
                    <a:bodyPr/>
                    <a:lstStyle/>
                    <a:p>
                      <a:pPr algn="ctr" fontAlgn="b"/>
                      <a:r>
                        <a:rPr lang="en-GB" sz="2000" u="none" strike="noStrike" dirty="0">
                          <a:effectLst/>
                        </a:rPr>
                        <a:t>3</a:t>
                      </a:r>
                      <a:endParaRPr lang="en-GB" sz="2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GB" sz="2000" u="none" strike="noStrike">
                          <a:effectLst/>
                        </a:rPr>
                        <a:t>13</a:t>
                      </a:r>
                      <a:endParaRPr lang="en-GB" sz="20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794534800"/>
                  </a:ext>
                </a:extLst>
              </a:tr>
              <a:tr h="692320">
                <a:tc>
                  <a:txBody>
                    <a:bodyPr/>
                    <a:lstStyle/>
                    <a:p>
                      <a:pPr algn="ctr" fontAlgn="ctr"/>
                      <a:r>
                        <a:rPr lang="en-GB" sz="2000" b="1" u="none" strike="noStrike">
                          <a:effectLst/>
                        </a:rPr>
                        <a:t>Mycophenolate</a:t>
                      </a:r>
                      <a:endParaRPr lang="en-GB" sz="2000" b="1" i="0" u="none" strike="noStrike">
                        <a:solidFill>
                          <a:srgbClr val="000000"/>
                        </a:solidFill>
                        <a:effectLst/>
                        <a:latin typeface="Arial" panose="020B0604020202020204" pitchFamily="34" charset="0"/>
                      </a:endParaRPr>
                    </a:p>
                  </a:txBody>
                  <a:tcPr marL="0" marR="0" marT="0" marB="0" anchor="ctr"/>
                </a:tc>
                <a:tc>
                  <a:txBody>
                    <a:bodyPr/>
                    <a:lstStyle/>
                    <a:p>
                      <a:pPr algn="ctr" fontAlgn="b"/>
                      <a:r>
                        <a:rPr lang="en-GB" sz="2000" u="none" strike="noStrike">
                          <a:effectLst/>
                        </a:rPr>
                        <a:t>Yes</a:t>
                      </a:r>
                      <a:endParaRPr lang="en-GB" sz="2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GB" sz="2000" u="none" strike="noStrike">
                          <a:solidFill>
                            <a:srgbClr val="FF0000"/>
                          </a:solidFill>
                          <a:effectLst/>
                        </a:rPr>
                        <a:t>No</a:t>
                      </a:r>
                      <a:endParaRPr lang="en-GB" sz="2000" b="0" i="0" u="none" strike="noStrike">
                        <a:solidFill>
                          <a:srgbClr val="FF0000"/>
                        </a:solidFill>
                        <a:effectLst/>
                        <a:latin typeface="Calibri" panose="020F0502020204030204" pitchFamily="34" charset="0"/>
                      </a:endParaRPr>
                    </a:p>
                  </a:txBody>
                  <a:tcPr marL="0" marR="0" marT="0" marB="0" anchor="b"/>
                </a:tc>
                <a:tc>
                  <a:txBody>
                    <a:bodyPr/>
                    <a:lstStyle/>
                    <a:p>
                      <a:pPr algn="ctr" fontAlgn="b"/>
                      <a:r>
                        <a:rPr lang="en-GB" sz="2000" u="none" strike="noStrike" dirty="0">
                          <a:effectLst/>
                        </a:rPr>
                        <a:t>3</a:t>
                      </a:r>
                      <a:endParaRPr lang="en-GB" sz="2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GB" sz="2000" u="none" strike="noStrike" dirty="0">
                          <a:effectLst/>
                        </a:rPr>
                        <a:t>13</a:t>
                      </a:r>
                      <a:endParaRPr lang="en-GB" sz="20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709292336"/>
                  </a:ext>
                </a:extLst>
              </a:tr>
              <a:tr h="454129">
                <a:tc>
                  <a:txBody>
                    <a:bodyPr/>
                    <a:lstStyle/>
                    <a:p>
                      <a:pPr algn="ctr" fontAlgn="ctr"/>
                      <a:r>
                        <a:rPr lang="en-GB" sz="2000" b="1" u="none" strike="noStrike" dirty="0">
                          <a:effectLst/>
                        </a:rPr>
                        <a:t>Tacrolimus</a:t>
                      </a:r>
                      <a:endParaRPr lang="en-GB" sz="2000" b="1" i="0" u="none" strike="noStrike" dirty="0">
                        <a:solidFill>
                          <a:srgbClr val="000000"/>
                        </a:solidFill>
                        <a:effectLst/>
                        <a:latin typeface="Arial" panose="020B0604020202020204" pitchFamily="34" charset="0"/>
                      </a:endParaRPr>
                    </a:p>
                  </a:txBody>
                  <a:tcPr marL="0" marR="0" marT="0" marB="0" anchor="ctr"/>
                </a:tc>
                <a:tc>
                  <a:txBody>
                    <a:bodyPr/>
                    <a:lstStyle/>
                    <a:p>
                      <a:pPr algn="ctr" fontAlgn="b"/>
                      <a:r>
                        <a:rPr lang="en-GB" sz="2000" u="none" strike="noStrike">
                          <a:effectLst/>
                        </a:rPr>
                        <a:t>Yes</a:t>
                      </a:r>
                      <a:endParaRPr lang="en-GB" sz="2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GB" sz="2000" u="none" strike="noStrike" dirty="0">
                          <a:solidFill>
                            <a:srgbClr val="FF0000"/>
                          </a:solidFill>
                          <a:effectLst/>
                        </a:rPr>
                        <a:t>No</a:t>
                      </a:r>
                      <a:endParaRPr lang="en-GB" sz="2000" b="0" i="0" u="none" strike="noStrike" dirty="0">
                        <a:solidFill>
                          <a:srgbClr val="FF0000"/>
                        </a:solidFill>
                        <a:effectLst/>
                        <a:latin typeface="Calibri" panose="020F0502020204030204" pitchFamily="34" charset="0"/>
                      </a:endParaRPr>
                    </a:p>
                  </a:txBody>
                  <a:tcPr marL="0" marR="0" marT="0" marB="0" anchor="b"/>
                </a:tc>
                <a:tc>
                  <a:txBody>
                    <a:bodyPr/>
                    <a:lstStyle/>
                    <a:p>
                      <a:pPr algn="ctr" fontAlgn="b"/>
                      <a:r>
                        <a:rPr lang="en-GB" sz="2000" u="none" strike="noStrike" dirty="0">
                          <a:effectLst/>
                        </a:rPr>
                        <a:t>3</a:t>
                      </a:r>
                      <a:endParaRPr lang="en-GB" sz="2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GB" sz="2000" u="none" strike="noStrike" dirty="0">
                          <a:effectLst/>
                        </a:rPr>
                        <a:t>13</a:t>
                      </a:r>
                      <a:endParaRPr lang="en-GB" sz="20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015484361"/>
                  </a:ext>
                </a:extLst>
              </a:tr>
            </a:tbl>
          </a:graphicData>
        </a:graphic>
      </p:graphicFrame>
      <p:sp>
        <p:nvSpPr>
          <p:cNvPr id="4" name="Content Placeholder 3"/>
          <p:cNvSpPr>
            <a:spLocks noGrp="1"/>
          </p:cNvSpPr>
          <p:nvPr>
            <p:ph sz="half" idx="2"/>
          </p:nvPr>
        </p:nvSpPr>
        <p:spPr/>
        <p:txBody>
          <a:bodyPr/>
          <a:lstStyle/>
          <a:p>
            <a:pPr marL="0" indent="0">
              <a:buNone/>
            </a:pPr>
            <a:r>
              <a:rPr lang="en-GB" dirty="0"/>
              <a:t>Shared Care</a:t>
            </a:r>
          </a:p>
          <a:p>
            <a:r>
              <a:rPr lang="en-GB" dirty="0"/>
              <a:t>6 responses</a:t>
            </a:r>
          </a:p>
          <a:p>
            <a:r>
              <a:rPr lang="en-GB" dirty="0"/>
              <a:t>Shared through LIMS (2)</a:t>
            </a:r>
          </a:p>
          <a:p>
            <a:r>
              <a:rPr lang="en-GB" dirty="0"/>
              <a:t>Samples sent directly to responsible hospital for analysis (3) e.g. King’s, </a:t>
            </a:r>
            <a:r>
              <a:rPr lang="en-GB" dirty="0" err="1"/>
              <a:t>Harefield</a:t>
            </a:r>
            <a:r>
              <a:rPr lang="en-GB" dirty="0"/>
              <a:t>, GOSH</a:t>
            </a:r>
          </a:p>
          <a:p>
            <a:r>
              <a:rPr lang="en-GB" dirty="0"/>
              <a:t>Reports made available (1)</a:t>
            </a:r>
          </a:p>
          <a:p>
            <a:endParaRPr lang="en-GB" dirty="0"/>
          </a:p>
        </p:txBody>
      </p:sp>
      <p:grpSp>
        <p:nvGrpSpPr>
          <p:cNvPr id="6" name="Group 5"/>
          <p:cNvGrpSpPr/>
          <p:nvPr/>
        </p:nvGrpSpPr>
        <p:grpSpPr>
          <a:xfrm>
            <a:off x="10783122" y="167891"/>
            <a:ext cx="1149985" cy="811530"/>
            <a:chOff x="0" y="0"/>
            <a:chExt cx="1828799" cy="1306192"/>
          </a:xfrm>
        </p:grpSpPr>
        <p:grpSp>
          <p:nvGrpSpPr>
            <p:cNvPr id="7" name="Group 6"/>
            <p:cNvGrpSpPr/>
            <p:nvPr/>
          </p:nvGrpSpPr>
          <p:grpSpPr>
            <a:xfrm>
              <a:off x="329549" y="0"/>
              <a:ext cx="1499250" cy="1306192"/>
              <a:chOff x="0" y="0"/>
              <a:chExt cx="1499250" cy="1306192"/>
            </a:xfrm>
          </p:grpSpPr>
          <p:grpSp>
            <p:nvGrpSpPr>
              <p:cNvPr id="15" name="Group 14"/>
              <p:cNvGrpSpPr/>
              <p:nvPr/>
            </p:nvGrpSpPr>
            <p:grpSpPr>
              <a:xfrm>
                <a:off x="0" y="0"/>
                <a:ext cx="1499250" cy="1306192"/>
                <a:chOff x="0" y="0"/>
                <a:chExt cx="1499250" cy="1306192"/>
              </a:xfrm>
            </p:grpSpPr>
            <p:sp>
              <p:nvSpPr>
                <p:cNvPr id="17" name="Oval 5"/>
                <p:cNvSpPr/>
                <p:nvPr/>
              </p:nvSpPr>
              <p:spPr>
                <a:xfrm>
                  <a:off x="100429" y="0"/>
                  <a:ext cx="1398821" cy="1306192"/>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FFFFFF"/>
                </a:solidFill>
                <a:ln w="57150" cap="flat">
                  <a:solidFill>
                    <a:srgbClr val="000099"/>
                  </a:solidFill>
                  <a:prstDash val="solid"/>
                  <a:round/>
                </a:ln>
              </p:spPr>
              <p:txBody>
                <a:bodyPr lIns="0" tIns="0" rIns="0" bIns="0"/>
                <a:lstStyle/>
                <a:p>
                  <a:endParaRPr lang="en-GB"/>
                </a:p>
              </p:txBody>
            </p:sp>
            <p:sp>
              <p:nvSpPr>
                <p:cNvPr id="18" name="Rectangle 17"/>
                <p:cNvSpPr/>
                <p:nvPr/>
              </p:nvSpPr>
              <p:spPr>
                <a:xfrm>
                  <a:off x="0" y="352922"/>
                  <a:ext cx="322801" cy="714567"/>
                </a:xfrm>
                <a:prstGeom prst="rect">
                  <a:avLst/>
                </a:prstGeom>
                <a:solidFill>
                  <a:srgbClr val="FFFFFF"/>
                </a:solidFill>
                <a:ln cap="flat">
                  <a:noFill/>
                  <a:prstDash val="solid"/>
                </a:ln>
              </p:spPr>
              <p:txBody>
                <a:bodyPr lIns="0" tIns="0" rIns="0" bIns="0"/>
                <a:lstStyle/>
                <a:p>
                  <a:endParaRPr lang="en-GB"/>
                </a:p>
              </p:txBody>
            </p:sp>
          </p:grpSp>
          <p:cxnSp>
            <p:nvCxnSpPr>
              <p:cNvPr id="16" name="Line 7"/>
              <p:cNvCxnSpPr/>
              <p:nvPr/>
            </p:nvCxnSpPr>
            <p:spPr>
              <a:xfrm flipH="1">
                <a:off x="138340" y="306827"/>
                <a:ext cx="69174" cy="153665"/>
              </a:xfrm>
              <a:prstGeom prst="straightConnector1">
                <a:avLst/>
              </a:prstGeom>
              <a:noFill/>
              <a:ln w="57150" cap="flat">
                <a:solidFill>
                  <a:srgbClr val="000099"/>
                </a:solidFill>
                <a:prstDash val="solid"/>
                <a:round/>
                <a:tailEnd type="arrow"/>
              </a:ln>
            </p:spPr>
          </p:cxnSp>
        </p:grpSp>
        <p:grpSp>
          <p:nvGrpSpPr>
            <p:cNvPr id="8" name="Group 7"/>
            <p:cNvGrpSpPr/>
            <p:nvPr/>
          </p:nvGrpSpPr>
          <p:grpSpPr>
            <a:xfrm>
              <a:off x="0" y="491993"/>
              <a:ext cx="921943" cy="427234"/>
              <a:chOff x="0" y="0"/>
              <a:chExt cx="921943" cy="427234"/>
            </a:xfrm>
          </p:grpSpPr>
          <p:sp>
            <p:nvSpPr>
              <p:cNvPr id="12" name="Freeform 11"/>
              <p:cNvSpPr/>
              <p:nvPr/>
            </p:nvSpPr>
            <p:spPr>
              <a:xfrm>
                <a:off x="0" y="0"/>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sp>
            <p:nvSpPr>
              <p:cNvPr id="13" name="Freeform 12"/>
              <p:cNvSpPr/>
              <p:nvPr/>
            </p:nvSpPr>
            <p:spPr>
              <a:xfrm>
                <a:off x="30733" y="291153"/>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sp>
            <p:nvSpPr>
              <p:cNvPr id="14" name="Freeform 13"/>
              <p:cNvSpPr/>
              <p:nvPr/>
            </p:nvSpPr>
            <p:spPr>
              <a:xfrm>
                <a:off x="15361" y="144804"/>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grpSp>
        <p:sp>
          <p:nvSpPr>
            <p:cNvPr id="9" name="Text Box 12"/>
            <p:cNvSpPr txBox="1"/>
            <p:nvPr/>
          </p:nvSpPr>
          <p:spPr>
            <a:xfrm>
              <a:off x="790568" y="199004"/>
              <a:ext cx="867839" cy="368786"/>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Thames</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a:p>
              <a:pPr algn="r">
                <a:spcAft>
                  <a:spcPts val="800"/>
                </a:spcAft>
              </a:pPr>
              <a:r>
                <a:rPr lang="en-GB" sz="1450" kern="15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 Box 13"/>
            <p:cNvSpPr txBox="1"/>
            <p:nvPr/>
          </p:nvSpPr>
          <p:spPr>
            <a:xfrm>
              <a:off x="861648" y="485152"/>
              <a:ext cx="713859" cy="300095"/>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Audit</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Text Box 14"/>
            <p:cNvSpPr txBox="1"/>
            <p:nvPr/>
          </p:nvSpPr>
          <p:spPr>
            <a:xfrm>
              <a:off x="619315" y="804470"/>
              <a:ext cx="1000646" cy="276405"/>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Group</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32180231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Part 3.4-Antibiotics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265318407"/>
              </p:ext>
            </p:extLst>
          </p:nvPr>
        </p:nvGraphicFramePr>
        <p:xfrm>
          <a:off x="838200" y="1825625"/>
          <a:ext cx="10516697" cy="4663511"/>
        </p:xfrm>
        <a:graphic>
          <a:graphicData uri="http://schemas.openxmlformats.org/drawingml/2006/table">
            <a:tbl>
              <a:tblPr>
                <a:tableStyleId>{5C22544A-7EE6-4342-B048-85BDC9FD1C3A}</a:tableStyleId>
              </a:tblPr>
              <a:tblGrid>
                <a:gridCol w="1930789">
                  <a:extLst>
                    <a:ext uri="{9D8B030D-6E8A-4147-A177-3AD203B41FA5}">
                      <a16:colId xmlns:a16="http://schemas.microsoft.com/office/drawing/2014/main" val="729644152"/>
                    </a:ext>
                  </a:extLst>
                </a:gridCol>
                <a:gridCol w="1257067">
                  <a:extLst>
                    <a:ext uri="{9D8B030D-6E8A-4147-A177-3AD203B41FA5}">
                      <a16:colId xmlns:a16="http://schemas.microsoft.com/office/drawing/2014/main" val="2530339392"/>
                    </a:ext>
                  </a:extLst>
                </a:gridCol>
                <a:gridCol w="1421611">
                  <a:extLst>
                    <a:ext uri="{9D8B030D-6E8A-4147-A177-3AD203B41FA5}">
                      <a16:colId xmlns:a16="http://schemas.microsoft.com/office/drawing/2014/main" val="2106452898"/>
                    </a:ext>
                  </a:extLst>
                </a:gridCol>
                <a:gridCol w="1349347">
                  <a:extLst>
                    <a:ext uri="{9D8B030D-6E8A-4147-A177-3AD203B41FA5}">
                      <a16:colId xmlns:a16="http://schemas.microsoft.com/office/drawing/2014/main" val="3701560776"/>
                    </a:ext>
                  </a:extLst>
                </a:gridCol>
                <a:gridCol w="718452">
                  <a:extLst>
                    <a:ext uri="{9D8B030D-6E8A-4147-A177-3AD203B41FA5}">
                      <a16:colId xmlns:a16="http://schemas.microsoft.com/office/drawing/2014/main" val="2258529997"/>
                    </a:ext>
                  </a:extLst>
                </a:gridCol>
                <a:gridCol w="1878127">
                  <a:extLst>
                    <a:ext uri="{9D8B030D-6E8A-4147-A177-3AD203B41FA5}">
                      <a16:colId xmlns:a16="http://schemas.microsoft.com/office/drawing/2014/main" val="3598982618"/>
                    </a:ext>
                  </a:extLst>
                </a:gridCol>
                <a:gridCol w="1961304">
                  <a:extLst>
                    <a:ext uri="{9D8B030D-6E8A-4147-A177-3AD203B41FA5}">
                      <a16:colId xmlns:a16="http://schemas.microsoft.com/office/drawing/2014/main" val="4161642218"/>
                    </a:ext>
                  </a:extLst>
                </a:gridCol>
              </a:tblGrid>
              <a:tr h="822960">
                <a:tc>
                  <a:txBody>
                    <a:bodyPr/>
                    <a:lstStyle/>
                    <a:p>
                      <a:pPr algn="ctr" fontAlgn="b"/>
                      <a:r>
                        <a:rPr lang="en-GB" sz="2400" u="none" strike="noStrike" dirty="0">
                          <a:effectLst/>
                        </a:rPr>
                        <a:t> </a:t>
                      </a:r>
                      <a:endParaRPr lang="en-GB" sz="2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2400" b="1" u="none" strike="noStrike" dirty="0">
                          <a:effectLst/>
                        </a:rPr>
                        <a:t>In-House (B)</a:t>
                      </a:r>
                      <a:endParaRPr lang="en-GB" sz="24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2400" b="1" u="none" strike="noStrike" dirty="0">
                          <a:effectLst/>
                        </a:rPr>
                        <a:t>In-House (M)</a:t>
                      </a:r>
                      <a:endParaRPr lang="en-GB" sz="24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2400" b="1" u="none" strike="noStrike">
                          <a:effectLst/>
                        </a:rPr>
                        <a:t>Referral</a:t>
                      </a:r>
                      <a:endParaRPr lang="en-GB" sz="2400" b="1"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2400" b="1" u="none" strike="noStrike">
                          <a:effectLst/>
                        </a:rPr>
                        <a:t>NS</a:t>
                      </a:r>
                      <a:endParaRPr lang="en-GB" sz="2400" b="1"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2400" b="1" u="none" strike="noStrike">
                          <a:effectLst/>
                        </a:rPr>
                        <a:t>Unit Agreement</a:t>
                      </a:r>
                      <a:endParaRPr lang="en-GB" sz="2400" b="1"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2400" b="1" u="none" strike="noStrike" dirty="0">
                          <a:effectLst/>
                        </a:rPr>
                        <a:t>Range Agreement</a:t>
                      </a:r>
                      <a:endParaRPr lang="en-GB" sz="2400" b="1"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835259593"/>
                  </a:ext>
                </a:extLst>
              </a:tr>
              <a:tr h="760505">
                <a:tc>
                  <a:txBody>
                    <a:bodyPr/>
                    <a:lstStyle/>
                    <a:p>
                      <a:pPr algn="ctr" fontAlgn="ctr"/>
                      <a:r>
                        <a:rPr lang="en-GB" sz="2400" b="1" u="none" strike="noStrike">
                          <a:effectLst/>
                        </a:rPr>
                        <a:t>Amikacin</a:t>
                      </a:r>
                      <a:endParaRPr lang="en-GB" sz="2400" b="1" i="0" u="none" strike="noStrike">
                        <a:solidFill>
                          <a:srgbClr val="000000"/>
                        </a:solidFill>
                        <a:effectLst/>
                        <a:latin typeface="Arial" panose="020B0604020202020204" pitchFamily="34" charset="0"/>
                      </a:endParaRPr>
                    </a:p>
                  </a:txBody>
                  <a:tcPr marL="0" marR="0" marT="0" marB="0" anchor="ctr"/>
                </a:tc>
                <a:tc>
                  <a:txBody>
                    <a:bodyPr/>
                    <a:lstStyle/>
                    <a:p>
                      <a:pPr algn="ctr" fontAlgn="b"/>
                      <a:r>
                        <a:rPr lang="en-GB" sz="2400" u="none" strike="noStrike">
                          <a:effectLst/>
                        </a:rPr>
                        <a:t>13</a:t>
                      </a:r>
                      <a:endParaRPr lang="en-GB" sz="24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2400" u="none" strike="noStrike" dirty="0">
                          <a:effectLst/>
                        </a:rPr>
                        <a:t>2</a:t>
                      </a:r>
                      <a:endParaRPr lang="en-GB" sz="2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2400" u="none" strike="noStrike" dirty="0">
                          <a:effectLst/>
                        </a:rPr>
                        <a:t>1</a:t>
                      </a:r>
                      <a:endParaRPr lang="en-GB" sz="2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2400" u="none" strike="noStrike" dirty="0">
                          <a:effectLst/>
                        </a:rPr>
                        <a:t>0</a:t>
                      </a:r>
                      <a:endParaRPr lang="en-GB" sz="2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2400" u="none" strike="noStrike" dirty="0">
                          <a:effectLst/>
                        </a:rPr>
                        <a:t>Yes except 1</a:t>
                      </a:r>
                      <a:endParaRPr lang="en-GB" sz="2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2400" u="none" strike="noStrike">
                          <a:effectLst/>
                        </a:rPr>
                        <a:t>Generally pre &lt;5</a:t>
                      </a:r>
                      <a:endParaRPr lang="en-GB" sz="2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258296102"/>
                  </a:ext>
                </a:extLst>
              </a:tr>
              <a:tr h="760505">
                <a:tc>
                  <a:txBody>
                    <a:bodyPr/>
                    <a:lstStyle/>
                    <a:p>
                      <a:pPr algn="ctr" fontAlgn="ctr"/>
                      <a:r>
                        <a:rPr lang="en-GB" sz="2400" b="1" u="none" strike="noStrike">
                          <a:effectLst/>
                        </a:rPr>
                        <a:t>Gentamicin</a:t>
                      </a:r>
                      <a:endParaRPr lang="en-GB" sz="2400" b="1" i="0" u="none" strike="noStrike">
                        <a:solidFill>
                          <a:srgbClr val="000000"/>
                        </a:solidFill>
                        <a:effectLst/>
                        <a:latin typeface="Arial" panose="020B0604020202020204" pitchFamily="34" charset="0"/>
                      </a:endParaRPr>
                    </a:p>
                  </a:txBody>
                  <a:tcPr marL="0" marR="0" marT="0" marB="0" anchor="ctr"/>
                </a:tc>
                <a:tc>
                  <a:txBody>
                    <a:bodyPr/>
                    <a:lstStyle/>
                    <a:p>
                      <a:pPr algn="ctr" fontAlgn="b"/>
                      <a:r>
                        <a:rPr lang="en-GB" sz="2400" u="none" strike="noStrike">
                          <a:effectLst/>
                        </a:rPr>
                        <a:t>15</a:t>
                      </a:r>
                      <a:endParaRPr lang="en-GB" sz="24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2400" u="none" strike="noStrike" dirty="0">
                          <a:effectLst/>
                        </a:rPr>
                        <a:t>1</a:t>
                      </a:r>
                      <a:endParaRPr lang="en-GB" sz="2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2400" u="none" strike="noStrike" dirty="0">
                          <a:effectLst/>
                        </a:rPr>
                        <a:t>0</a:t>
                      </a:r>
                      <a:endParaRPr lang="en-GB" sz="2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2400" u="none" strike="noStrike" dirty="0">
                          <a:effectLst/>
                        </a:rPr>
                        <a:t>0</a:t>
                      </a:r>
                      <a:endParaRPr lang="en-GB" sz="2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2400" u="none" strike="noStrike" dirty="0">
                          <a:effectLst/>
                        </a:rPr>
                        <a:t>Yes except 1</a:t>
                      </a:r>
                      <a:endParaRPr lang="en-GB" sz="2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2400" u="none" strike="noStrike" dirty="0">
                          <a:effectLst/>
                        </a:rPr>
                        <a:t>Generally pre &lt;1</a:t>
                      </a:r>
                      <a:endParaRPr lang="en-GB" sz="24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2170826981"/>
                  </a:ext>
                </a:extLst>
              </a:tr>
              <a:tr h="760505">
                <a:tc>
                  <a:txBody>
                    <a:bodyPr/>
                    <a:lstStyle/>
                    <a:p>
                      <a:pPr algn="ctr" fontAlgn="ctr"/>
                      <a:r>
                        <a:rPr lang="en-GB" sz="2400" b="1" u="none" strike="noStrike">
                          <a:effectLst/>
                        </a:rPr>
                        <a:t>Teicoplanin</a:t>
                      </a:r>
                      <a:endParaRPr lang="en-GB" sz="2400" b="1" i="0" u="none" strike="noStrike">
                        <a:solidFill>
                          <a:srgbClr val="000000"/>
                        </a:solidFill>
                        <a:effectLst/>
                        <a:latin typeface="Arial" panose="020B0604020202020204" pitchFamily="34" charset="0"/>
                      </a:endParaRPr>
                    </a:p>
                  </a:txBody>
                  <a:tcPr marL="0" marR="0" marT="0" marB="0" anchor="ctr"/>
                </a:tc>
                <a:tc>
                  <a:txBody>
                    <a:bodyPr/>
                    <a:lstStyle/>
                    <a:p>
                      <a:pPr algn="ctr" fontAlgn="b"/>
                      <a:r>
                        <a:rPr lang="en-GB" sz="2400" u="none" strike="noStrike">
                          <a:effectLst/>
                        </a:rPr>
                        <a:t>1</a:t>
                      </a:r>
                      <a:endParaRPr lang="en-GB" sz="24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2400" u="none" strike="noStrike">
                          <a:effectLst/>
                        </a:rPr>
                        <a:t>2</a:t>
                      </a:r>
                      <a:endParaRPr lang="en-GB" sz="24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2400" u="none" strike="noStrike">
                          <a:effectLst/>
                        </a:rPr>
                        <a:t>12</a:t>
                      </a:r>
                      <a:endParaRPr lang="en-GB" sz="24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2400" u="none" strike="noStrike" dirty="0">
                          <a:effectLst/>
                        </a:rPr>
                        <a:t>1</a:t>
                      </a:r>
                      <a:endParaRPr lang="en-GB" sz="2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2400" u="none" strike="noStrike" dirty="0">
                          <a:effectLst/>
                        </a:rPr>
                        <a:t>Yes </a:t>
                      </a:r>
                      <a:endParaRPr lang="en-GB" sz="2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2400" u="none" strike="noStrike" dirty="0">
                          <a:effectLst/>
                        </a:rPr>
                        <a:t>Generally</a:t>
                      </a:r>
                      <a:endParaRPr lang="en-GB" sz="24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60544767"/>
                  </a:ext>
                </a:extLst>
              </a:tr>
              <a:tr h="760505">
                <a:tc>
                  <a:txBody>
                    <a:bodyPr/>
                    <a:lstStyle/>
                    <a:p>
                      <a:pPr algn="ctr" fontAlgn="ctr"/>
                      <a:r>
                        <a:rPr lang="en-GB" sz="2400" b="1" u="none" strike="noStrike">
                          <a:effectLst/>
                        </a:rPr>
                        <a:t>Tobramycin</a:t>
                      </a:r>
                      <a:endParaRPr lang="en-GB" sz="2400" b="1" i="0" u="none" strike="noStrike">
                        <a:solidFill>
                          <a:srgbClr val="000000"/>
                        </a:solidFill>
                        <a:effectLst/>
                        <a:latin typeface="Arial" panose="020B0604020202020204" pitchFamily="34" charset="0"/>
                      </a:endParaRPr>
                    </a:p>
                  </a:txBody>
                  <a:tcPr marL="0" marR="0" marT="0" marB="0" anchor="ctr"/>
                </a:tc>
                <a:tc>
                  <a:txBody>
                    <a:bodyPr/>
                    <a:lstStyle/>
                    <a:p>
                      <a:pPr algn="ctr" fontAlgn="b"/>
                      <a:r>
                        <a:rPr lang="en-GB" sz="2400" u="none" strike="noStrike">
                          <a:effectLst/>
                        </a:rPr>
                        <a:t>5</a:t>
                      </a:r>
                      <a:endParaRPr lang="en-GB" sz="24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2400" u="none" strike="noStrike">
                          <a:effectLst/>
                        </a:rPr>
                        <a:t>1</a:t>
                      </a:r>
                      <a:endParaRPr lang="en-GB" sz="24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2400" u="none" strike="noStrike">
                          <a:effectLst/>
                        </a:rPr>
                        <a:t>6</a:t>
                      </a:r>
                      <a:endParaRPr lang="en-GB" sz="24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2400" u="none" strike="noStrike" dirty="0">
                          <a:effectLst/>
                        </a:rPr>
                        <a:t>1</a:t>
                      </a:r>
                      <a:endParaRPr lang="en-GB" sz="2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2400" u="none" strike="noStrike" dirty="0">
                          <a:effectLst/>
                        </a:rPr>
                        <a:t>Yes  </a:t>
                      </a:r>
                      <a:endParaRPr lang="en-GB" sz="2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2400" u="none" strike="noStrike" dirty="0">
                          <a:effectLst/>
                        </a:rPr>
                        <a:t>Generally pre &lt;1</a:t>
                      </a:r>
                      <a:endParaRPr lang="en-GB" sz="24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980839218"/>
                  </a:ext>
                </a:extLst>
              </a:tr>
              <a:tr h="798531">
                <a:tc>
                  <a:txBody>
                    <a:bodyPr/>
                    <a:lstStyle/>
                    <a:p>
                      <a:pPr algn="ctr" fontAlgn="ctr"/>
                      <a:r>
                        <a:rPr lang="en-GB" sz="2400" b="1" u="none" strike="noStrike" dirty="0">
                          <a:effectLst/>
                        </a:rPr>
                        <a:t>Vancomycin</a:t>
                      </a:r>
                      <a:endParaRPr lang="en-GB" sz="2400" b="1" i="0" u="none" strike="noStrike" dirty="0">
                        <a:solidFill>
                          <a:srgbClr val="000000"/>
                        </a:solidFill>
                        <a:effectLst/>
                        <a:latin typeface="Arial" panose="020B0604020202020204" pitchFamily="34" charset="0"/>
                      </a:endParaRPr>
                    </a:p>
                  </a:txBody>
                  <a:tcPr marL="0" marR="0" marT="0" marB="0" anchor="ctr"/>
                </a:tc>
                <a:tc>
                  <a:txBody>
                    <a:bodyPr/>
                    <a:lstStyle/>
                    <a:p>
                      <a:pPr algn="ctr" fontAlgn="b"/>
                      <a:r>
                        <a:rPr lang="en-GB" sz="2400" u="none" strike="noStrike">
                          <a:effectLst/>
                        </a:rPr>
                        <a:t>15</a:t>
                      </a:r>
                      <a:endParaRPr lang="en-GB" sz="24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2400" u="none" strike="noStrike">
                          <a:effectLst/>
                        </a:rPr>
                        <a:t>1</a:t>
                      </a:r>
                      <a:endParaRPr lang="en-GB" sz="24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2400" u="none" strike="noStrike">
                          <a:effectLst/>
                        </a:rPr>
                        <a:t>0</a:t>
                      </a:r>
                      <a:endParaRPr lang="en-GB" sz="24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2400" u="none" strike="noStrike">
                          <a:effectLst/>
                        </a:rPr>
                        <a:t>0</a:t>
                      </a:r>
                      <a:endParaRPr lang="en-GB" sz="24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2400" u="none" strike="noStrike" dirty="0">
                          <a:effectLst/>
                        </a:rPr>
                        <a:t>Yes</a:t>
                      </a:r>
                      <a:endParaRPr lang="en-GB" sz="2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2400" u="none" strike="noStrike" dirty="0">
                          <a:effectLst/>
                        </a:rPr>
                        <a:t>Generally pre 10-15</a:t>
                      </a:r>
                      <a:endParaRPr lang="en-GB" sz="24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3869002786"/>
                  </a:ext>
                </a:extLst>
              </a:tr>
            </a:tbl>
          </a:graphicData>
        </a:graphic>
      </p:graphicFrame>
      <p:grpSp>
        <p:nvGrpSpPr>
          <p:cNvPr id="6" name="Group 5"/>
          <p:cNvGrpSpPr/>
          <p:nvPr/>
        </p:nvGrpSpPr>
        <p:grpSpPr>
          <a:xfrm>
            <a:off x="10783122" y="167891"/>
            <a:ext cx="1149985" cy="811530"/>
            <a:chOff x="0" y="0"/>
            <a:chExt cx="1828799" cy="1306192"/>
          </a:xfrm>
        </p:grpSpPr>
        <p:grpSp>
          <p:nvGrpSpPr>
            <p:cNvPr id="7" name="Group 6"/>
            <p:cNvGrpSpPr/>
            <p:nvPr/>
          </p:nvGrpSpPr>
          <p:grpSpPr>
            <a:xfrm>
              <a:off x="329549" y="0"/>
              <a:ext cx="1499250" cy="1306192"/>
              <a:chOff x="0" y="0"/>
              <a:chExt cx="1499250" cy="1306192"/>
            </a:xfrm>
          </p:grpSpPr>
          <p:grpSp>
            <p:nvGrpSpPr>
              <p:cNvPr id="15" name="Group 14"/>
              <p:cNvGrpSpPr/>
              <p:nvPr/>
            </p:nvGrpSpPr>
            <p:grpSpPr>
              <a:xfrm>
                <a:off x="0" y="0"/>
                <a:ext cx="1499250" cy="1306192"/>
                <a:chOff x="0" y="0"/>
                <a:chExt cx="1499250" cy="1306192"/>
              </a:xfrm>
            </p:grpSpPr>
            <p:sp>
              <p:nvSpPr>
                <p:cNvPr id="17" name="Oval 5"/>
                <p:cNvSpPr/>
                <p:nvPr/>
              </p:nvSpPr>
              <p:spPr>
                <a:xfrm>
                  <a:off x="100429" y="0"/>
                  <a:ext cx="1398821" cy="1306192"/>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FFFFFF"/>
                </a:solidFill>
                <a:ln w="57150" cap="flat">
                  <a:solidFill>
                    <a:srgbClr val="000099"/>
                  </a:solidFill>
                  <a:prstDash val="solid"/>
                  <a:round/>
                </a:ln>
              </p:spPr>
              <p:txBody>
                <a:bodyPr lIns="0" tIns="0" rIns="0" bIns="0"/>
                <a:lstStyle/>
                <a:p>
                  <a:endParaRPr lang="en-GB"/>
                </a:p>
              </p:txBody>
            </p:sp>
            <p:sp>
              <p:nvSpPr>
                <p:cNvPr id="18" name="Rectangle 17"/>
                <p:cNvSpPr/>
                <p:nvPr/>
              </p:nvSpPr>
              <p:spPr>
                <a:xfrm>
                  <a:off x="0" y="352922"/>
                  <a:ext cx="322801" cy="714567"/>
                </a:xfrm>
                <a:prstGeom prst="rect">
                  <a:avLst/>
                </a:prstGeom>
                <a:solidFill>
                  <a:srgbClr val="FFFFFF"/>
                </a:solidFill>
                <a:ln cap="flat">
                  <a:noFill/>
                  <a:prstDash val="solid"/>
                </a:ln>
              </p:spPr>
              <p:txBody>
                <a:bodyPr lIns="0" tIns="0" rIns="0" bIns="0"/>
                <a:lstStyle/>
                <a:p>
                  <a:endParaRPr lang="en-GB"/>
                </a:p>
              </p:txBody>
            </p:sp>
          </p:grpSp>
          <p:cxnSp>
            <p:nvCxnSpPr>
              <p:cNvPr id="16" name="Line 7"/>
              <p:cNvCxnSpPr/>
              <p:nvPr/>
            </p:nvCxnSpPr>
            <p:spPr>
              <a:xfrm flipH="1">
                <a:off x="138340" y="306827"/>
                <a:ext cx="69174" cy="153665"/>
              </a:xfrm>
              <a:prstGeom prst="straightConnector1">
                <a:avLst/>
              </a:prstGeom>
              <a:noFill/>
              <a:ln w="57150" cap="flat">
                <a:solidFill>
                  <a:srgbClr val="000099"/>
                </a:solidFill>
                <a:prstDash val="solid"/>
                <a:round/>
                <a:tailEnd type="arrow"/>
              </a:ln>
            </p:spPr>
          </p:cxnSp>
        </p:grpSp>
        <p:grpSp>
          <p:nvGrpSpPr>
            <p:cNvPr id="8" name="Group 7"/>
            <p:cNvGrpSpPr/>
            <p:nvPr/>
          </p:nvGrpSpPr>
          <p:grpSpPr>
            <a:xfrm>
              <a:off x="0" y="491993"/>
              <a:ext cx="921943" cy="427234"/>
              <a:chOff x="0" y="0"/>
              <a:chExt cx="921943" cy="427234"/>
            </a:xfrm>
          </p:grpSpPr>
          <p:sp>
            <p:nvSpPr>
              <p:cNvPr id="12" name="Freeform 11"/>
              <p:cNvSpPr/>
              <p:nvPr/>
            </p:nvSpPr>
            <p:spPr>
              <a:xfrm>
                <a:off x="0" y="0"/>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sp>
            <p:nvSpPr>
              <p:cNvPr id="13" name="Freeform 12"/>
              <p:cNvSpPr/>
              <p:nvPr/>
            </p:nvSpPr>
            <p:spPr>
              <a:xfrm>
                <a:off x="30733" y="291153"/>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sp>
            <p:nvSpPr>
              <p:cNvPr id="14" name="Freeform 13"/>
              <p:cNvSpPr/>
              <p:nvPr/>
            </p:nvSpPr>
            <p:spPr>
              <a:xfrm>
                <a:off x="15361" y="144804"/>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grpSp>
        <p:sp>
          <p:nvSpPr>
            <p:cNvPr id="9" name="Text Box 12"/>
            <p:cNvSpPr txBox="1"/>
            <p:nvPr/>
          </p:nvSpPr>
          <p:spPr>
            <a:xfrm>
              <a:off x="790568" y="199004"/>
              <a:ext cx="867839" cy="368786"/>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Thames</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a:p>
              <a:pPr algn="r">
                <a:spcAft>
                  <a:spcPts val="800"/>
                </a:spcAft>
              </a:pPr>
              <a:r>
                <a:rPr lang="en-GB" sz="1450" kern="15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 Box 13"/>
            <p:cNvSpPr txBox="1"/>
            <p:nvPr/>
          </p:nvSpPr>
          <p:spPr>
            <a:xfrm>
              <a:off x="861648" y="485152"/>
              <a:ext cx="713859" cy="300095"/>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Audit</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Text Box 14"/>
            <p:cNvSpPr txBox="1"/>
            <p:nvPr/>
          </p:nvSpPr>
          <p:spPr>
            <a:xfrm>
              <a:off x="619315" y="804470"/>
              <a:ext cx="1000646" cy="276405"/>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Group</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312440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Part 3.4-Antibiotics</a:t>
            </a:r>
          </a:p>
        </p:txBody>
      </p:sp>
      <p:graphicFrame>
        <p:nvGraphicFramePr>
          <p:cNvPr id="8" name="Content Placeholder 7"/>
          <p:cNvGraphicFramePr>
            <a:graphicFrameLocks noGrp="1"/>
          </p:cNvGraphicFramePr>
          <p:nvPr>
            <p:ph sz="half" idx="1"/>
            <p:extLst>
              <p:ext uri="{D42A27DB-BD31-4B8C-83A1-F6EECF244321}">
                <p14:modId xmlns:p14="http://schemas.microsoft.com/office/powerpoint/2010/main" val="4209858660"/>
              </p:ext>
            </p:extLst>
          </p:nvPr>
        </p:nvGraphicFramePr>
        <p:xfrm>
          <a:off x="838200" y="1825625"/>
          <a:ext cx="5181600" cy="43513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ontent Placeholder 8"/>
          <p:cNvGraphicFramePr>
            <a:graphicFrameLocks noGrp="1"/>
          </p:cNvGraphicFramePr>
          <p:nvPr>
            <p:ph sz="half" idx="2"/>
            <p:extLst>
              <p:ext uri="{D42A27DB-BD31-4B8C-83A1-F6EECF244321}">
                <p14:modId xmlns:p14="http://schemas.microsoft.com/office/powerpoint/2010/main" val="576320154"/>
              </p:ext>
            </p:extLst>
          </p:nvPr>
        </p:nvGraphicFramePr>
        <p:xfrm>
          <a:off x="6172200" y="1825625"/>
          <a:ext cx="5181600" cy="4351338"/>
        </p:xfrm>
        <a:graphic>
          <a:graphicData uri="http://schemas.openxmlformats.org/drawingml/2006/chart">
            <c:chart xmlns:c="http://schemas.openxmlformats.org/drawingml/2006/chart" xmlns:r="http://schemas.openxmlformats.org/officeDocument/2006/relationships" r:id="rId3"/>
          </a:graphicData>
        </a:graphic>
      </p:graphicFrame>
      <p:grpSp>
        <p:nvGrpSpPr>
          <p:cNvPr id="10" name="Group 9"/>
          <p:cNvGrpSpPr/>
          <p:nvPr/>
        </p:nvGrpSpPr>
        <p:grpSpPr>
          <a:xfrm>
            <a:off x="10783122" y="167891"/>
            <a:ext cx="1149985" cy="811530"/>
            <a:chOff x="0" y="0"/>
            <a:chExt cx="1828799" cy="1306192"/>
          </a:xfrm>
        </p:grpSpPr>
        <p:grpSp>
          <p:nvGrpSpPr>
            <p:cNvPr id="11" name="Group 10"/>
            <p:cNvGrpSpPr/>
            <p:nvPr/>
          </p:nvGrpSpPr>
          <p:grpSpPr>
            <a:xfrm>
              <a:off x="329549" y="0"/>
              <a:ext cx="1499250" cy="1306192"/>
              <a:chOff x="0" y="0"/>
              <a:chExt cx="1499250" cy="1306192"/>
            </a:xfrm>
          </p:grpSpPr>
          <p:grpSp>
            <p:nvGrpSpPr>
              <p:cNvPr id="19" name="Group 18"/>
              <p:cNvGrpSpPr/>
              <p:nvPr/>
            </p:nvGrpSpPr>
            <p:grpSpPr>
              <a:xfrm>
                <a:off x="0" y="0"/>
                <a:ext cx="1499250" cy="1306192"/>
                <a:chOff x="0" y="0"/>
                <a:chExt cx="1499250" cy="1306192"/>
              </a:xfrm>
            </p:grpSpPr>
            <p:sp>
              <p:nvSpPr>
                <p:cNvPr id="21" name="Oval 5"/>
                <p:cNvSpPr/>
                <p:nvPr/>
              </p:nvSpPr>
              <p:spPr>
                <a:xfrm>
                  <a:off x="100429" y="0"/>
                  <a:ext cx="1398821" cy="1306192"/>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FFFFFF"/>
                </a:solidFill>
                <a:ln w="57150" cap="flat">
                  <a:solidFill>
                    <a:srgbClr val="000099"/>
                  </a:solidFill>
                  <a:prstDash val="solid"/>
                  <a:round/>
                </a:ln>
              </p:spPr>
              <p:txBody>
                <a:bodyPr lIns="0" tIns="0" rIns="0" bIns="0"/>
                <a:lstStyle/>
                <a:p>
                  <a:endParaRPr lang="en-GB"/>
                </a:p>
              </p:txBody>
            </p:sp>
            <p:sp>
              <p:nvSpPr>
                <p:cNvPr id="22" name="Rectangle 21"/>
                <p:cNvSpPr/>
                <p:nvPr/>
              </p:nvSpPr>
              <p:spPr>
                <a:xfrm>
                  <a:off x="0" y="352922"/>
                  <a:ext cx="322801" cy="714567"/>
                </a:xfrm>
                <a:prstGeom prst="rect">
                  <a:avLst/>
                </a:prstGeom>
                <a:solidFill>
                  <a:srgbClr val="FFFFFF"/>
                </a:solidFill>
                <a:ln cap="flat">
                  <a:noFill/>
                  <a:prstDash val="solid"/>
                </a:ln>
              </p:spPr>
              <p:txBody>
                <a:bodyPr lIns="0" tIns="0" rIns="0" bIns="0"/>
                <a:lstStyle/>
                <a:p>
                  <a:endParaRPr lang="en-GB"/>
                </a:p>
              </p:txBody>
            </p:sp>
          </p:grpSp>
          <p:cxnSp>
            <p:nvCxnSpPr>
              <p:cNvPr id="20" name="Line 7"/>
              <p:cNvCxnSpPr/>
              <p:nvPr/>
            </p:nvCxnSpPr>
            <p:spPr>
              <a:xfrm flipH="1">
                <a:off x="138340" y="306827"/>
                <a:ext cx="69174" cy="153665"/>
              </a:xfrm>
              <a:prstGeom prst="straightConnector1">
                <a:avLst/>
              </a:prstGeom>
              <a:noFill/>
              <a:ln w="57150" cap="flat">
                <a:solidFill>
                  <a:srgbClr val="000099"/>
                </a:solidFill>
                <a:prstDash val="solid"/>
                <a:round/>
                <a:tailEnd type="arrow"/>
              </a:ln>
            </p:spPr>
          </p:cxnSp>
        </p:grpSp>
        <p:grpSp>
          <p:nvGrpSpPr>
            <p:cNvPr id="12" name="Group 11"/>
            <p:cNvGrpSpPr/>
            <p:nvPr/>
          </p:nvGrpSpPr>
          <p:grpSpPr>
            <a:xfrm>
              <a:off x="0" y="491993"/>
              <a:ext cx="921943" cy="427234"/>
              <a:chOff x="0" y="0"/>
              <a:chExt cx="921943" cy="427234"/>
            </a:xfrm>
          </p:grpSpPr>
          <p:sp>
            <p:nvSpPr>
              <p:cNvPr id="16" name="Freeform 15"/>
              <p:cNvSpPr/>
              <p:nvPr/>
            </p:nvSpPr>
            <p:spPr>
              <a:xfrm>
                <a:off x="0" y="0"/>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sp>
            <p:nvSpPr>
              <p:cNvPr id="17" name="Freeform 16"/>
              <p:cNvSpPr/>
              <p:nvPr/>
            </p:nvSpPr>
            <p:spPr>
              <a:xfrm>
                <a:off x="30733" y="291153"/>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sp>
            <p:nvSpPr>
              <p:cNvPr id="18" name="Freeform 17"/>
              <p:cNvSpPr/>
              <p:nvPr/>
            </p:nvSpPr>
            <p:spPr>
              <a:xfrm>
                <a:off x="15361" y="144804"/>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grpSp>
        <p:sp>
          <p:nvSpPr>
            <p:cNvPr id="13" name="Text Box 12"/>
            <p:cNvSpPr txBox="1"/>
            <p:nvPr/>
          </p:nvSpPr>
          <p:spPr>
            <a:xfrm>
              <a:off x="790568" y="199004"/>
              <a:ext cx="867839" cy="368786"/>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Thames</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a:p>
              <a:pPr algn="r">
                <a:spcAft>
                  <a:spcPts val="800"/>
                </a:spcAft>
              </a:pPr>
              <a:r>
                <a:rPr lang="en-GB" sz="1450" kern="15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Text Box 13"/>
            <p:cNvSpPr txBox="1"/>
            <p:nvPr/>
          </p:nvSpPr>
          <p:spPr>
            <a:xfrm>
              <a:off x="861648" y="485152"/>
              <a:ext cx="713859" cy="300095"/>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Audit</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Text Box 14"/>
            <p:cNvSpPr txBox="1"/>
            <p:nvPr/>
          </p:nvSpPr>
          <p:spPr>
            <a:xfrm>
              <a:off x="619315" y="804470"/>
              <a:ext cx="1000646" cy="276405"/>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Group</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19786583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Part 4- Result Escalation</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830782511"/>
              </p:ext>
            </p:extLst>
          </p:nvPr>
        </p:nvGraphicFramePr>
        <p:xfrm>
          <a:off x="966158" y="1389769"/>
          <a:ext cx="10722634" cy="5358249"/>
        </p:xfrm>
        <a:graphic>
          <a:graphicData uri="http://schemas.openxmlformats.org/drawingml/2006/table">
            <a:tbl>
              <a:tblPr>
                <a:tableStyleId>{5C22544A-7EE6-4342-B048-85BDC9FD1C3A}</a:tableStyleId>
              </a:tblPr>
              <a:tblGrid>
                <a:gridCol w="2050063">
                  <a:extLst>
                    <a:ext uri="{9D8B030D-6E8A-4147-A177-3AD203B41FA5}">
                      <a16:colId xmlns:a16="http://schemas.microsoft.com/office/drawing/2014/main" val="4191082912"/>
                    </a:ext>
                  </a:extLst>
                </a:gridCol>
                <a:gridCol w="964736">
                  <a:extLst>
                    <a:ext uri="{9D8B030D-6E8A-4147-A177-3AD203B41FA5}">
                      <a16:colId xmlns:a16="http://schemas.microsoft.com/office/drawing/2014/main" val="990751562"/>
                    </a:ext>
                  </a:extLst>
                </a:gridCol>
                <a:gridCol w="1190846">
                  <a:extLst>
                    <a:ext uri="{9D8B030D-6E8A-4147-A177-3AD203B41FA5}">
                      <a16:colId xmlns:a16="http://schemas.microsoft.com/office/drawing/2014/main" val="1266132785"/>
                    </a:ext>
                  </a:extLst>
                </a:gridCol>
                <a:gridCol w="964736">
                  <a:extLst>
                    <a:ext uri="{9D8B030D-6E8A-4147-A177-3AD203B41FA5}">
                      <a16:colId xmlns:a16="http://schemas.microsoft.com/office/drawing/2014/main" val="3349924402"/>
                    </a:ext>
                  </a:extLst>
                </a:gridCol>
                <a:gridCol w="2070161">
                  <a:extLst>
                    <a:ext uri="{9D8B030D-6E8A-4147-A177-3AD203B41FA5}">
                      <a16:colId xmlns:a16="http://schemas.microsoft.com/office/drawing/2014/main" val="2204982808"/>
                    </a:ext>
                  </a:extLst>
                </a:gridCol>
                <a:gridCol w="3482092">
                  <a:extLst>
                    <a:ext uri="{9D8B030D-6E8A-4147-A177-3AD203B41FA5}">
                      <a16:colId xmlns:a16="http://schemas.microsoft.com/office/drawing/2014/main" val="2231605887"/>
                    </a:ext>
                  </a:extLst>
                </a:gridCol>
              </a:tblGrid>
              <a:tr h="242282">
                <a:tc>
                  <a:txBody>
                    <a:bodyPr/>
                    <a:lstStyle/>
                    <a:p>
                      <a:pPr algn="ctr" fontAlgn="b"/>
                      <a:r>
                        <a:rPr lang="en-GB" sz="1600" u="none" strike="noStrike" dirty="0">
                          <a:effectLst/>
                        </a:rPr>
                        <a:t> </a:t>
                      </a:r>
                      <a:endParaRPr lang="en-GB" sz="16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600" b="1" u="none" strike="noStrike" dirty="0">
                          <a:effectLst/>
                        </a:rPr>
                        <a:t>Low</a:t>
                      </a:r>
                      <a:endParaRPr lang="en-GB" sz="16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600" b="1" u="none" strike="noStrike" dirty="0">
                          <a:effectLst/>
                        </a:rPr>
                        <a:t>High</a:t>
                      </a:r>
                      <a:endParaRPr lang="en-GB" sz="16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600" b="1" u="none" strike="noStrike" dirty="0">
                          <a:effectLst/>
                        </a:rPr>
                        <a:t> </a:t>
                      </a:r>
                      <a:endParaRPr lang="en-GB" sz="16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600" b="1" u="none" strike="noStrike" dirty="0">
                          <a:effectLst/>
                        </a:rPr>
                        <a:t>Route of Escalation</a:t>
                      </a:r>
                      <a:endParaRPr lang="en-GB" sz="16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600" u="none" strike="noStrike">
                          <a:effectLst/>
                        </a:rPr>
                        <a:t> </a:t>
                      </a:r>
                      <a:endParaRPr lang="en-GB" sz="16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822025322"/>
                  </a:ext>
                </a:extLst>
              </a:tr>
              <a:tr h="242282">
                <a:tc>
                  <a:txBody>
                    <a:bodyPr/>
                    <a:lstStyle/>
                    <a:p>
                      <a:pPr algn="ctr" fontAlgn="b"/>
                      <a:r>
                        <a:rPr lang="en-GB" sz="1600" b="1" u="none" strike="noStrike" dirty="0">
                          <a:effectLst/>
                        </a:rPr>
                        <a:t>Digoxin</a:t>
                      </a:r>
                      <a:endParaRPr lang="en-GB" sz="16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600" u="none" strike="noStrike" dirty="0">
                          <a:effectLst/>
                        </a:rPr>
                        <a:t>&lt;1</a:t>
                      </a:r>
                      <a:endParaRPr lang="en-GB" sz="16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600" u="none" strike="noStrike" dirty="0">
                          <a:effectLst/>
                        </a:rPr>
                        <a:t>&gt;2</a:t>
                      </a:r>
                      <a:endParaRPr lang="en-GB" sz="16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600" u="none" strike="noStrike" dirty="0">
                          <a:effectLst/>
                        </a:rPr>
                        <a:t>≥2.5 </a:t>
                      </a:r>
                      <a:r>
                        <a:rPr lang="en-GB" sz="1600" u="none" strike="noStrike" dirty="0" err="1">
                          <a:effectLst/>
                        </a:rPr>
                        <a:t>ug</a:t>
                      </a:r>
                      <a:r>
                        <a:rPr lang="en-GB" sz="1600" u="none" strike="noStrike" dirty="0">
                          <a:effectLst/>
                        </a:rPr>
                        <a:t>/L</a:t>
                      </a:r>
                      <a:endParaRPr lang="en-GB" sz="16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600" u="none" strike="noStrike" dirty="0">
                          <a:effectLst/>
                        </a:rPr>
                        <a:t> </a:t>
                      </a:r>
                      <a:endParaRPr lang="en-GB" sz="16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600" u="none" strike="noStrike">
                          <a:effectLst/>
                        </a:rPr>
                        <a:t> </a:t>
                      </a:r>
                      <a:endParaRPr lang="en-GB" sz="16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3263107306"/>
                  </a:ext>
                </a:extLst>
              </a:tr>
              <a:tr h="726847">
                <a:tc>
                  <a:txBody>
                    <a:bodyPr/>
                    <a:lstStyle/>
                    <a:p>
                      <a:pPr algn="ctr" fontAlgn="b"/>
                      <a:r>
                        <a:rPr lang="en-GB" sz="1600" b="1" u="none" strike="noStrike" dirty="0">
                          <a:effectLst/>
                        </a:rPr>
                        <a:t> </a:t>
                      </a:r>
                      <a:endParaRPr lang="en-GB" sz="16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600" u="none" strike="noStrike">
                          <a:effectLst/>
                        </a:rPr>
                        <a:t>1</a:t>
                      </a:r>
                      <a:endParaRPr lang="en-GB" sz="16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600" u="none" strike="noStrike" dirty="0">
                          <a:effectLst/>
                        </a:rPr>
                        <a:t>2</a:t>
                      </a:r>
                      <a:endParaRPr lang="en-GB" sz="16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600" u="none" strike="noStrike" dirty="0">
                          <a:effectLst/>
                        </a:rPr>
                        <a:t>12</a:t>
                      </a:r>
                      <a:endParaRPr lang="en-GB" sz="16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600" u="none" strike="noStrike" dirty="0">
                          <a:effectLst/>
                        </a:rPr>
                        <a:t>Phone to requestor</a:t>
                      </a:r>
                      <a:br>
                        <a:rPr lang="en-GB" sz="1600" u="none" strike="noStrike" dirty="0">
                          <a:effectLst/>
                        </a:rPr>
                      </a:br>
                      <a:r>
                        <a:rPr lang="en-GB" sz="1600" u="none" strike="noStrike" dirty="0">
                          <a:effectLst/>
                        </a:rPr>
                        <a:t>Phone to duty pharmacist</a:t>
                      </a:r>
                      <a:endParaRPr lang="en-GB" sz="16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600" u="none" strike="noStrike">
                          <a:effectLst/>
                        </a:rPr>
                        <a:t> </a:t>
                      </a:r>
                      <a:endParaRPr lang="en-GB" sz="16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946975079"/>
                  </a:ext>
                </a:extLst>
              </a:tr>
              <a:tr h="242282">
                <a:tc>
                  <a:txBody>
                    <a:bodyPr/>
                    <a:lstStyle/>
                    <a:p>
                      <a:pPr algn="ctr" fontAlgn="b"/>
                      <a:r>
                        <a:rPr lang="en-GB" sz="1600" b="1" u="none" strike="noStrike" dirty="0">
                          <a:effectLst/>
                        </a:rPr>
                        <a:t>Carbamazepine</a:t>
                      </a:r>
                      <a:endParaRPr lang="en-GB" sz="16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600" u="none" strike="noStrike">
                          <a:effectLst/>
                        </a:rPr>
                        <a:t> </a:t>
                      </a:r>
                      <a:endParaRPr lang="en-GB" sz="16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600" u="none" strike="noStrike">
                          <a:effectLst/>
                        </a:rPr>
                        <a:t>&gt;12</a:t>
                      </a:r>
                      <a:endParaRPr lang="en-GB" sz="16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600" u="none" strike="noStrike">
                          <a:effectLst/>
                        </a:rPr>
                        <a:t>&gt;25</a:t>
                      </a:r>
                      <a:endParaRPr lang="en-GB" sz="16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600" u="none" strike="noStrike" dirty="0">
                          <a:effectLst/>
                        </a:rPr>
                        <a:t> </a:t>
                      </a:r>
                      <a:endParaRPr lang="en-GB" sz="16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600" u="none" strike="noStrike">
                          <a:effectLst/>
                        </a:rPr>
                        <a:t> </a:t>
                      </a:r>
                      <a:endParaRPr lang="en-GB" sz="16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2630713680"/>
                  </a:ext>
                </a:extLst>
              </a:tr>
              <a:tr h="726847">
                <a:tc>
                  <a:txBody>
                    <a:bodyPr/>
                    <a:lstStyle/>
                    <a:p>
                      <a:pPr algn="ctr" fontAlgn="b"/>
                      <a:r>
                        <a:rPr lang="en-GB" sz="1600" b="1" u="none" strike="noStrike" dirty="0">
                          <a:effectLst/>
                        </a:rPr>
                        <a:t> </a:t>
                      </a:r>
                      <a:endParaRPr lang="en-GB" sz="16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600" u="none" strike="noStrike">
                          <a:effectLst/>
                        </a:rPr>
                        <a:t> </a:t>
                      </a:r>
                      <a:endParaRPr lang="en-GB" sz="16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600" u="none" strike="noStrike">
                          <a:effectLst/>
                        </a:rPr>
                        <a:t>2</a:t>
                      </a:r>
                      <a:endParaRPr lang="en-GB" sz="16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600" u="none" strike="noStrike">
                          <a:effectLst/>
                        </a:rPr>
                        <a:t>9</a:t>
                      </a:r>
                      <a:endParaRPr lang="en-GB" sz="16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600" u="none" strike="noStrike" dirty="0">
                          <a:effectLst/>
                        </a:rPr>
                        <a:t>Phone to requestor</a:t>
                      </a:r>
                      <a:br>
                        <a:rPr lang="en-GB" sz="1600" u="none" strike="noStrike" dirty="0">
                          <a:effectLst/>
                        </a:rPr>
                      </a:br>
                      <a:r>
                        <a:rPr lang="en-GB" sz="1600" u="none" strike="noStrike" dirty="0">
                          <a:effectLst/>
                        </a:rPr>
                        <a:t>Phone to duty pharmacist</a:t>
                      </a:r>
                      <a:endParaRPr lang="en-GB" sz="16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600" u="none" strike="noStrike">
                          <a:effectLst/>
                        </a:rPr>
                        <a:t> </a:t>
                      </a:r>
                      <a:endParaRPr lang="en-GB" sz="16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2324201632"/>
                  </a:ext>
                </a:extLst>
              </a:tr>
              <a:tr h="969129">
                <a:tc>
                  <a:txBody>
                    <a:bodyPr/>
                    <a:lstStyle/>
                    <a:p>
                      <a:pPr algn="ctr" fontAlgn="b"/>
                      <a:r>
                        <a:rPr lang="en-GB" sz="1600" b="1" u="none" strike="noStrike" dirty="0">
                          <a:effectLst/>
                        </a:rPr>
                        <a:t>Phenobarbital</a:t>
                      </a:r>
                      <a:endParaRPr lang="en-GB" sz="16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600" u="none" strike="noStrike">
                          <a:effectLst/>
                        </a:rPr>
                        <a:t>&lt;10</a:t>
                      </a:r>
                      <a:endParaRPr lang="en-GB" sz="16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600" u="none" strike="noStrike">
                          <a:effectLst/>
                        </a:rPr>
                        <a:t>&gt;70</a:t>
                      </a:r>
                      <a:endParaRPr lang="en-GB" sz="16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600" u="none" strike="noStrike">
                          <a:effectLst/>
                        </a:rPr>
                        <a:t>&gt;40</a:t>
                      </a:r>
                      <a:endParaRPr lang="en-GB" sz="16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600" u="none" strike="noStrike" dirty="0">
                          <a:effectLst/>
                        </a:rPr>
                        <a:t> </a:t>
                      </a:r>
                      <a:endParaRPr lang="en-GB" sz="16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600" u="none" strike="noStrike" dirty="0">
                          <a:effectLst/>
                        </a:rPr>
                        <a:t>Some denoted a difference with adults at &gt;70, and </a:t>
                      </a:r>
                      <a:r>
                        <a:rPr lang="en-GB" sz="1600" u="none" strike="noStrike" dirty="0" err="1">
                          <a:effectLst/>
                        </a:rPr>
                        <a:t>paed</a:t>
                      </a:r>
                      <a:r>
                        <a:rPr lang="en-GB" sz="1600" u="none" strike="noStrike" dirty="0">
                          <a:effectLst/>
                        </a:rPr>
                        <a:t> &gt;40, while some escalated at &gt;40 and 1 site at &gt;30</a:t>
                      </a:r>
                      <a:endParaRPr lang="en-GB" sz="16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2707379579"/>
                  </a:ext>
                </a:extLst>
              </a:tr>
              <a:tr h="726847">
                <a:tc>
                  <a:txBody>
                    <a:bodyPr/>
                    <a:lstStyle/>
                    <a:p>
                      <a:pPr algn="ctr" fontAlgn="b"/>
                      <a:r>
                        <a:rPr lang="en-GB" sz="1600" b="1" u="none" strike="noStrike" dirty="0">
                          <a:effectLst/>
                        </a:rPr>
                        <a:t> </a:t>
                      </a:r>
                      <a:endParaRPr lang="en-GB" sz="16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600" u="none" strike="noStrike">
                          <a:effectLst/>
                        </a:rPr>
                        <a:t>1</a:t>
                      </a:r>
                      <a:endParaRPr lang="en-GB" sz="16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600" u="none" strike="noStrike">
                          <a:effectLst/>
                        </a:rPr>
                        <a:t>8</a:t>
                      </a:r>
                      <a:endParaRPr lang="en-GB" sz="16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600" u="none" strike="noStrike">
                          <a:effectLst/>
                        </a:rPr>
                        <a:t>5</a:t>
                      </a:r>
                      <a:endParaRPr lang="en-GB" sz="16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600" u="none" strike="noStrike">
                          <a:effectLst/>
                        </a:rPr>
                        <a:t>Phone to requestor</a:t>
                      </a:r>
                      <a:br>
                        <a:rPr lang="en-GB" sz="1600" u="none" strike="noStrike">
                          <a:effectLst/>
                        </a:rPr>
                      </a:br>
                      <a:r>
                        <a:rPr lang="en-GB" sz="1600" u="none" strike="noStrike">
                          <a:effectLst/>
                        </a:rPr>
                        <a:t>Phone to duty pharmacist</a:t>
                      </a:r>
                      <a:endParaRPr lang="en-GB" sz="16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600" u="none" strike="noStrike" dirty="0">
                          <a:effectLst/>
                        </a:rPr>
                        <a:t> </a:t>
                      </a:r>
                      <a:endParaRPr lang="en-GB" sz="16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416507885"/>
                  </a:ext>
                </a:extLst>
              </a:tr>
              <a:tr h="242282">
                <a:tc>
                  <a:txBody>
                    <a:bodyPr/>
                    <a:lstStyle/>
                    <a:p>
                      <a:pPr algn="ctr" fontAlgn="b"/>
                      <a:r>
                        <a:rPr lang="en-GB" sz="1600" b="1" u="none" strike="noStrike" dirty="0">
                          <a:effectLst/>
                        </a:rPr>
                        <a:t>Phenytoin</a:t>
                      </a:r>
                      <a:endParaRPr lang="en-GB" sz="16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600" u="none" strike="noStrike">
                          <a:effectLst/>
                        </a:rPr>
                        <a:t> </a:t>
                      </a:r>
                      <a:endParaRPr lang="en-GB" sz="16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600" u="none" strike="noStrike">
                          <a:effectLst/>
                        </a:rPr>
                        <a:t>≥25</a:t>
                      </a:r>
                      <a:endParaRPr lang="en-GB" sz="16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600" u="none" strike="noStrike">
                          <a:effectLst/>
                        </a:rPr>
                        <a:t>&gt;20</a:t>
                      </a:r>
                      <a:endParaRPr lang="en-GB" sz="16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600" u="none" strike="noStrike">
                          <a:effectLst/>
                        </a:rPr>
                        <a:t> </a:t>
                      </a:r>
                      <a:endParaRPr lang="en-GB" sz="16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600" u="none" strike="noStrike" dirty="0">
                          <a:effectLst/>
                        </a:rPr>
                        <a:t> </a:t>
                      </a:r>
                      <a:endParaRPr lang="en-GB" sz="16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2705679407"/>
                  </a:ext>
                </a:extLst>
              </a:tr>
              <a:tr h="726847">
                <a:tc>
                  <a:txBody>
                    <a:bodyPr/>
                    <a:lstStyle/>
                    <a:p>
                      <a:pPr algn="ctr" fontAlgn="b"/>
                      <a:r>
                        <a:rPr lang="en-GB" sz="1600" b="1" u="none" strike="noStrike" dirty="0">
                          <a:effectLst/>
                        </a:rPr>
                        <a:t> </a:t>
                      </a:r>
                      <a:endParaRPr lang="en-GB" sz="16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600" u="none" strike="noStrike">
                          <a:effectLst/>
                        </a:rPr>
                        <a:t> </a:t>
                      </a:r>
                      <a:endParaRPr lang="en-GB" sz="16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600" u="none" strike="noStrike">
                          <a:effectLst/>
                        </a:rPr>
                        <a:t>13</a:t>
                      </a:r>
                      <a:endParaRPr lang="en-GB" sz="16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600" u="none" strike="noStrike">
                          <a:effectLst/>
                        </a:rPr>
                        <a:t>1</a:t>
                      </a:r>
                      <a:endParaRPr lang="en-GB" sz="16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600" u="none" strike="noStrike">
                          <a:effectLst/>
                        </a:rPr>
                        <a:t>Phone to requestor</a:t>
                      </a:r>
                      <a:br>
                        <a:rPr lang="en-GB" sz="1600" u="none" strike="noStrike">
                          <a:effectLst/>
                        </a:rPr>
                      </a:br>
                      <a:r>
                        <a:rPr lang="en-GB" sz="1600" u="none" strike="noStrike">
                          <a:effectLst/>
                        </a:rPr>
                        <a:t>Phone to duty pharmacist</a:t>
                      </a:r>
                      <a:endParaRPr lang="en-GB" sz="16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600" u="none" strike="noStrike" dirty="0">
                          <a:effectLst/>
                        </a:rPr>
                        <a:t>One site &gt;20, and another by age ranges for </a:t>
                      </a:r>
                      <a:r>
                        <a:rPr lang="en-GB" sz="1600" u="none" strike="noStrike" dirty="0" err="1">
                          <a:effectLst/>
                        </a:rPr>
                        <a:t>paed</a:t>
                      </a:r>
                      <a:r>
                        <a:rPr lang="en-GB" sz="1600" u="none" strike="noStrike" dirty="0">
                          <a:effectLst/>
                        </a:rPr>
                        <a:t> pts</a:t>
                      </a:r>
                      <a:endParaRPr lang="en-GB" sz="16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3064117429"/>
                  </a:ext>
                </a:extLst>
              </a:tr>
              <a:tr h="242282">
                <a:tc>
                  <a:txBody>
                    <a:bodyPr/>
                    <a:lstStyle/>
                    <a:p>
                      <a:pPr algn="ctr" fontAlgn="b"/>
                      <a:r>
                        <a:rPr lang="en-GB" sz="1600" b="1" u="none" strike="noStrike" dirty="0" err="1">
                          <a:effectLst/>
                        </a:rPr>
                        <a:t>Immunosuppresants</a:t>
                      </a:r>
                      <a:endParaRPr lang="en-GB" sz="1600" b="1" i="0" u="none" strike="noStrike" dirty="0">
                        <a:solidFill>
                          <a:srgbClr val="000000"/>
                        </a:solidFill>
                        <a:effectLst/>
                        <a:latin typeface="Calibri" panose="020F0502020204030204" pitchFamily="34" charset="0"/>
                      </a:endParaRPr>
                    </a:p>
                  </a:txBody>
                  <a:tcPr marL="0" marR="0" marT="0" marB="0" anchor="ctr"/>
                </a:tc>
                <a:tc gridSpan="3">
                  <a:txBody>
                    <a:bodyPr/>
                    <a:lstStyle/>
                    <a:p>
                      <a:pPr algn="ctr" fontAlgn="b"/>
                      <a:r>
                        <a:rPr lang="en-GB" sz="1600" u="none" strike="noStrike">
                          <a:effectLst/>
                        </a:rPr>
                        <a:t>Very variable</a:t>
                      </a:r>
                      <a:endParaRPr lang="en-GB" sz="1600" b="0" i="0" u="none" strike="noStrike">
                        <a:solidFill>
                          <a:srgbClr val="000000"/>
                        </a:solidFill>
                        <a:effectLst/>
                        <a:latin typeface="Calibri" panose="020F0502020204030204" pitchFamily="34" charset="0"/>
                      </a:endParaRPr>
                    </a:p>
                  </a:txBody>
                  <a:tcPr marL="0" marR="0" marT="0" marB="0" anchor="ctr"/>
                </a:tc>
                <a:tc hMerge="1">
                  <a:txBody>
                    <a:bodyPr/>
                    <a:lstStyle/>
                    <a:p>
                      <a:endParaRPr lang="en-GB"/>
                    </a:p>
                  </a:txBody>
                  <a:tcPr/>
                </a:tc>
                <a:tc hMerge="1">
                  <a:txBody>
                    <a:bodyPr/>
                    <a:lstStyle/>
                    <a:p>
                      <a:endParaRPr lang="en-GB"/>
                    </a:p>
                  </a:txBody>
                  <a:tcPr/>
                </a:tc>
                <a:tc>
                  <a:txBody>
                    <a:bodyPr/>
                    <a:lstStyle/>
                    <a:p>
                      <a:pPr algn="ctr" fontAlgn="b"/>
                      <a:r>
                        <a:rPr lang="en-GB" sz="1600" u="none" strike="noStrike">
                          <a:effectLst/>
                        </a:rPr>
                        <a:t> </a:t>
                      </a:r>
                      <a:endParaRPr lang="en-GB" sz="1600" b="0" i="0" u="none" strike="noStrike">
                        <a:solidFill>
                          <a:srgbClr val="000000"/>
                        </a:solidFill>
                        <a:effectLst/>
                        <a:latin typeface="Calibri" panose="020F0502020204030204" pitchFamily="34" charset="0"/>
                      </a:endParaRPr>
                    </a:p>
                  </a:txBody>
                  <a:tcPr marL="0" marR="0" marT="0" marB="0" anchor="ctr"/>
                </a:tc>
                <a:tc>
                  <a:txBody>
                    <a:bodyPr/>
                    <a:lstStyle/>
                    <a:p>
                      <a:pPr algn="ctr" fontAlgn="b"/>
                      <a:r>
                        <a:rPr lang="en-GB" sz="1600" u="none" strike="noStrike" dirty="0">
                          <a:effectLst/>
                        </a:rPr>
                        <a:t> </a:t>
                      </a:r>
                      <a:endParaRPr lang="en-GB" sz="16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61198452"/>
                  </a:ext>
                </a:extLst>
              </a:tr>
              <a:tr h="242282">
                <a:tc>
                  <a:txBody>
                    <a:bodyPr/>
                    <a:lstStyle/>
                    <a:p>
                      <a:pPr algn="ctr" fontAlgn="b"/>
                      <a:r>
                        <a:rPr lang="en-GB" sz="1600" b="1" u="none" strike="noStrike" dirty="0">
                          <a:effectLst/>
                        </a:rPr>
                        <a:t>Antibiotics</a:t>
                      </a:r>
                      <a:endParaRPr lang="en-GB" sz="1600" b="1" i="0" u="none" strike="noStrike" dirty="0">
                        <a:solidFill>
                          <a:srgbClr val="000000"/>
                        </a:solidFill>
                        <a:effectLst/>
                        <a:latin typeface="Calibri" panose="020F0502020204030204" pitchFamily="34" charset="0"/>
                      </a:endParaRPr>
                    </a:p>
                  </a:txBody>
                  <a:tcPr marL="0" marR="0" marT="0" marB="0" anchor="ctr"/>
                </a:tc>
                <a:tc gridSpan="3">
                  <a:txBody>
                    <a:bodyPr/>
                    <a:lstStyle/>
                    <a:p>
                      <a:pPr algn="ctr" fontAlgn="b"/>
                      <a:r>
                        <a:rPr lang="en-GB" sz="1600" u="none" strike="noStrike" dirty="0">
                          <a:effectLst/>
                        </a:rPr>
                        <a:t>Very variable</a:t>
                      </a:r>
                      <a:endParaRPr lang="en-GB" sz="1600" b="0" i="0" u="none" strike="noStrike" dirty="0">
                        <a:solidFill>
                          <a:srgbClr val="000000"/>
                        </a:solidFill>
                        <a:effectLst/>
                        <a:latin typeface="Calibri" panose="020F0502020204030204" pitchFamily="34" charset="0"/>
                      </a:endParaRPr>
                    </a:p>
                  </a:txBody>
                  <a:tcPr marL="0" marR="0" marT="0" marB="0" anchor="ctr"/>
                </a:tc>
                <a:tc hMerge="1">
                  <a:txBody>
                    <a:bodyPr/>
                    <a:lstStyle/>
                    <a:p>
                      <a:endParaRPr lang="en-GB"/>
                    </a:p>
                  </a:txBody>
                  <a:tcPr/>
                </a:tc>
                <a:tc hMerge="1">
                  <a:txBody>
                    <a:bodyPr/>
                    <a:lstStyle/>
                    <a:p>
                      <a:endParaRPr lang="en-GB"/>
                    </a:p>
                  </a:txBody>
                  <a:tcPr/>
                </a:tc>
                <a:tc>
                  <a:txBody>
                    <a:bodyPr/>
                    <a:lstStyle/>
                    <a:p>
                      <a:pPr algn="ctr" fontAlgn="b"/>
                      <a:r>
                        <a:rPr lang="en-GB" sz="1600" u="none" strike="noStrike" dirty="0">
                          <a:effectLst/>
                        </a:rPr>
                        <a:t> </a:t>
                      </a:r>
                      <a:endParaRPr lang="en-GB" sz="16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GB" sz="1600" u="none" strike="noStrike" dirty="0">
                          <a:effectLst/>
                        </a:rPr>
                        <a:t> </a:t>
                      </a:r>
                      <a:endParaRPr lang="en-GB" sz="16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910143912"/>
                  </a:ext>
                </a:extLst>
              </a:tr>
            </a:tbl>
          </a:graphicData>
        </a:graphic>
      </p:graphicFrame>
      <p:grpSp>
        <p:nvGrpSpPr>
          <p:cNvPr id="7" name="Group 6"/>
          <p:cNvGrpSpPr/>
          <p:nvPr/>
        </p:nvGrpSpPr>
        <p:grpSpPr>
          <a:xfrm>
            <a:off x="10783122" y="167891"/>
            <a:ext cx="1149985" cy="811530"/>
            <a:chOff x="0" y="0"/>
            <a:chExt cx="1828799" cy="1306192"/>
          </a:xfrm>
        </p:grpSpPr>
        <p:grpSp>
          <p:nvGrpSpPr>
            <p:cNvPr id="8" name="Group 7"/>
            <p:cNvGrpSpPr/>
            <p:nvPr/>
          </p:nvGrpSpPr>
          <p:grpSpPr>
            <a:xfrm>
              <a:off x="329549" y="0"/>
              <a:ext cx="1499250" cy="1306192"/>
              <a:chOff x="0" y="0"/>
              <a:chExt cx="1499250" cy="1306192"/>
            </a:xfrm>
          </p:grpSpPr>
          <p:grpSp>
            <p:nvGrpSpPr>
              <p:cNvPr id="16" name="Group 15"/>
              <p:cNvGrpSpPr/>
              <p:nvPr/>
            </p:nvGrpSpPr>
            <p:grpSpPr>
              <a:xfrm>
                <a:off x="0" y="0"/>
                <a:ext cx="1499250" cy="1306192"/>
                <a:chOff x="0" y="0"/>
                <a:chExt cx="1499250" cy="1306192"/>
              </a:xfrm>
            </p:grpSpPr>
            <p:sp>
              <p:nvSpPr>
                <p:cNvPr id="18" name="Oval 5"/>
                <p:cNvSpPr/>
                <p:nvPr/>
              </p:nvSpPr>
              <p:spPr>
                <a:xfrm>
                  <a:off x="100429" y="0"/>
                  <a:ext cx="1398821" cy="1306192"/>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FFFFFF"/>
                </a:solidFill>
                <a:ln w="57150" cap="flat">
                  <a:solidFill>
                    <a:srgbClr val="000099"/>
                  </a:solidFill>
                  <a:prstDash val="solid"/>
                  <a:round/>
                </a:ln>
              </p:spPr>
              <p:txBody>
                <a:bodyPr lIns="0" tIns="0" rIns="0" bIns="0"/>
                <a:lstStyle/>
                <a:p>
                  <a:endParaRPr lang="en-GB"/>
                </a:p>
              </p:txBody>
            </p:sp>
            <p:sp>
              <p:nvSpPr>
                <p:cNvPr id="19" name="Rectangle 18"/>
                <p:cNvSpPr/>
                <p:nvPr/>
              </p:nvSpPr>
              <p:spPr>
                <a:xfrm>
                  <a:off x="0" y="352922"/>
                  <a:ext cx="322801" cy="714567"/>
                </a:xfrm>
                <a:prstGeom prst="rect">
                  <a:avLst/>
                </a:prstGeom>
                <a:solidFill>
                  <a:srgbClr val="FFFFFF"/>
                </a:solidFill>
                <a:ln cap="flat">
                  <a:noFill/>
                  <a:prstDash val="solid"/>
                </a:ln>
              </p:spPr>
              <p:txBody>
                <a:bodyPr lIns="0" tIns="0" rIns="0" bIns="0"/>
                <a:lstStyle/>
                <a:p>
                  <a:endParaRPr lang="en-GB"/>
                </a:p>
              </p:txBody>
            </p:sp>
          </p:grpSp>
          <p:cxnSp>
            <p:nvCxnSpPr>
              <p:cNvPr id="17" name="Line 7"/>
              <p:cNvCxnSpPr/>
              <p:nvPr/>
            </p:nvCxnSpPr>
            <p:spPr>
              <a:xfrm flipH="1">
                <a:off x="138340" y="306827"/>
                <a:ext cx="69174" cy="153665"/>
              </a:xfrm>
              <a:prstGeom prst="straightConnector1">
                <a:avLst/>
              </a:prstGeom>
              <a:noFill/>
              <a:ln w="57150" cap="flat">
                <a:solidFill>
                  <a:srgbClr val="000099"/>
                </a:solidFill>
                <a:prstDash val="solid"/>
                <a:round/>
                <a:tailEnd type="arrow"/>
              </a:ln>
            </p:spPr>
          </p:cxnSp>
        </p:grpSp>
        <p:grpSp>
          <p:nvGrpSpPr>
            <p:cNvPr id="9" name="Group 8"/>
            <p:cNvGrpSpPr/>
            <p:nvPr/>
          </p:nvGrpSpPr>
          <p:grpSpPr>
            <a:xfrm>
              <a:off x="0" y="491993"/>
              <a:ext cx="921943" cy="427234"/>
              <a:chOff x="0" y="0"/>
              <a:chExt cx="921943" cy="427234"/>
            </a:xfrm>
          </p:grpSpPr>
          <p:sp>
            <p:nvSpPr>
              <p:cNvPr id="13" name="Freeform 12"/>
              <p:cNvSpPr/>
              <p:nvPr/>
            </p:nvSpPr>
            <p:spPr>
              <a:xfrm>
                <a:off x="0" y="0"/>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sp>
            <p:nvSpPr>
              <p:cNvPr id="14" name="Freeform 13"/>
              <p:cNvSpPr/>
              <p:nvPr/>
            </p:nvSpPr>
            <p:spPr>
              <a:xfrm>
                <a:off x="30733" y="291153"/>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sp>
            <p:nvSpPr>
              <p:cNvPr id="15" name="Freeform 14"/>
              <p:cNvSpPr/>
              <p:nvPr/>
            </p:nvSpPr>
            <p:spPr>
              <a:xfrm>
                <a:off x="15361" y="144804"/>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grpSp>
        <p:sp>
          <p:nvSpPr>
            <p:cNvPr id="10" name="Text Box 12"/>
            <p:cNvSpPr txBox="1"/>
            <p:nvPr/>
          </p:nvSpPr>
          <p:spPr>
            <a:xfrm>
              <a:off x="790568" y="199004"/>
              <a:ext cx="867839" cy="368786"/>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Thames</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a:p>
              <a:pPr algn="r">
                <a:spcAft>
                  <a:spcPts val="800"/>
                </a:spcAft>
              </a:pPr>
              <a:r>
                <a:rPr lang="en-GB" sz="1450" kern="15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Text Box 13"/>
            <p:cNvSpPr txBox="1"/>
            <p:nvPr/>
          </p:nvSpPr>
          <p:spPr>
            <a:xfrm>
              <a:off x="861648" y="485152"/>
              <a:ext cx="713859" cy="300095"/>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Audit</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Text Box 14"/>
            <p:cNvSpPr txBox="1"/>
            <p:nvPr/>
          </p:nvSpPr>
          <p:spPr>
            <a:xfrm>
              <a:off x="619315" y="804470"/>
              <a:ext cx="1000646" cy="276405"/>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Group</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25678842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Summary</a:t>
            </a:r>
          </a:p>
        </p:txBody>
      </p:sp>
      <p:sp>
        <p:nvSpPr>
          <p:cNvPr id="3" name="Content Placeholder 2"/>
          <p:cNvSpPr>
            <a:spLocks noGrp="1"/>
          </p:cNvSpPr>
          <p:nvPr>
            <p:ph idx="1"/>
          </p:nvPr>
        </p:nvSpPr>
        <p:spPr/>
        <p:txBody>
          <a:bodyPr/>
          <a:lstStyle/>
          <a:p>
            <a:r>
              <a:rPr lang="en-GB" dirty="0"/>
              <a:t>Variability in Digoxin ranges</a:t>
            </a:r>
          </a:p>
          <a:p>
            <a:r>
              <a:rPr lang="en-GB" dirty="0"/>
              <a:t>Clonazepam generally sent to the same site but differences observed in units and ranges</a:t>
            </a:r>
          </a:p>
          <a:p>
            <a:r>
              <a:rPr lang="en-GB" dirty="0"/>
              <a:t>Differences in ranges for Phenobarbital &amp; Phenytoin despite most sites using the same source</a:t>
            </a:r>
          </a:p>
          <a:p>
            <a:r>
              <a:rPr lang="en-GB" dirty="0"/>
              <a:t>Large variances shown in immunosuppressant ranges-clinical needs</a:t>
            </a:r>
          </a:p>
          <a:p>
            <a:r>
              <a:rPr lang="en-GB" dirty="0"/>
              <a:t>Large variances shown in antibiotic practices-clinical needs</a:t>
            </a:r>
          </a:p>
          <a:p>
            <a:r>
              <a:rPr lang="en-GB" dirty="0"/>
              <a:t>Most sites escalate the same tests at slightly different ranges- most consistent with Royal College of Pathology limits</a:t>
            </a:r>
          </a:p>
          <a:p>
            <a:endParaRPr lang="en-GB" dirty="0"/>
          </a:p>
          <a:p>
            <a:endParaRPr lang="en-GB" dirty="0"/>
          </a:p>
          <a:p>
            <a:endParaRPr lang="en-GB" dirty="0"/>
          </a:p>
        </p:txBody>
      </p:sp>
      <p:grpSp>
        <p:nvGrpSpPr>
          <p:cNvPr id="4" name="Group 3"/>
          <p:cNvGrpSpPr/>
          <p:nvPr/>
        </p:nvGrpSpPr>
        <p:grpSpPr>
          <a:xfrm>
            <a:off x="10783122" y="167891"/>
            <a:ext cx="1149985" cy="811530"/>
            <a:chOff x="0" y="0"/>
            <a:chExt cx="1828799" cy="1306192"/>
          </a:xfrm>
        </p:grpSpPr>
        <p:grpSp>
          <p:nvGrpSpPr>
            <p:cNvPr id="5" name="Group 4"/>
            <p:cNvGrpSpPr/>
            <p:nvPr/>
          </p:nvGrpSpPr>
          <p:grpSpPr>
            <a:xfrm>
              <a:off x="329549" y="0"/>
              <a:ext cx="1499250" cy="1306192"/>
              <a:chOff x="0" y="0"/>
              <a:chExt cx="1499250" cy="1306192"/>
            </a:xfrm>
          </p:grpSpPr>
          <p:grpSp>
            <p:nvGrpSpPr>
              <p:cNvPr id="13" name="Group 12"/>
              <p:cNvGrpSpPr/>
              <p:nvPr/>
            </p:nvGrpSpPr>
            <p:grpSpPr>
              <a:xfrm>
                <a:off x="0" y="0"/>
                <a:ext cx="1499250" cy="1306192"/>
                <a:chOff x="0" y="0"/>
                <a:chExt cx="1499250" cy="1306192"/>
              </a:xfrm>
            </p:grpSpPr>
            <p:sp>
              <p:nvSpPr>
                <p:cNvPr id="15" name="Oval 5"/>
                <p:cNvSpPr/>
                <p:nvPr/>
              </p:nvSpPr>
              <p:spPr>
                <a:xfrm>
                  <a:off x="100429" y="0"/>
                  <a:ext cx="1398821" cy="1306192"/>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FFFFFF"/>
                </a:solidFill>
                <a:ln w="57150" cap="flat">
                  <a:solidFill>
                    <a:srgbClr val="000099"/>
                  </a:solidFill>
                  <a:prstDash val="solid"/>
                  <a:round/>
                </a:ln>
              </p:spPr>
              <p:txBody>
                <a:bodyPr lIns="0" tIns="0" rIns="0" bIns="0"/>
                <a:lstStyle/>
                <a:p>
                  <a:endParaRPr lang="en-GB"/>
                </a:p>
              </p:txBody>
            </p:sp>
            <p:sp>
              <p:nvSpPr>
                <p:cNvPr id="16" name="Rectangle 15"/>
                <p:cNvSpPr/>
                <p:nvPr/>
              </p:nvSpPr>
              <p:spPr>
                <a:xfrm>
                  <a:off x="0" y="352922"/>
                  <a:ext cx="322801" cy="714567"/>
                </a:xfrm>
                <a:prstGeom prst="rect">
                  <a:avLst/>
                </a:prstGeom>
                <a:solidFill>
                  <a:srgbClr val="FFFFFF"/>
                </a:solidFill>
                <a:ln cap="flat">
                  <a:noFill/>
                  <a:prstDash val="solid"/>
                </a:ln>
              </p:spPr>
              <p:txBody>
                <a:bodyPr lIns="0" tIns="0" rIns="0" bIns="0"/>
                <a:lstStyle/>
                <a:p>
                  <a:endParaRPr lang="en-GB"/>
                </a:p>
              </p:txBody>
            </p:sp>
          </p:grpSp>
          <p:cxnSp>
            <p:nvCxnSpPr>
              <p:cNvPr id="14" name="Line 7"/>
              <p:cNvCxnSpPr/>
              <p:nvPr/>
            </p:nvCxnSpPr>
            <p:spPr>
              <a:xfrm flipH="1">
                <a:off x="138340" y="306827"/>
                <a:ext cx="69174" cy="153665"/>
              </a:xfrm>
              <a:prstGeom prst="straightConnector1">
                <a:avLst/>
              </a:prstGeom>
              <a:noFill/>
              <a:ln w="57150" cap="flat">
                <a:solidFill>
                  <a:srgbClr val="000099"/>
                </a:solidFill>
                <a:prstDash val="solid"/>
                <a:round/>
                <a:tailEnd type="arrow"/>
              </a:ln>
            </p:spPr>
          </p:cxnSp>
        </p:grpSp>
        <p:grpSp>
          <p:nvGrpSpPr>
            <p:cNvPr id="6" name="Group 5"/>
            <p:cNvGrpSpPr/>
            <p:nvPr/>
          </p:nvGrpSpPr>
          <p:grpSpPr>
            <a:xfrm>
              <a:off x="0" y="491993"/>
              <a:ext cx="921943" cy="427234"/>
              <a:chOff x="0" y="0"/>
              <a:chExt cx="921943" cy="427234"/>
            </a:xfrm>
          </p:grpSpPr>
          <p:sp>
            <p:nvSpPr>
              <p:cNvPr id="10" name="Freeform 9"/>
              <p:cNvSpPr/>
              <p:nvPr/>
            </p:nvSpPr>
            <p:spPr>
              <a:xfrm>
                <a:off x="0" y="0"/>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sp>
            <p:nvSpPr>
              <p:cNvPr id="11" name="Freeform 10"/>
              <p:cNvSpPr/>
              <p:nvPr/>
            </p:nvSpPr>
            <p:spPr>
              <a:xfrm>
                <a:off x="30733" y="291153"/>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sp>
            <p:nvSpPr>
              <p:cNvPr id="12" name="Freeform 11"/>
              <p:cNvSpPr/>
              <p:nvPr/>
            </p:nvSpPr>
            <p:spPr>
              <a:xfrm>
                <a:off x="15361" y="144804"/>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grpSp>
        <p:sp>
          <p:nvSpPr>
            <p:cNvPr id="7" name="Text Box 12"/>
            <p:cNvSpPr txBox="1"/>
            <p:nvPr/>
          </p:nvSpPr>
          <p:spPr>
            <a:xfrm>
              <a:off x="790568" y="199004"/>
              <a:ext cx="867839" cy="368786"/>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Thames</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a:p>
              <a:pPr algn="r">
                <a:spcAft>
                  <a:spcPts val="800"/>
                </a:spcAft>
              </a:pPr>
              <a:r>
                <a:rPr lang="en-GB" sz="1450" kern="15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 Box 13"/>
            <p:cNvSpPr txBox="1"/>
            <p:nvPr/>
          </p:nvSpPr>
          <p:spPr>
            <a:xfrm>
              <a:off x="861648" y="485152"/>
              <a:ext cx="713859" cy="300095"/>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Audit</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 Box 14"/>
            <p:cNvSpPr txBox="1"/>
            <p:nvPr/>
          </p:nvSpPr>
          <p:spPr>
            <a:xfrm>
              <a:off x="619315" y="804470"/>
              <a:ext cx="1000646" cy="276405"/>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Group</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9196220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Thank you</a:t>
            </a:r>
          </a:p>
        </p:txBody>
      </p:sp>
      <p:sp>
        <p:nvSpPr>
          <p:cNvPr id="3" name="Content Placeholder 2"/>
          <p:cNvSpPr>
            <a:spLocks noGrp="1"/>
          </p:cNvSpPr>
          <p:nvPr>
            <p:ph idx="1"/>
          </p:nvPr>
        </p:nvSpPr>
        <p:spPr/>
        <p:txBody>
          <a:bodyPr>
            <a:normAutofit/>
          </a:bodyPr>
          <a:lstStyle/>
          <a:p>
            <a:r>
              <a:rPr lang="en-GB" sz="3600" dirty="0"/>
              <a:t>Timely responses</a:t>
            </a:r>
          </a:p>
          <a:p>
            <a:r>
              <a:rPr lang="en-GB" sz="3600" dirty="0"/>
              <a:t>Very detailed with lots of additional documentation supplied</a:t>
            </a:r>
          </a:p>
          <a:p>
            <a:r>
              <a:rPr lang="en-GB" sz="3600" dirty="0"/>
              <a:t>All questions attempted</a:t>
            </a:r>
          </a:p>
        </p:txBody>
      </p:sp>
      <p:grpSp>
        <p:nvGrpSpPr>
          <p:cNvPr id="4" name="Group 3"/>
          <p:cNvGrpSpPr/>
          <p:nvPr/>
        </p:nvGrpSpPr>
        <p:grpSpPr>
          <a:xfrm>
            <a:off x="10783122" y="167891"/>
            <a:ext cx="1149985" cy="811530"/>
            <a:chOff x="0" y="0"/>
            <a:chExt cx="1828799" cy="1306192"/>
          </a:xfrm>
        </p:grpSpPr>
        <p:grpSp>
          <p:nvGrpSpPr>
            <p:cNvPr id="5" name="Group 4"/>
            <p:cNvGrpSpPr/>
            <p:nvPr/>
          </p:nvGrpSpPr>
          <p:grpSpPr>
            <a:xfrm>
              <a:off x="329549" y="0"/>
              <a:ext cx="1499250" cy="1306192"/>
              <a:chOff x="0" y="0"/>
              <a:chExt cx="1499250" cy="1306192"/>
            </a:xfrm>
          </p:grpSpPr>
          <p:grpSp>
            <p:nvGrpSpPr>
              <p:cNvPr id="13" name="Group 12"/>
              <p:cNvGrpSpPr/>
              <p:nvPr/>
            </p:nvGrpSpPr>
            <p:grpSpPr>
              <a:xfrm>
                <a:off x="0" y="0"/>
                <a:ext cx="1499250" cy="1306192"/>
                <a:chOff x="0" y="0"/>
                <a:chExt cx="1499250" cy="1306192"/>
              </a:xfrm>
            </p:grpSpPr>
            <p:sp>
              <p:nvSpPr>
                <p:cNvPr id="15" name="Oval 5"/>
                <p:cNvSpPr/>
                <p:nvPr/>
              </p:nvSpPr>
              <p:spPr>
                <a:xfrm>
                  <a:off x="100429" y="0"/>
                  <a:ext cx="1398821" cy="1306192"/>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FFFFFF"/>
                </a:solidFill>
                <a:ln w="57150" cap="flat">
                  <a:solidFill>
                    <a:srgbClr val="000099"/>
                  </a:solidFill>
                  <a:prstDash val="solid"/>
                  <a:round/>
                </a:ln>
              </p:spPr>
              <p:txBody>
                <a:bodyPr lIns="0" tIns="0" rIns="0" bIns="0"/>
                <a:lstStyle/>
                <a:p>
                  <a:endParaRPr lang="en-GB"/>
                </a:p>
              </p:txBody>
            </p:sp>
            <p:sp>
              <p:nvSpPr>
                <p:cNvPr id="16" name="Rectangle 15"/>
                <p:cNvSpPr/>
                <p:nvPr/>
              </p:nvSpPr>
              <p:spPr>
                <a:xfrm>
                  <a:off x="0" y="352922"/>
                  <a:ext cx="322801" cy="714567"/>
                </a:xfrm>
                <a:prstGeom prst="rect">
                  <a:avLst/>
                </a:prstGeom>
                <a:solidFill>
                  <a:srgbClr val="FFFFFF"/>
                </a:solidFill>
                <a:ln cap="flat">
                  <a:noFill/>
                  <a:prstDash val="solid"/>
                </a:ln>
              </p:spPr>
              <p:txBody>
                <a:bodyPr lIns="0" tIns="0" rIns="0" bIns="0"/>
                <a:lstStyle/>
                <a:p>
                  <a:endParaRPr lang="en-GB"/>
                </a:p>
              </p:txBody>
            </p:sp>
          </p:grpSp>
          <p:cxnSp>
            <p:nvCxnSpPr>
              <p:cNvPr id="14" name="Line 7"/>
              <p:cNvCxnSpPr/>
              <p:nvPr/>
            </p:nvCxnSpPr>
            <p:spPr>
              <a:xfrm flipH="1">
                <a:off x="138340" y="306827"/>
                <a:ext cx="69174" cy="153665"/>
              </a:xfrm>
              <a:prstGeom prst="straightConnector1">
                <a:avLst/>
              </a:prstGeom>
              <a:noFill/>
              <a:ln w="57150" cap="flat">
                <a:solidFill>
                  <a:srgbClr val="000099"/>
                </a:solidFill>
                <a:prstDash val="solid"/>
                <a:round/>
                <a:tailEnd type="arrow"/>
              </a:ln>
            </p:spPr>
          </p:cxnSp>
        </p:grpSp>
        <p:grpSp>
          <p:nvGrpSpPr>
            <p:cNvPr id="6" name="Group 5"/>
            <p:cNvGrpSpPr/>
            <p:nvPr/>
          </p:nvGrpSpPr>
          <p:grpSpPr>
            <a:xfrm>
              <a:off x="0" y="491993"/>
              <a:ext cx="921943" cy="427234"/>
              <a:chOff x="0" y="0"/>
              <a:chExt cx="921943" cy="427234"/>
            </a:xfrm>
          </p:grpSpPr>
          <p:sp>
            <p:nvSpPr>
              <p:cNvPr id="10" name="Freeform 9"/>
              <p:cNvSpPr/>
              <p:nvPr/>
            </p:nvSpPr>
            <p:spPr>
              <a:xfrm>
                <a:off x="0" y="0"/>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sp>
            <p:nvSpPr>
              <p:cNvPr id="11" name="Freeform 10"/>
              <p:cNvSpPr/>
              <p:nvPr/>
            </p:nvSpPr>
            <p:spPr>
              <a:xfrm>
                <a:off x="30733" y="291153"/>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sp>
            <p:nvSpPr>
              <p:cNvPr id="12" name="Freeform 11"/>
              <p:cNvSpPr/>
              <p:nvPr/>
            </p:nvSpPr>
            <p:spPr>
              <a:xfrm>
                <a:off x="15361" y="144804"/>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grpSp>
        <p:sp>
          <p:nvSpPr>
            <p:cNvPr id="7" name="Text Box 12"/>
            <p:cNvSpPr txBox="1"/>
            <p:nvPr/>
          </p:nvSpPr>
          <p:spPr>
            <a:xfrm>
              <a:off x="790568" y="199004"/>
              <a:ext cx="867839" cy="368786"/>
            </a:xfrm>
            <a:prstGeom prst="rect">
              <a:avLst/>
            </a:prstGeom>
          </p:spPr>
          <p:txBody>
            <a:bodyPr vert="horz" wrap="square" lIns="73920" tIns="36960" rIns="73920" bIns="36960" anchor="t" anchorCtr="0" compatLnSpc="0">
              <a:noAutofit/>
            </a:bodyPr>
            <a:lstStyle/>
            <a:p>
              <a:pPr algn="r">
                <a:spcAft>
                  <a:spcPts val="800"/>
                </a:spcAft>
              </a:pPr>
              <a:r>
                <a:rPr lang="en-GB" sz="800" b="1" kern="150" dirty="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Thames</a:t>
              </a:r>
              <a:endParaRPr lang="en-GB" sz="1100" kern="150" dirty="0">
                <a:effectLst/>
                <a:latin typeface="Calibri" panose="020F0502020204030204" pitchFamily="34" charset="0"/>
                <a:ea typeface="Calibri" panose="020F0502020204030204" pitchFamily="34" charset="0"/>
                <a:cs typeface="Times New Roman" panose="02020603050405020304" pitchFamily="18" charset="0"/>
              </a:endParaRPr>
            </a:p>
            <a:p>
              <a:pPr algn="r">
                <a:spcAft>
                  <a:spcPts val="800"/>
                </a:spcAft>
              </a:pPr>
              <a:r>
                <a:rPr lang="en-GB" sz="1450" kern="15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GB" sz="1100" kern="15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 Box 13"/>
            <p:cNvSpPr txBox="1"/>
            <p:nvPr/>
          </p:nvSpPr>
          <p:spPr>
            <a:xfrm>
              <a:off x="861648" y="485152"/>
              <a:ext cx="713859" cy="300095"/>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Audit</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 Box 14"/>
            <p:cNvSpPr txBox="1"/>
            <p:nvPr/>
          </p:nvSpPr>
          <p:spPr>
            <a:xfrm>
              <a:off x="619315" y="804470"/>
              <a:ext cx="1000646" cy="276405"/>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Group</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9958793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Thank you for listening.</a:t>
            </a:r>
          </a:p>
        </p:txBody>
      </p:sp>
      <p:sp>
        <p:nvSpPr>
          <p:cNvPr id="5" name="Text Placeholder 4"/>
          <p:cNvSpPr>
            <a:spLocks noGrp="1"/>
          </p:cNvSpPr>
          <p:nvPr>
            <p:ph type="body" idx="1"/>
          </p:nvPr>
        </p:nvSpPr>
        <p:spPr/>
        <p:txBody>
          <a:bodyPr/>
          <a:lstStyle/>
          <a:p>
            <a:endParaRPr lang="en-GB"/>
          </a:p>
        </p:txBody>
      </p:sp>
      <p:grpSp>
        <p:nvGrpSpPr>
          <p:cNvPr id="6" name="Group 5"/>
          <p:cNvGrpSpPr/>
          <p:nvPr/>
        </p:nvGrpSpPr>
        <p:grpSpPr>
          <a:xfrm>
            <a:off x="10783122" y="167891"/>
            <a:ext cx="1149985" cy="811530"/>
            <a:chOff x="0" y="0"/>
            <a:chExt cx="1828799" cy="1306192"/>
          </a:xfrm>
        </p:grpSpPr>
        <p:grpSp>
          <p:nvGrpSpPr>
            <p:cNvPr id="7" name="Group 6"/>
            <p:cNvGrpSpPr/>
            <p:nvPr/>
          </p:nvGrpSpPr>
          <p:grpSpPr>
            <a:xfrm>
              <a:off x="329549" y="0"/>
              <a:ext cx="1499250" cy="1306192"/>
              <a:chOff x="0" y="0"/>
              <a:chExt cx="1499250" cy="1306192"/>
            </a:xfrm>
          </p:grpSpPr>
          <p:grpSp>
            <p:nvGrpSpPr>
              <p:cNvPr id="15" name="Group 14"/>
              <p:cNvGrpSpPr/>
              <p:nvPr/>
            </p:nvGrpSpPr>
            <p:grpSpPr>
              <a:xfrm>
                <a:off x="0" y="0"/>
                <a:ext cx="1499250" cy="1306192"/>
                <a:chOff x="0" y="0"/>
                <a:chExt cx="1499250" cy="1306192"/>
              </a:xfrm>
            </p:grpSpPr>
            <p:sp>
              <p:nvSpPr>
                <p:cNvPr id="17" name="Oval 5"/>
                <p:cNvSpPr/>
                <p:nvPr/>
              </p:nvSpPr>
              <p:spPr>
                <a:xfrm>
                  <a:off x="100429" y="0"/>
                  <a:ext cx="1398821" cy="1306192"/>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FFFFFF"/>
                </a:solidFill>
                <a:ln w="57150" cap="flat">
                  <a:solidFill>
                    <a:srgbClr val="000099"/>
                  </a:solidFill>
                  <a:prstDash val="solid"/>
                  <a:round/>
                </a:ln>
              </p:spPr>
              <p:txBody>
                <a:bodyPr lIns="0" tIns="0" rIns="0" bIns="0"/>
                <a:lstStyle/>
                <a:p>
                  <a:endParaRPr lang="en-GB"/>
                </a:p>
              </p:txBody>
            </p:sp>
            <p:sp>
              <p:nvSpPr>
                <p:cNvPr id="18" name="Rectangle 17"/>
                <p:cNvSpPr/>
                <p:nvPr/>
              </p:nvSpPr>
              <p:spPr>
                <a:xfrm>
                  <a:off x="0" y="352922"/>
                  <a:ext cx="322801" cy="714567"/>
                </a:xfrm>
                <a:prstGeom prst="rect">
                  <a:avLst/>
                </a:prstGeom>
                <a:solidFill>
                  <a:srgbClr val="FFFFFF"/>
                </a:solidFill>
                <a:ln cap="flat">
                  <a:noFill/>
                  <a:prstDash val="solid"/>
                </a:ln>
              </p:spPr>
              <p:txBody>
                <a:bodyPr lIns="0" tIns="0" rIns="0" bIns="0"/>
                <a:lstStyle/>
                <a:p>
                  <a:endParaRPr lang="en-GB"/>
                </a:p>
              </p:txBody>
            </p:sp>
          </p:grpSp>
          <p:cxnSp>
            <p:nvCxnSpPr>
              <p:cNvPr id="16" name="Line 7"/>
              <p:cNvCxnSpPr/>
              <p:nvPr/>
            </p:nvCxnSpPr>
            <p:spPr>
              <a:xfrm flipH="1">
                <a:off x="138340" y="306827"/>
                <a:ext cx="69174" cy="153665"/>
              </a:xfrm>
              <a:prstGeom prst="straightConnector1">
                <a:avLst/>
              </a:prstGeom>
              <a:noFill/>
              <a:ln w="57150" cap="flat">
                <a:solidFill>
                  <a:srgbClr val="000099"/>
                </a:solidFill>
                <a:prstDash val="solid"/>
                <a:round/>
                <a:tailEnd type="arrow"/>
              </a:ln>
            </p:spPr>
          </p:cxnSp>
        </p:grpSp>
        <p:grpSp>
          <p:nvGrpSpPr>
            <p:cNvPr id="8" name="Group 7"/>
            <p:cNvGrpSpPr/>
            <p:nvPr/>
          </p:nvGrpSpPr>
          <p:grpSpPr>
            <a:xfrm>
              <a:off x="0" y="491993"/>
              <a:ext cx="921943" cy="427234"/>
              <a:chOff x="0" y="0"/>
              <a:chExt cx="921943" cy="427234"/>
            </a:xfrm>
          </p:grpSpPr>
          <p:sp>
            <p:nvSpPr>
              <p:cNvPr id="12" name="Freeform 11"/>
              <p:cNvSpPr/>
              <p:nvPr/>
            </p:nvSpPr>
            <p:spPr>
              <a:xfrm>
                <a:off x="0" y="0"/>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sp>
            <p:nvSpPr>
              <p:cNvPr id="13" name="Freeform 12"/>
              <p:cNvSpPr/>
              <p:nvPr/>
            </p:nvSpPr>
            <p:spPr>
              <a:xfrm>
                <a:off x="30733" y="291153"/>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sp>
            <p:nvSpPr>
              <p:cNvPr id="14" name="Freeform 13"/>
              <p:cNvSpPr/>
              <p:nvPr/>
            </p:nvSpPr>
            <p:spPr>
              <a:xfrm>
                <a:off x="15361" y="144804"/>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grpSp>
        <p:sp>
          <p:nvSpPr>
            <p:cNvPr id="9" name="Text Box 12"/>
            <p:cNvSpPr txBox="1"/>
            <p:nvPr/>
          </p:nvSpPr>
          <p:spPr>
            <a:xfrm>
              <a:off x="790568" y="199004"/>
              <a:ext cx="867839" cy="368786"/>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Thames</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a:p>
              <a:pPr algn="r">
                <a:spcAft>
                  <a:spcPts val="800"/>
                </a:spcAft>
              </a:pPr>
              <a:r>
                <a:rPr lang="en-GB" sz="1450" kern="15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 Box 13"/>
            <p:cNvSpPr txBox="1"/>
            <p:nvPr/>
          </p:nvSpPr>
          <p:spPr>
            <a:xfrm>
              <a:off x="861648" y="485152"/>
              <a:ext cx="713859" cy="300095"/>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Audit</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Text Box 14"/>
            <p:cNvSpPr txBox="1"/>
            <p:nvPr/>
          </p:nvSpPr>
          <p:spPr>
            <a:xfrm>
              <a:off x="619315" y="804470"/>
              <a:ext cx="1000646" cy="276405"/>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Group</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1868768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Part 1-Audit Responders</a:t>
            </a:r>
          </a:p>
        </p:txBody>
      </p:sp>
      <p:sp>
        <p:nvSpPr>
          <p:cNvPr id="3" name="Content Placeholder 2"/>
          <p:cNvSpPr>
            <a:spLocks noGrp="1"/>
          </p:cNvSpPr>
          <p:nvPr>
            <p:ph idx="1"/>
          </p:nvPr>
        </p:nvSpPr>
        <p:spPr/>
        <p:txBody>
          <a:bodyPr/>
          <a:lstStyle/>
          <a:p>
            <a:r>
              <a:rPr lang="en-GB" dirty="0"/>
              <a:t>Total 16 responses</a:t>
            </a:r>
          </a:p>
          <a:p>
            <a:endParaRPr lang="en-GB" dirty="0"/>
          </a:p>
        </p:txBody>
      </p:sp>
      <p:graphicFrame>
        <p:nvGraphicFramePr>
          <p:cNvPr id="4" name="Chart 3"/>
          <p:cNvGraphicFramePr>
            <a:graphicFrameLocks/>
          </p:cNvGraphicFramePr>
          <p:nvPr>
            <p:extLst>
              <p:ext uri="{D42A27DB-BD31-4B8C-83A1-F6EECF244321}">
                <p14:modId xmlns:p14="http://schemas.microsoft.com/office/powerpoint/2010/main" val="1807350850"/>
              </p:ext>
            </p:extLst>
          </p:nvPr>
        </p:nvGraphicFramePr>
        <p:xfrm>
          <a:off x="3217113" y="2445409"/>
          <a:ext cx="5619750" cy="3295650"/>
        </p:xfrm>
        <a:graphic>
          <a:graphicData uri="http://schemas.openxmlformats.org/drawingml/2006/chart">
            <c:chart xmlns:c="http://schemas.openxmlformats.org/drawingml/2006/chart" xmlns:r="http://schemas.openxmlformats.org/officeDocument/2006/relationships" r:id="rId2"/>
          </a:graphicData>
        </a:graphic>
      </p:graphicFrame>
      <p:grpSp>
        <p:nvGrpSpPr>
          <p:cNvPr id="5" name="Group 4"/>
          <p:cNvGrpSpPr/>
          <p:nvPr/>
        </p:nvGrpSpPr>
        <p:grpSpPr>
          <a:xfrm>
            <a:off x="10783122" y="167891"/>
            <a:ext cx="1149985" cy="811530"/>
            <a:chOff x="0" y="0"/>
            <a:chExt cx="1828799" cy="1306192"/>
          </a:xfrm>
        </p:grpSpPr>
        <p:grpSp>
          <p:nvGrpSpPr>
            <p:cNvPr id="6" name="Group 5"/>
            <p:cNvGrpSpPr/>
            <p:nvPr/>
          </p:nvGrpSpPr>
          <p:grpSpPr>
            <a:xfrm>
              <a:off x="329549" y="0"/>
              <a:ext cx="1499250" cy="1306192"/>
              <a:chOff x="0" y="0"/>
              <a:chExt cx="1499250" cy="1306192"/>
            </a:xfrm>
          </p:grpSpPr>
          <p:grpSp>
            <p:nvGrpSpPr>
              <p:cNvPr id="14" name="Group 13"/>
              <p:cNvGrpSpPr/>
              <p:nvPr/>
            </p:nvGrpSpPr>
            <p:grpSpPr>
              <a:xfrm>
                <a:off x="0" y="0"/>
                <a:ext cx="1499250" cy="1306192"/>
                <a:chOff x="0" y="0"/>
                <a:chExt cx="1499250" cy="1306192"/>
              </a:xfrm>
            </p:grpSpPr>
            <p:sp>
              <p:nvSpPr>
                <p:cNvPr id="16" name="Oval 5"/>
                <p:cNvSpPr/>
                <p:nvPr/>
              </p:nvSpPr>
              <p:spPr>
                <a:xfrm>
                  <a:off x="100429" y="0"/>
                  <a:ext cx="1398821" cy="1306192"/>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FFFFFF"/>
                </a:solidFill>
                <a:ln w="57150" cap="flat">
                  <a:solidFill>
                    <a:srgbClr val="000099"/>
                  </a:solidFill>
                  <a:prstDash val="solid"/>
                  <a:round/>
                </a:ln>
              </p:spPr>
              <p:txBody>
                <a:bodyPr lIns="0" tIns="0" rIns="0" bIns="0"/>
                <a:lstStyle/>
                <a:p>
                  <a:endParaRPr lang="en-GB"/>
                </a:p>
              </p:txBody>
            </p:sp>
            <p:sp>
              <p:nvSpPr>
                <p:cNvPr id="17" name="Rectangle 16"/>
                <p:cNvSpPr/>
                <p:nvPr/>
              </p:nvSpPr>
              <p:spPr>
                <a:xfrm>
                  <a:off x="0" y="352922"/>
                  <a:ext cx="322801" cy="714567"/>
                </a:xfrm>
                <a:prstGeom prst="rect">
                  <a:avLst/>
                </a:prstGeom>
                <a:solidFill>
                  <a:srgbClr val="FFFFFF"/>
                </a:solidFill>
                <a:ln cap="flat">
                  <a:noFill/>
                  <a:prstDash val="solid"/>
                </a:ln>
              </p:spPr>
              <p:txBody>
                <a:bodyPr lIns="0" tIns="0" rIns="0" bIns="0"/>
                <a:lstStyle/>
                <a:p>
                  <a:endParaRPr lang="en-GB"/>
                </a:p>
              </p:txBody>
            </p:sp>
          </p:grpSp>
          <p:cxnSp>
            <p:nvCxnSpPr>
              <p:cNvPr id="15" name="Line 7"/>
              <p:cNvCxnSpPr/>
              <p:nvPr/>
            </p:nvCxnSpPr>
            <p:spPr>
              <a:xfrm flipH="1">
                <a:off x="138340" y="306827"/>
                <a:ext cx="69174" cy="153665"/>
              </a:xfrm>
              <a:prstGeom prst="straightConnector1">
                <a:avLst/>
              </a:prstGeom>
              <a:noFill/>
              <a:ln w="57150" cap="flat">
                <a:solidFill>
                  <a:srgbClr val="000099"/>
                </a:solidFill>
                <a:prstDash val="solid"/>
                <a:round/>
                <a:tailEnd type="arrow"/>
              </a:ln>
            </p:spPr>
          </p:cxnSp>
        </p:grpSp>
        <p:grpSp>
          <p:nvGrpSpPr>
            <p:cNvPr id="7" name="Group 6"/>
            <p:cNvGrpSpPr/>
            <p:nvPr/>
          </p:nvGrpSpPr>
          <p:grpSpPr>
            <a:xfrm>
              <a:off x="0" y="491993"/>
              <a:ext cx="921943" cy="427234"/>
              <a:chOff x="0" y="0"/>
              <a:chExt cx="921943" cy="427234"/>
            </a:xfrm>
          </p:grpSpPr>
          <p:sp>
            <p:nvSpPr>
              <p:cNvPr id="11" name="Freeform 10"/>
              <p:cNvSpPr/>
              <p:nvPr/>
            </p:nvSpPr>
            <p:spPr>
              <a:xfrm>
                <a:off x="0" y="0"/>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sp>
            <p:nvSpPr>
              <p:cNvPr id="12" name="Freeform 11"/>
              <p:cNvSpPr/>
              <p:nvPr/>
            </p:nvSpPr>
            <p:spPr>
              <a:xfrm>
                <a:off x="30733" y="291153"/>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sp>
            <p:nvSpPr>
              <p:cNvPr id="13" name="Freeform 12"/>
              <p:cNvSpPr/>
              <p:nvPr/>
            </p:nvSpPr>
            <p:spPr>
              <a:xfrm>
                <a:off x="15361" y="144804"/>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grpSp>
        <p:sp>
          <p:nvSpPr>
            <p:cNvPr id="8" name="Text Box 12"/>
            <p:cNvSpPr txBox="1"/>
            <p:nvPr/>
          </p:nvSpPr>
          <p:spPr>
            <a:xfrm>
              <a:off x="790568" y="199004"/>
              <a:ext cx="867839" cy="368786"/>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Thames</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a:p>
              <a:pPr algn="r">
                <a:spcAft>
                  <a:spcPts val="800"/>
                </a:spcAft>
              </a:pPr>
              <a:r>
                <a:rPr lang="en-GB" sz="1450" kern="15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 Box 13"/>
            <p:cNvSpPr txBox="1"/>
            <p:nvPr/>
          </p:nvSpPr>
          <p:spPr>
            <a:xfrm>
              <a:off x="861648" y="485152"/>
              <a:ext cx="713859" cy="300095"/>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Audit</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 Box 14"/>
            <p:cNvSpPr txBox="1"/>
            <p:nvPr/>
          </p:nvSpPr>
          <p:spPr>
            <a:xfrm>
              <a:off x="619315" y="804470"/>
              <a:ext cx="1000646" cy="276405"/>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Group</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36752265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Thames Audit Group TDM Recommendations</a:t>
            </a:r>
          </a:p>
        </p:txBody>
      </p:sp>
      <p:sp>
        <p:nvSpPr>
          <p:cNvPr id="3" name="Subtitle 2"/>
          <p:cNvSpPr>
            <a:spLocks noGrp="1"/>
          </p:cNvSpPr>
          <p:nvPr>
            <p:ph type="subTitle" idx="1"/>
          </p:nvPr>
        </p:nvSpPr>
        <p:spPr/>
        <p:txBody>
          <a:bodyPr/>
          <a:lstStyle/>
          <a:p>
            <a:endParaRPr lang="en-GB"/>
          </a:p>
        </p:txBody>
      </p:sp>
      <p:grpSp>
        <p:nvGrpSpPr>
          <p:cNvPr id="4" name="Group 3"/>
          <p:cNvGrpSpPr/>
          <p:nvPr/>
        </p:nvGrpSpPr>
        <p:grpSpPr>
          <a:xfrm>
            <a:off x="10783122" y="167891"/>
            <a:ext cx="1149985" cy="811530"/>
            <a:chOff x="0" y="0"/>
            <a:chExt cx="1828799" cy="1306192"/>
          </a:xfrm>
        </p:grpSpPr>
        <p:grpSp>
          <p:nvGrpSpPr>
            <p:cNvPr id="5" name="Group 4"/>
            <p:cNvGrpSpPr/>
            <p:nvPr/>
          </p:nvGrpSpPr>
          <p:grpSpPr>
            <a:xfrm>
              <a:off x="329549" y="0"/>
              <a:ext cx="1499250" cy="1306192"/>
              <a:chOff x="0" y="0"/>
              <a:chExt cx="1499250" cy="1306192"/>
            </a:xfrm>
          </p:grpSpPr>
          <p:grpSp>
            <p:nvGrpSpPr>
              <p:cNvPr id="13" name="Group 12"/>
              <p:cNvGrpSpPr/>
              <p:nvPr/>
            </p:nvGrpSpPr>
            <p:grpSpPr>
              <a:xfrm>
                <a:off x="0" y="0"/>
                <a:ext cx="1499250" cy="1306192"/>
                <a:chOff x="0" y="0"/>
                <a:chExt cx="1499250" cy="1306192"/>
              </a:xfrm>
            </p:grpSpPr>
            <p:sp>
              <p:nvSpPr>
                <p:cNvPr id="15" name="Oval 5"/>
                <p:cNvSpPr/>
                <p:nvPr/>
              </p:nvSpPr>
              <p:spPr>
                <a:xfrm>
                  <a:off x="100429" y="0"/>
                  <a:ext cx="1398821" cy="1306192"/>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FFFFFF"/>
                </a:solidFill>
                <a:ln w="57150" cap="flat">
                  <a:solidFill>
                    <a:srgbClr val="000099"/>
                  </a:solidFill>
                  <a:prstDash val="solid"/>
                  <a:round/>
                </a:ln>
              </p:spPr>
              <p:txBody>
                <a:bodyPr lIns="0" tIns="0" rIns="0" bIns="0"/>
                <a:lstStyle/>
                <a:p>
                  <a:endParaRPr lang="en-GB"/>
                </a:p>
              </p:txBody>
            </p:sp>
            <p:sp>
              <p:nvSpPr>
                <p:cNvPr id="16" name="Rectangle 15"/>
                <p:cNvSpPr/>
                <p:nvPr/>
              </p:nvSpPr>
              <p:spPr>
                <a:xfrm>
                  <a:off x="0" y="352922"/>
                  <a:ext cx="322801" cy="714567"/>
                </a:xfrm>
                <a:prstGeom prst="rect">
                  <a:avLst/>
                </a:prstGeom>
                <a:solidFill>
                  <a:srgbClr val="FFFFFF"/>
                </a:solidFill>
                <a:ln cap="flat">
                  <a:noFill/>
                  <a:prstDash val="solid"/>
                </a:ln>
              </p:spPr>
              <p:txBody>
                <a:bodyPr lIns="0" tIns="0" rIns="0" bIns="0"/>
                <a:lstStyle/>
                <a:p>
                  <a:endParaRPr lang="en-GB"/>
                </a:p>
              </p:txBody>
            </p:sp>
          </p:grpSp>
          <p:cxnSp>
            <p:nvCxnSpPr>
              <p:cNvPr id="14" name="Line 7"/>
              <p:cNvCxnSpPr/>
              <p:nvPr/>
            </p:nvCxnSpPr>
            <p:spPr>
              <a:xfrm flipH="1">
                <a:off x="138340" y="306827"/>
                <a:ext cx="69174" cy="153665"/>
              </a:xfrm>
              <a:prstGeom prst="straightConnector1">
                <a:avLst/>
              </a:prstGeom>
              <a:noFill/>
              <a:ln w="57150" cap="flat">
                <a:solidFill>
                  <a:srgbClr val="000099"/>
                </a:solidFill>
                <a:prstDash val="solid"/>
                <a:round/>
                <a:tailEnd type="arrow"/>
              </a:ln>
            </p:spPr>
          </p:cxnSp>
        </p:grpSp>
        <p:grpSp>
          <p:nvGrpSpPr>
            <p:cNvPr id="6" name="Group 5"/>
            <p:cNvGrpSpPr/>
            <p:nvPr/>
          </p:nvGrpSpPr>
          <p:grpSpPr>
            <a:xfrm>
              <a:off x="0" y="491993"/>
              <a:ext cx="921943" cy="427234"/>
              <a:chOff x="0" y="0"/>
              <a:chExt cx="921943" cy="427234"/>
            </a:xfrm>
          </p:grpSpPr>
          <p:sp>
            <p:nvSpPr>
              <p:cNvPr id="10" name="Freeform 9"/>
              <p:cNvSpPr/>
              <p:nvPr/>
            </p:nvSpPr>
            <p:spPr>
              <a:xfrm>
                <a:off x="0" y="0"/>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sp>
            <p:nvSpPr>
              <p:cNvPr id="11" name="Freeform 10"/>
              <p:cNvSpPr/>
              <p:nvPr/>
            </p:nvSpPr>
            <p:spPr>
              <a:xfrm>
                <a:off x="30733" y="291153"/>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sp>
            <p:nvSpPr>
              <p:cNvPr id="12" name="Freeform 11"/>
              <p:cNvSpPr/>
              <p:nvPr/>
            </p:nvSpPr>
            <p:spPr>
              <a:xfrm>
                <a:off x="15361" y="144804"/>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grpSp>
        <p:sp>
          <p:nvSpPr>
            <p:cNvPr id="7" name="Text Box 12"/>
            <p:cNvSpPr txBox="1"/>
            <p:nvPr/>
          </p:nvSpPr>
          <p:spPr>
            <a:xfrm>
              <a:off x="790568" y="199004"/>
              <a:ext cx="867839" cy="368786"/>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Thames</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a:p>
              <a:pPr algn="r">
                <a:spcAft>
                  <a:spcPts val="800"/>
                </a:spcAft>
              </a:pPr>
              <a:r>
                <a:rPr lang="en-GB" sz="1450" kern="15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 Box 13"/>
            <p:cNvSpPr txBox="1"/>
            <p:nvPr/>
          </p:nvSpPr>
          <p:spPr>
            <a:xfrm>
              <a:off x="861648" y="485152"/>
              <a:ext cx="713859" cy="300095"/>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Audit</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 Box 14"/>
            <p:cNvSpPr txBox="1"/>
            <p:nvPr/>
          </p:nvSpPr>
          <p:spPr>
            <a:xfrm>
              <a:off x="619315" y="804470"/>
              <a:ext cx="1000646" cy="276405"/>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Group</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21247879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Digoxin</a:t>
            </a:r>
          </a:p>
        </p:txBody>
      </p:sp>
      <p:sp>
        <p:nvSpPr>
          <p:cNvPr id="3" name="Content Placeholder 2"/>
          <p:cNvSpPr>
            <a:spLocks noGrp="1"/>
          </p:cNvSpPr>
          <p:nvPr>
            <p:ph idx="1"/>
          </p:nvPr>
        </p:nvSpPr>
        <p:spPr/>
        <p:txBody>
          <a:bodyPr/>
          <a:lstStyle/>
          <a:p>
            <a:r>
              <a:rPr lang="en-GB" dirty="0"/>
              <a:t>Review source of ranges &amp; ensure there is clear evidence base</a:t>
            </a:r>
          </a:p>
          <a:p>
            <a:r>
              <a:rPr lang="en-GB" dirty="0"/>
              <a:t>If Pathology Harmony is preferred source consider extended range </a:t>
            </a:r>
          </a:p>
        </p:txBody>
      </p:sp>
      <p:grpSp>
        <p:nvGrpSpPr>
          <p:cNvPr id="4" name="Group 3"/>
          <p:cNvGrpSpPr/>
          <p:nvPr/>
        </p:nvGrpSpPr>
        <p:grpSpPr>
          <a:xfrm>
            <a:off x="10783122" y="167891"/>
            <a:ext cx="1149985" cy="811530"/>
            <a:chOff x="0" y="0"/>
            <a:chExt cx="1828799" cy="1306192"/>
          </a:xfrm>
        </p:grpSpPr>
        <p:grpSp>
          <p:nvGrpSpPr>
            <p:cNvPr id="5" name="Group 4"/>
            <p:cNvGrpSpPr/>
            <p:nvPr/>
          </p:nvGrpSpPr>
          <p:grpSpPr>
            <a:xfrm>
              <a:off x="329549" y="0"/>
              <a:ext cx="1499250" cy="1306192"/>
              <a:chOff x="0" y="0"/>
              <a:chExt cx="1499250" cy="1306192"/>
            </a:xfrm>
          </p:grpSpPr>
          <p:grpSp>
            <p:nvGrpSpPr>
              <p:cNvPr id="13" name="Group 12"/>
              <p:cNvGrpSpPr/>
              <p:nvPr/>
            </p:nvGrpSpPr>
            <p:grpSpPr>
              <a:xfrm>
                <a:off x="0" y="0"/>
                <a:ext cx="1499250" cy="1306192"/>
                <a:chOff x="0" y="0"/>
                <a:chExt cx="1499250" cy="1306192"/>
              </a:xfrm>
            </p:grpSpPr>
            <p:sp>
              <p:nvSpPr>
                <p:cNvPr id="15" name="Oval 5"/>
                <p:cNvSpPr/>
                <p:nvPr/>
              </p:nvSpPr>
              <p:spPr>
                <a:xfrm>
                  <a:off x="100429" y="0"/>
                  <a:ext cx="1398821" cy="1306192"/>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FFFFFF"/>
                </a:solidFill>
                <a:ln w="57150" cap="flat">
                  <a:solidFill>
                    <a:srgbClr val="000099"/>
                  </a:solidFill>
                  <a:prstDash val="solid"/>
                  <a:round/>
                </a:ln>
              </p:spPr>
              <p:txBody>
                <a:bodyPr lIns="0" tIns="0" rIns="0" bIns="0"/>
                <a:lstStyle/>
                <a:p>
                  <a:endParaRPr lang="en-GB"/>
                </a:p>
              </p:txBody>
            </p:sp>
            <p:sp>
              <p:nvSpPr>
                <p:cNvPr id="16" name="Rectangle 15"/>
                <p:cNvSpPr/>
                <p:nvPr/>
              </p:nvSpPr>
              <p:spPr>
                <a:xfrm>
                  <a:off x="0" y="352922"/>
                  <a:ext cx="322801" cy="714567"/>
                </a:xfrm>
                <a:prstGeom prst="rect">
                  <a:avLst/>
                </a:prstGeom>
                <a:solidFill>
                  <a:srgbClr val="FFFFFF"/>
                </a:solidFill>
                <a:ln cap="flat">
                  <a:noFill/>
                  <a:prstDash val="solid"/>
                </a:ln>
              </p:spPr>
              <p:txBody>
                <a:bodyPr lIns="0" tIns="0" rIns="0" bIns="0"/>
                <a:lstStyle/>
                <a:p>
                  <a:endParaRPr lang="en-GB"/>
                </a:p>
              </p:txBody>
            </p:sp>
          </p:grpSp>
          <p:cxnSp>
            <p:nvCxnSpPr>
              <p:cNvPr id="14" name="Line 7"/>
              <p:cNvCxnSpPr/>
              <p:nvPr/>
            </p:nvCxnSpPr>
            <p:spPr>
              <a:xfrm flipH="1">
                <a:off x="138340" y="306827"/>
                <a:ext cx="69174" cy="153665"/>
              </a:xfrm>
              <a:prstGeom prst="straightConnector1">
                <a:avLst/>
              </a:prstGeom>
              <a:noFill/>
              <a:ln w="57150" cap="flat">
                <a:solidFill>
                  <a:srgbClr val="000099"/>
                </a:solidFill>
                <a:prstDash val="solid"/>
                <a:round/>
                <a:tailEnd type="arrow"/>
              </a:ln>
            </p:spPr>
          </p:cxnSp>
        </p:grpSp>
        <p:grpSp>
          <p:nvGrpSpPr>
            <p:cNvPr id="6" name="Group 5"/>
            <p:cNvGrpSpPr/>
            <p:nvPr/>
          </p:nvGrpSpPr>
          <p:grpSpPr>
            <a:xfrm>
              <a:off x="0" y="491993"/>
              <a:ext cx="921943" cy="427234"/>
              <a:chOff x="0" y="0"/>
              <a:chExt cx="921943" cy="427234"/>
            </a:xfrm>
          </p:grpSpPr>
          <p:sp>
            <p:nvSpPr>
              <p:cNvPr id="10" name="Freeform 9"/>
              <p:cNvSpPr/>
              <p:nvPr/>
            </p:nvSpPr>
            <p:spPr>
              <a:xfrm>
                <a:off x="0" y="0"/>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sp>
            <p:nvSpPr>
              <p:cNvPr id="11" name="Freeform 10"/>
              <p:cNvSpPr/>
              <p:nvPr/>
            </p:nvSpPr>
            <p:spPr>
              <a:xfrm>
                <a:off x="30733" y="291153"/>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sp>
            <p:nvSpPr>
              <p:cNvPr id="12" name="Freeform 11"/>
              <p:cNvSpPr/>
              <p:nvPr/>
            </p:nvSpPr>
            <p:spPr>
              <a:xfrm>
                <a:off x="15361" y="144804"/>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grpSp>
        <p:sp>
          <p:nvSpPr>
            <p:cNvPr id="7" name="Text Box 12"/>
            <p:cNvSpPr txBox="1"/>
            <p:nvPr/>
          </p:nvSpPr>
          <p:spPr>
            <a:xfrm>
              <a:off x="790568" y="199004"/>
              <a:ext cx="867839" cy="368786"/>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Thames</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a:p>
              <a:pPr algn="r">
                <a:spcAft>
                  <a:spcPts val="800"/>
                </a:spcAft>
              </a:pPr>
              <a:r>
                <a:rPr lang="en-GB" sz="1450" kern="15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 Box 13"/>
            <p:cNvSpPr txBox="1"/>
            <p:nvPr/>
          </p:nvSpPr>
          <p:spPr>
            <a:xfrm>
              <a:off x="861648" y="485152"/>
              <a:ext cx="713859" cy="300095"/>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Audit</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 Box 14"/>
            <p:cNvSpPr txBox="1"/>
            <p:nvPr/>
          </p:nvSpPr>
          <p:spPr>
            <a:xfrm>
              <a:off x="619315" y="804470"/>
              <a:ext cx="1000646" cy="276405"/>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Group</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31055096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Anti-Epileptics</a:t>
            </a:r>
          </a:p>
        </p:txBody>
      </p:sp>
      <p:sp>
        <p:nvSpPr>
          <p:cNvPr id="3" name="Content Placeholder 2"/>
          <p:cNvSpPr>
            <a:spLocks noGrp="1"/>
          </p:cNvSpPr>
          <p:nvPr>
            <p:ph idx="1"/>
          </p:nvPr>
        </p:nvSpPr>
        <p:spPr/>
        <p:txBody>
          <a:bodyPr>
            <a:normAutofit fontScale="92500"/>
          </a:bodyPr>
          <a:lstStyle/>
          <a:p>
            <a:r>
              <a:rPr lang="en-GB" dirty="0"/>
              <a:t>Ranges provided were limited to adults only, and consideration given to paediatric ranges where appropriate </a:t>
            </a:r>
          </a:p>
          <a:p>
            <a:r>
              <a:rPr lang="en-GB" dirty="0"/>
              <a:t>Clonazepam- Most responses listed the same referral site but there was an obvious difference in reported units and ranges. Consider contacting your referral site to check reporting units and ranges.</a:t>
            </a:r>
          </a:p>
          <a:p>
            <a:r>
              <a:rPr lang="en-GB" dirty="0"/>
              <a:t>Phenobarbital- Review source of ranges &amp; ensure there is clear evidence base</a:t>
            </a:r>
          </a:p>
          <a:p>
            <a:r>
              <a:rPr lang="en-GB" dirty="0"/>
              <a:t>Phenytoin- Review source of ranges &amp; ensure there is clear evidence base</a:t>
            </a:r>
          </a:p>
          <a:p>
            <a:r>
              <a:rPr lang="en-GB" dirty="0"/>
              <a:t>Valproate- there is a division of whether to report a range. Consider the latest evidence base and discuss with local clinical teams.</a:t>
            </a:r>
          </a:p>
          <a:p>
            <a:endParaRPr lang="en-GB" dirty="0"/>
          </a:p>
          <a:p>
            <a:endParaRPr lang="en-GB" dirty="0"/>
          </a:p>
        </p:txBody>
      </p:sp>
      <p:grpSp>
        <p:nvGrpSpPr>
          <p:cNvPr id="4" name="Group 3"/>
          <p:cNvGrpSpPr/>
          <p:nvPr/>
        </p:nvGrpSpPr>
        <p:grpSpPr>
          <a:xfrm>
            <a:off x="10783122" y="167891"/>
            <a:ext cx="1149985" cy="811530"/>
            <a:chOff x="0" y="0"/>
            <a:chExt cx="1828799" cy="1306192"/>
          </a:xfrm>
        </p:grpSpPr>
        <p:grpSp>
          <p:nvGrpSpPr>
            <p:cNvPr id="5" name="Group 4"/>
            <p:cNvGrpSpPr/>
            <p:nvPr/>
          </p:nvGrpSpPr>
          <p:grpSpPr>
            <a:xfrm>
              <a:off x="329549" y="0"/>
              <a:ext cx="1499250" cy="1306192"/>
              <a:chOff x="0" y="0"/>
              <a:chExt cx="1499250" cy="1306192"/>
            </a:xfrm>
          </p:grpSpPr>
          <p:grpSp>
            <p:nvGrpSpPr>
              <p:cNvPr id="13" name="Group 12"/>
              <p:cNvGrpSpPr/>
              <p:nvPr/>
            </p:nvGrpSpPr>
            <p:grpSpPr>
              <a:xfrm>
                <a:off x="0" y="0"/>
                <a:ext cx="1499250" cy="1306192"/>
                <a:chOff x="0" y="0"/>
                <a:chExt cx="1499250" cy="1306192"/>
              </a:xfrm>
            </p:grpSpPr>
            <p:sp>
              <p:nvSpPr>
                <p:cNvPr id="15" name="Oval 5"/>
                <p:cNvSpPr/>
                <p:nvPr/>
              </p:nvSpPr>
              <p:spPr>
                <a:xfrm>
                  <a:off x="100429" y="0"/>
                  <a:ext cx="1398821" cy="1306192"/>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FFFFFF"/>
                </a:solidFill>
                <a:ln w="57150" cap="flat">
                  <a:solidFill>
                    <a:srgbClr val="000099"/>
                  </a:solidFill>
                  <a:prstDash val="solid"/>
                  <a:round/>
                </a:ln>
              </p:spPr>
              <p:txBody>
                <a:bodyPr lIns="0" tIns="0" rIns="0" bIns="0"/>
                <a:lstStyle/>
                <a:p>
                  <a:endParaRPr lang="en-GB"/>
                </a:p>
              </p:txBody>
            </p:sp>
            <p:sp>
              <p:nvSpPr>
                <p:cNvPr id="16" name="Rectangle 15"/>
                <p:cNvSpPr/>
                <p:nvPr/>
              </p:nvSpPr>
              <p:spPr>
                <a:xfrm>
                  <a:off x="0" y="352922"/>
                  <a:ext cx="322801" cy="714567"/>
                </a:xfrm>
                <a:prstGeom prst="rect">
                  <a:avLst/>
                </a:prstGeom>
                <a:solidFill>
                  <a:srgbClr val="FFFFFF"/>
                </a:solidFill>
                <a:ln cap="flat">
                  <a:noFill/>
                  <a:prstDash val="solid"/>
                </a:ln>
              </p:spPr>
              <p:txBody>
                <a:bodyPr lIns="0" tIns="0" rIns="0" bIns="0"/>
                <a:lstStyle/>
                <a:p>
                  <a:endParaRPr lang="en-GB"/>
                </a:p>
              </p:txBody>
            </p:sp>
          </p:grpSp>
          <p:cxnSp>
            <p:nvCxnSpPr>
              <p:cNvPr id="14" name="Line 7"/>
              <p:cNvCxnSpPr/>
              <p:nvPr/>
            </p:nvCxnSpPr>
            <p:spPr>
              <a:xfrm flipH="1">
                <a:off x="138340" y="306827"/>
                <a:ext cx="69174" cy="153665"/>
              </a:xfrm>
              <a:prstGeom prst="straightConnector1">
                <a:avLst/>
              </a:prstGeom>
              <a:noFill/>
              <a:ln w="57150" cap="flat">
                <a:solidFill>
                  <a:srgbClr val="000099"/>
                </a:solidFill>
                <a:prstDash val="solid"/>
                <a:round/>
                <a:tailEnd type="arrow"/>
              </a:ln>
            </p:spPr>
          </p:cxnSp>
        </p:grpSp>
        <p:grpSp>
          <p:nvGrpSpPr>
            <p:cNvPr id="6" name="Group 5"/>
            <p:cNvGrpSpPr/>
            <p:nvPr/>
          </p:nvGrpSpPr>
          <p:grpSpPr>
            <a:xfrm>
              <a:off x="0" y="491993"/>
              <a:ext cx="921943" cy="427234"/>
              <a:chOff x="0" y="0"/>
              <a:chExt cx="921943" cy="427234"/>
            </a:xfrm>
          </p:grpSpPr>
          <p:sp>
            <p:nvSpPr>
              <p:cNvPr id="10" name="Freeform 9"/>
              <p:cNvSpPr/>
              <p:nvPr/>
            </p:nvSpPr>
            <p:spPr>
              <a:xfrm>
                <a:off x="0" y="0"/>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sp>
            <p:nvSpPr>
              <p:cNvPr id="11" name="Freeform 10"/>
              <p:cNvSpPr/>
              <p:nvPr/>
            </p:nvSpPr>
            <p:spPr>
              <a:xfrm>
                <a:off x="30733" y="291153"/>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sp>
            <p:nvSpPr>
              <p:cNvPr id="12" name="Freeform 11"/>
              <p:cNvSpPr/>
              <p:nvPr/>
            </p:nvSpPr>
            <p:spPr>
              <a:xfrm>
                <a:off x="15361" y="144804"/>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grpSp>
        <p:sp>
          <p:nvSpPr>
            <p:cNvPr id="7" name="Text Box 12"/>
            <p:cNvSpPr txBox="1"/>
            <p:nvPr/>
          </p:nvSpPr>
          <p:spPr>
            <a:xfrm>
              <a:off x="790568" y="199004"/>
              <a:ext cx="867839" cy="368786"/>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Thames</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a:p>
              <a:pPr algn="r">
                <a:spcAft>
                  <a:spcPts val="800"/>
                </a:spcAft>
              </a:pPr>
              <a:r>
                <a:rPr lang="en-GB" sz="1450" kern="15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 Box 13"/>
            <p:cNvSpPr txBox="1"/>
            <p:nvPr/>
          </p:nvSpPr>
          <p:spPr>
            <a:xfrm>
              <a:off x="861648" y="485152"/>
              <a:ext cx="713859" cy="300095"/>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Audit</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 Box 14"/>
            <p:cNvSpPr txBox="1"/>
            <p:nvPr/>
          </p:nvSpPr>
          <p:spPr>
            <a:xfrm>
              <a:off x="619315" y="804470"/>
              <a:ext cx="1000646" cy="276405"/>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Group</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22791021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Immunosuppresants</a:t>
            </a:r>
            <a:r>
              <a:rPr lang="en-GB" dirty="0"/>
              <a:t> &amp; Antibiotics</a:t>
            </a:r>
          </a:p>
        </p:txBody>
      </p:sp>
      <p:sp>
        <p:nvSpPr>
          <p:cNvPr id="3" name="Content Placeholder 2"/>
          <p:cNvSpPr>
            <a:spLocks noGrp="1"/>
          </p:cNvSpPr>
          <p:nvPr>
            <p:ph idx="1"/>
          </p:nvPr>
        </p:nvSpPr>
        <p:spPr/>
        <p:txBody>
          <a:bodyPr/>
          <a:lstStyle/>
          <a:p>
            <a:r>
              <a:rPr lang="en-GB" dirty="0"/>
              <a:t>Ranges or no ranges, are dependent on clinical scenario and local clinical teams</a:t>
            </a:r>
          </a:p>
        </p:txBody>
      </p:sp>
    </p:spTree>
    <p:extLst>
      <p:ext uri="{BB962C8B-B14F-4D97-AF65-F5344CB8AC3E}">
        <p14:creationId xmlns:p14="http://schemas.microsoft.com/office/powerpoint/2010/main" val="17111605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Any Questions</a:t>
            </a:r>
          </a:p>
        </p:txBody>
      </p:sp>
      <p:sp>
        <p:nvSpPr>
          <p:cNvPr id="3" name="Text Placeholder 2"/>
          <p:cNvSpPr>
            <a:spLocks noGrp="1"/>
          </p:cNvSpPr>
          <p:nvPr>
            <p:ph type="body" idx="1"/>
          </p:nvPr>
        </p:nvSpPr>
        <p:spPr/>
        <p:txBody>
          <a:bodyPr/>
          <a:lstStyle/>
          <a:p>
            <a:endParaRPr lang="en-GB"/>
          </a:p>
        </p:txBody>
      </p:sp>
      <p:grpSp>
        <p:nvGrpSpPr>
          <p:cNvPr id="4" name="Group 3"/>
          <p:cNvGrpSpPr/>
          <p:nvPr/>
        </p:nvGrpSpPr>
        <p:grpSpPr>
          <a:xfrm>
            <a:off x="10783122" y="167891"/>
            <a:ext cx="1149985" cy="811530"/>
            <a:chOff x="0" y="0"/>
            <a:chExt cx="1828799" cy="1306192"/>
          </a:xfrm>
        </p:grpSpPr>
        <p:grpSp>
          <p:nvGrpSpPr>
            <p:cNvPr id="5" name="Group 4"/>
            <p:cNvGrpSpPr/>
            <p:nvPr/>
          </p:nvGrpSpPr>
          <p:grpSpPr>
            <a:xfrm>
              <a:off x="329549" y="0"/>
              <a:ext cx="1499250" cy="1306192"/>
              <a:chOff x="0" y="0"/>
              <a:chExt cx="1499250" cy="1306192"/>
            </a:xfrm>
          </p:grpSpPr>
          <p:grpSp>
            <p:nvGrpSpPr>
              <p:cNvPr id="13" name="Group 12"/>
              <p:cNvGrpSpPr/>
              <p:nvPr/>
            </p:nvGrpSpPr>
            <p:grpSpPr>
              <a:xfrm>
                <a:off x="0" y="0"/>
                <a:ext cx="1499250" cy="1306192"/>
                <a:chOff x="0" y="0"/>
                <a:chExt cx="1499250" cy="1306192"/>
              </a:xfrm>
            </p:grpSpPr>
            <p:sp>
              <p:nvSpPr>
                <p:cNvPr id="15" name="Oval 5"/>
                <p:cNvSpPr/>
                <p:nvPr/>
              </p:nvSpPr>
              <p:spPr>
                <a:xfrm>
                  <a:off x="100429" y="0"/>
                  <a:ext cx="1398821" cy="1306192"/>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FFFFFF"/>
                </a:solidFill>
                <a:ln w="57150" cap="flat">
                  <a:solidFill>
                    <a:srgbClr val="000099"/>
                  </a:solidFill>
                  <a:prstDash val="solid"/>
                  <a:round/>
                </a:ln>
              </p:spPr>
              <p:txBody>
                <a:bodyPr lIns="0" tIns="0" rIns="0" bIns="0"/>
                <a:lstStyle/>
                <a:p>
                  <a:endParaRPr lang="en-GB"/>
                </a:p>
              </p:txBody>
            </p:sp>
            <p:sp>
              <p:nvSpPr>
                <p:cNvPr id="16" name="Rectangle 15"/>
                <p:cNvSpPr/>
                <p:nvPr/>
              </p:nvSpPr>
              <p:spPr>
                <a:xfrm>
                  <a:off x="0" y="352922"/>
                  <a:ext cx="322801" cy="714567"/>
                </a:xfrm>
                <a:prstGeom prst="rect">
                  <a:avLst/>
                </a:prstGeom>
                <a:solidFill>
                  <a:srgbClr val="FFFFFF"/>
                </a:solidFill>
                <a:ln cap="flat">
                  <a:noFill/>
                  <a:prstDash val="solid"/>
                </a:ln>
              </p:spPr>
              <p:txBody>
                <a:bodyPr lIns="0" tIns="0" rIns="0" bIns="0"/>
                <a:lstStyle/>
                <a:p>
                  <a:endParaRPr lang="en-GB"/>
                </a:p>
              </p:txBody>
            </p:sp>
          </p:grpSp>
          <p:cxnSp>
            <p:nvCxnSpPr>
              <p:cNvPr id="14" name="Line 7"/>
              <p:cNvCxnSpPr/>
              <p:nvPr/>
            </p:nvCxnSpPr>
            <p:spPr>
              <a:xfrm flipH="1">
                <a:off x="138340" y="306827"/>
                <a:ext cx="69174" cy="153665"/>
              </a:xfrm>
              <a:prstGeom prst="straightConnector1">
                <a:avLst/>
              </a:prstGeom>
              <a:noFill/>
              <a:ln w="57150" cap="flat">
                <a:solidFill>
                  <a:srgbClr val="000099"/>
                </a:solidFill>
                <a:prstDash val="solid"/>
                <a:round/>
                <a:tailEnd type="arrow"/>
              </a:ln>
            </p:spPr>
          </p:cxnSp>
        </p:grpSp>
        <p:grpSp>
          <p:nvGrpSpPr>
            <p:cNvPr id="6" name="Group 5"/>
            <p:cNvGrpSpPr/>
            <p:nvPr/>
          </p:nvGrpSpPr>
          <p:grpSpPr>
            <a:xfrm>
              <a:off x="0" y="491993"/>
              <a:ext cx="921943" cy="427234"/>
              <a:chOff x="0" y="0"/>
              <a:chExt cx="921943" cy="427234"/>
            </a:xfrm>
          </p:grpSpPr>
          <p:sp>
            <p:nvSpPr>
              <p:cNvPr id="10" name="Freeform 9"/>
              <p:cNvSpPr/>
              <p:nvPr/>
            </p:nvSpPr>
            <p:spPr>
              <a:xfrm>
                <a:off x="0" y="0"/>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sp>
            <p:nvSpPr>
              <p:cNvPr id="11" name="Freeform 10"/>
              <p:cNvSpPr/>
              <p:nvPr/>
            </p:nvSpPr>
            <p:spPr>
              <a:xfrm>
                <a:off x="30733" y="291153"/>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sp>
            <p:nvSpPr>
              <p:cNvPr id="12" name="Freeform 11"/>
              <p:cNvSpPr/>
              <p:nvPr/>
            </p:nvSpPr>
            <p:spPr>
              <a:xfrm>
                <a:off x="15361" y="144804"/>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grpSp>
        <p:sp>
          <p:nvSpPr>
            <p:cNvPr id="7" name="Text Box 12"/>
            <p:cNvSpPr txBox="1"/>
            <p:nvPr/>
          </p:nvSpPr>
          <p:spPr>
            <a:xfrm>
              <a:off x="790568" y="199004"/>
              <a:ext cx="867839" cy="368786"/>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Thames</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a:p>
              <a:pPr algn="r">
                <a:spcAft>
                  <a:spcPts val="800"/>
                </a:spcAft>
              </a:pPr>
              <a:r>
                <a:rPr lang="en-GB" sz="1450" kern="15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 Box 13"/>
            <p:cNvSpPr txBox="1"/>
            <p:nvPr/>
          </p:nvSpPr>
          <p:spPr>
            <a:xfrm>
              <a:off x="861648" y="485152"/>
              <a:ext cx="713859" cy="300095"/>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Audit</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 Box 14"/>
            <p:cNvSpPr txBox="1"/>
            <p:nvPr/>
          </p:nvSpPr>
          <p:spPr>
            <a:xfrm>
              <a:off x="619315" y="804470"/>
              <a:ext cx="1000646" cy="276405"/>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Group</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1563127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Part 2- Secondary Hypertension Audit</a:t>
            </a:r>
          </a:p>
        </p:txBody>
      </p:sp>
      <p:graphicFrame>
        <p:nvGraphicFramePr>
          <p:cNvPr id="7" name="Content Placeholder 6"/>
          <p:cNvGraphicFramePr>
            <a:graphicFrameLocks noGrp="1"/>
          </p:cNvGraphicFramePr>
          <p:nvPr>
            <p:ph sz="half" idx="1"/>
            <p:extLst>
              <p:ext uri="{D42A27DB-BD31-4B8C-83A1-F6EECF244321}">
                <p14:modId xmlns:p14="http://schemas.microsoft.com/office/powerpoint/2010/main" val="179039338"/>
              </p:ext>
            </p:extLst>
          </p:nvPr>
        </p:nvGraphicFramePr>
        <p:xfrm>
          <a:off x="838200" y="1825625"/>
          <a:ext cx="5181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8" name="Content Placeholder 7"/>
          <p:cNvSpPr>
            <a:spLocks noGrp="1"/>
          </p:cNvSpPr>
          <p:nvPr>
            <p:ph sz="half" idx="2"/>
          </p:nvPr>
        </p:nvSpPr>
        <p:spPr>
          <a:xfrm>
            <a:off x="6172200" y="1765243"/>
            <a:ext cx="5181600" cy="4635560"/>
          </a:xfrm>
        </p:spPr>
        <p:txBody>
          <a:bodyPr>
            <a:noAutofit/>
          </a:bodyPr>
          <a:lstStyle/>
          <a:p>
            <a:r>
              <a:rPr lang="en-GB" sz="2300" dirty="0"/>
              <a:t>Reviewing whether to measure serum dexamethasone where a false positive is suspected due to the clinical scenario</a:t>
            </a:r>
          </a:p>
          <a:p>
            <a:r>
              <a:rPr lang="en-GB" sz="2300" dirty="0"/>
              <a:t>Cortisol comments for investigation of </a:t>
            </a:r>
            <a:r>
              <a:rPr lang="en-GB" sz="2300" dirty="0" err="1"/>
              <a:t>Cushings</a:t>
            </a:r>
            <a:r>
              <a:rPr lang="en-GB" sz="2300" dirty="0"/>
              <a:t> are now adapted by the clinical scientist to take into consideration caveats for specific screening tests, e.g. pregnancy, epilepsy or suspected cyclic Cushing syndrome if suggesting ONDST, and CKD or adrenal </a:t>
            </a:r>
            <a:r>
              <a:rPr lang="en-GB" sz="2300" dirty="0" err="1"/>
              <a:t>incidentaloma</a:t>
            </a:r>
            <a:r>
              <a:rPr lang="en-GB" sz="2300" dirty="0"/>
              <a:t> if suggesting UFC.</a:t>
            </a:r>
          </a:p>
          <a:p>
            <a:r>
              <a:rPr lang="en-GB" sz="2300" dirty="0"/>
              <a:t>Referral laboratory identified for dexamethasone testing. Trying to set up a referral service for salivary cortisol.</a:t>
            </a:r>
          </a:p>
        </p:txBody>
      </p:sp>
      <p:grpSp>
        <p:nvGrpSpPr>
          <p:cNvPr id="9" name="Group 8"/>
          <p:cNvGrpSpPr/>
          <p:nvPr/>
        </p:nvGrpSpPr>
        <p:grpSpPr>
          <a:xfrm>
            <a:off x="10783122" y="167891"/>
            <a:ext cx="1149985" cy="811530"/>
            <a:chOff x="0" y="0"/>
            <a:chExt cx="1828799" cy="1306192"/>
          </a:xfrm>
        </p:grpSpPr>
        <p:grpSp>
          <p:nvGrpSpPr>
            <p:cNvPr id="10" name="Group 9"/>
            <p:cNvGrpSpPr/>
            <p:nvPr/>
          </p:nvGrpSpPr>
          <p:grpSpPr>
            <a:xfrm>
              <a:off x="329549" y="0"/>
              <a:ext cx="1499250" cy="1306192"/>
              <a:chOff x="0" y="0"/>
              <a:chExt cx="1499250" cy="1306192"/>
            </a:xfrm>
          </p:grpSpPr>
          <p:grpSp>
            <p:nvGrpSpPr>
              <p:cNvPr id="18" name="Group 17"/>
              <p:cNvGrpSpPr/>
              <p:nvPr/>
            </p:nvGrpSpPr>
            <p:grpSpPr>
              <a:xfrm>
                <a:off x="0" y="0"/>
                <a:ext cx="1499250" cy="1306192"/>
                <a:chOff x="0" y="0"/>
                <a:chExt cx="1499250" cy="1306192"/>
              </a:xfrm>
            </p:grpSpPr>
            <p:sp>
              <p:nvSpPr>
                <p:cNvPr id="20" name="Oval 5"/>
                <p:cNvSpPr/>
                <p:nvPr/>
              </p:nvSpPr>
              <p:spPr>
                <a:xfrm>
                  <a:off x="100429" y="0"/>
                  <a:ext cx="1398821" cy="1306192"/>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FFFFFF"/>
                </a:solidFill>
                <a:ln w="57150" cap="flat">
                  <a:solidFill>
                    <a:srgbClr val="000099"/>
                  </a:solidFill>
                  <a:prstDash val="solid"/>
                  <a:round/>
                </a:ln>
              </p:spPr>
              <p:txBody>
                <a:bodyPr lIns="0" tIns="0" rIns="0" bIns="0"/>
                <a:lstStyle/>
                <a:p>
                  <a:endParaRPr lang="en-GB"/>
                </a:p>
              </p:txBody>
            </p:sp>
            <p:sp>
              <p:nvSpPr>
                <p:cNvPr id="21" name="Rectangle 20"/>
                <p:cNvSpPr/>
                <p:nvPr/>
              </p:nvSpPr>
              <p:spPr>
                <a:xfrm>
                  <a:off x="0" y="352922"/>
                  <a:ext cx="322801" cy="714567"/>
                </a:xfrm>
                <a:prstGeom prst="rect">
                  <a:avLst/>
                </a:prstGeom>
                <a:solidFill>
                  <a:srgbClr val="FFFFFF"/>
                </a:solidFill>
                <a:ln cap="flat">
                  <a:noFill/>
                  <a:prstDash val="solid"/>
                </a:ln>
              </p:spPr>
              <p:txBody>
                <a:bodyPr lIns="0" tIns="0" rIns="0" bIns="0"/>
                <a:lstStyle/>
                <a:p>
                  <a:endParaRPr lang="en-GB"/>
                </a:p>
              </p:txBody>
            </p:sp>
          </p:grpSp>
          <p:cxnSp>
            <p:nvCxnSpPr>
              <p:cNvPr id="19" name="Line 7"/>
              <p:cNvCxnSpPr/>
              <p:nvPr/>
            </p:nvCxnSpPr>
            <p:spPr>
              <a:xfrm flipH="1">
                <a:off x="138340" y="306827"/>
                <a:ext cx="69174" cy="153665"/>
              </a:xfrm>
              <a:prstGeom prst="straightConnector1">
                <a:avLst/>
              </a:prstGeom>
              <a:noFill/>
              <a:ln w="57150" cap="flat">
                <a:solidFill>
                  <a:srgbClr val="000099"/>
                </a:solidFill>
                <a:prstDash val="solid"/>
                <a:round/>
                <a:tailEnd type="arrow"/>
              </a:ln>
            </p:spPr>
          </p:cxnSp>
        </p:grpSp>
        <p:grpSp>
          <p:nvGrpSpPr>
            <p:cNvPr id="11" name="Group 10"/>
            <p:cNvGrpSpPr/>
            <p:nvPr/>
          </p:nvGrpSpPr>
          <p:grpSpPr>
            <a:xfrm>
              <a:off x="0" y="491993"/>
              <a:ext cx="921943" cy="427234"/>
              <a:chOff x="0" y="0"/>
              <a:chExt cx="921943" cy="427234"/>
            </a:xfrm>
          </p:grpSpPr>
          <p:sp>
            <p:nvSpPr>
              <p:cNvPr id="15" name="Freeform 14"/>
              <p:cNvSpPr/>
              <p:nvPr/>
            </p:nvSpPr>
            <p:spPr>
              <a:xfrm>
                <a:off x="0" y="0"/>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sp>
            <p:nvSpPr>
              <p:cNvPr id="16" name="Freeform 15"/>
              <p:cNvSpPr/>
              <p:nvPr/>
            </p:nvSpPr>
            <p:spPr>
              <a:xfrm>
                <a:off x="30733" y="291153"/>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sp>
            <p:nvSpPr>
              <p:cNvPr id="17" name="Freeform 16"/>
              <p:cNvSpPr/>
              <p:nvPr/>
            </p:nvSpPr>
            <p:spPr>
              <a:xfrm>
                <a:off x="15361" y="144804"/>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grpSp>
        <p:sp>
          <p:nvSpPr>
            <p:cNvPr id="12" name="Text Box 12"/>
            <p:cNvSpPr txBox="1"/>
            <p:nvPr/>
          </p:nvSpPr>
          <p:spPr>
            <a:xfrm>
              <a:off x="790568" y="199004"/>
              <a:ext cx="867839" cy="368786"/>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Thames</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a:p>
              <a:pPr algn="r">
                <a:spcAft>
                  <a:spcPts val="800"/>
                </a:spcAft>
              </a:pPr>
              <a:r>
                <a:rPr lang="en-GB" sz="1450" kern="15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Text Box 13"/>
            <p:cNvSpPr txBox="1"/>
            <p:nvPr/>
          </p:nvSpPr>
          <p:spPr>
            <a:xfrm>
              <a:off x="861648" y="485152"/>
              <a:ext cx="713859" cy="300095"/>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Audit</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Text Box 14"/>
            <p:cNvSpPr txBox="1"/>
            <p:nvPr/>
          </p:nvSpPr>
          <p:spPr>
            <a:xfrm>
              <a:off x="619315" y="804470"/>
              <a:ext cx="1000646" cy="276405"/>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Group</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3745905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TDM Audit Resources/Guidelines</a:t>
            </a:r>
          </a:p>
        </p:txBody>
      </p:sp>
      <p:sp>
        <p:nvSpPr>
          <p:cNvPr id="3" name="Content Placeholder 2"/>
          <p:cNvSpPr>
            <a:spLocks noGrp="1"/>
          </p:cNvSpPr>
          <p:nvPr>
            <p:ph idx="1"/>
          </p:nvPr>
        </p:nvSpPr>
        <p:spPr/>
        <p:txBody>
          <a:bodyPr>
            <a:normAutofit lnSpcReduction="10000"/>
          </a:bodyPr>
          <a:lstStyle/>
          <a:p>
            <a:r>
              <a:rPr lang="en-GB" dirty="0"/>
              <a:t>British Journal of Cardiology, Digoxin: Current clinical uses and management of toxicity, 2023</a:t>
            </a:r>
          </a:p>
          <a:p>
            <a:r>
              <a:rPr lang="en-GB" dirty="0"/>
              <a:t> Epilepsy in Pregnancy (RCOG Green-top Guideline No.68-2016)</a:t>
            </a:r>
          </a:p>
          <a:p>
            <a:r>
              <a:rPr lang="en-GB" dirty="0" err="1"/>
              <a:t>Immunosuppresive</a:t>
            </a:r>
            <a:r>
              <a:rPr lang="en-GB" dirty="0"/>
              <a:t> therapy for kidney transplant in adults (NICE TA 2017)</a:t>
            </a:r>
          </a:p>
          <a:p>
            <a:r>
              <a:rPr lang="en-GB" dirty="0"/>
              <a:t>Clinical Practice Guideline- Post Operative Care in the Kidney Transplant Recipient (BTS/The Renal Association- 2017)</a:t>
            </a:r>
          </a:p>
          <a:p>
            <a:r>
              <a:rPr lang="en-GB" dirty="0"/>
              <a:t>British Association of Dermatologists guidelines- (2018)</a:t>
            </a:r>
          </a:p>
          <a:p>
            <a:r>
              <a:rPr lang="en-GB" dirty="0"/>
              <a:t>British Society of Gastroenterology consensus guidelines on the management of inflammatory bowel disease in adults</a:t>
            </a:r>
          </a:p>
          <a:p>
            <a:endParaRPr lang="en-GB" dirty="0"/>
          </a:p>
          <a:p>
            <a:endParaRPr lang="en-GB" dirty="0"/>
          </a:p>
        </p:txBody>
      </p:sp>
    </p:spTree>
    <p:extLst>
      <p:ext uri="{BB962C8B-B14F-4D97-AF65-F5344CB8AC3E}">
        <p14:creationId xmlns:p14="http://schemas.microsoft.com/office/powerpoint/2010/main" val="9814879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a:t>TDM Audit</a:t>
            </a:r>
          </a:p>
        </p:txBody>
      </p:sp>
      <p:sp>
        <p:nvSpPr>
          <p:cNvPr id="6" name="Content Placeholder 5"/>
          <p:cNvSpPr>
            <a:spLocks noGrp="1"/>
          </p:cNvSpPr>
          <p:nvPr>
            <p:ph idx="1"/>
          </p:nvPr>
        </p:nvSpPr>
        <p:spPr>
          <a:xfrm>
            <a:off x="838200" y="1825624"/>
            <a:ext cx="10515600" cy="4859847"/>
          </a:xfrm>
        </p:spPr>
        <p:txBody>
          <a:bodyPr/>
          <a:lstStyle/>
          <a:p>
            <a:r>
              <a:rPr lang="en-GB" dirty="0"/>
              <a:t>Split into 4 major sections</a:t>
            </a:r>
          </a:p>
          <a:p>
            <a:pPr lvl="1"/>
            <a:r>
              <a:rPr lang="en-GB" sz="2800" dirty="0"/>
              <a:t>Cardiac</a:t>
            </a:r>
          </a:p>
          <a:p>
            <a:pPr lvl="1"/>
            <a:r>
              <a:rPr lang="en-GB" sz="2800" dirty="0"/>
              <a:t>Antiepileptic</a:t>
            </a:r>
          </a:p>
          <a:p>
            <a:pPr lvl="1"/>
            <a:r>
              <a:rPr lang="en-GB" sz="2800" dirty="0" err="1"/>
              <a:t>Immunosuppresants</a:t>
            </a:r>
            <a:endParaRPr lang="en-GB" sz="2800" dirty="0"/>
          </a:p>
          <a:p>
            <a:pPr lvl="1"/>
            <a:r>
              <a:rPr lang="en-GB" sz="2800" dirty="0"/>
              <a:t>Antibiotics</a:t>
            </a:r>
          </a:p>
          <a:p>
            <a:r>
              <a:rPr lang="en-GB" dirty="0"/>
              <a:t>Abnormal Result Escalation</a:t>
            </a:r>
          </a:p>
          <a:p>
            <a:r>
              <a:rPr lang="en-GB" dirty="0"/>
              <a:t>Aim: To review different aspects with a view to potentially improving harmonisation</a:t>
            </a:r>
          </a:p>
          <a:p>
            <a:endParaRPr lang="en-GB" dirty="0"/>
          </a:p>
          <a:p>
            <a:pPr marL="0" indent="0">
              <a:buNone/>
            </a:pPr>
            <a:endParaRPr lang="en-GB" dirty="0"/>
          </a:p>
        </p:txBody>
      </p:sp>
      <p:grpSp>
        <p:nvGrpSpPr>
          <p:cNvPr id="7" name="Group 6"/>
          <p:cNvGrpSpPr/>
          <p:nvPr/>
        </p:nvGrpSpPr>
        <p:grpSpPr>
          <a:xfrm>
            <a:off x="10783122" y="167891"/>
            <a:ext cx="1149985" cy="811530"/>
            <a:chOff x="0" y="0"/>
            <a:chExt cx="1828799" cy="1306192"/>
          </a:xfrm>
        </p:grpSpPr>
        <p:grpSp>
          <p:nvGrpSpPr>
            <p:cNvPr id="8" name="Group 7"/>
            <p:cNvGrpSpPr/>
            <p:nvPr/>
          </p:nvGrpSpPr>
          <p:grpSpPr>
            <a:xfrm>
              <a:off x="329549" y="0"/>
              <a:ext cx="1499250" cy="1306192"/>
              <a:chOff x="0" y="0"/>
              <a:chExt cx="1499250" cy="1306192"/>
            </a:xfrm>
          </p:grpSpPr>
          <p:grpSp>
            <p:nvGrpSpPr>
              <p:cNvPr id="16" name="Group 15"/>
              <p:cNvGrpSpPr/>
              <p:nvPr/>
            </p:nvGrpSpPr>
            <p:grpSpPr>
              <a:xfrm>
                <a:off x="0" y="0"/>
                <a:ext cx="1499250" cy="1306192"/>
                <a:chOff x="0" y="0"/>
                <a:chExt cx="1499250" cy="1306192"/>
              </a:xfrm>
            </p:grpSpPr>
            <p:sp>
              <p:nvSpPr>
                <p:cNvPr id="18" name="Oval 5"/>
                <p:cNvSpPr/>
                <p:nvPr/>
              </p:nvSpPr>
              <p:spPr>
                <a:xfrm>
                  <a:off x="100429" y="0"/>
                  <a:ext cx="1398821" cy="1306192"/>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FFFFFF"/>
                </a:solidFill>
                <a:ln w="57150" cap="flat">
                  <a:solidFill>
                    <a:srgbClr val="000099"/>
                  </a:solidFill>
                  <a:prstDash val="solid"/>
                  <a:round/>
                </a:ln>
              </p:spPr>
              <p:txBody>
                <a:bodyPr lIns="0" tIns="0" rIns="0" bIns="0"/>
                <a:lstStyle/>
                <a:p>
                  <a:endParaRPr lang="en-GB"/>
                </a:p>
              </p:txBody>
            </p:sp>
            <p:sp>
              <p:nvSpPr>
                <p:cNvPr id="19" name="Rectangle 18"/>
                <p:cNvSpPr/>
                <p:nvPr/>
              </p:nvSpPr>
              <p:spPr>
                <a:xfrm>
                  <a:off x="0" y="352922"/>
                  <a:ext cx="322801" cy="714567"/>
                </a:xfrm>
                <a:prstGeom prst="rect">
                  <a:avLst/>
                </a:prstGeom>
                <a:solidFill>
                  <a:srgbClr val="FFFFFF"/>
                </a:solidFill>
                <a:ln cap="flat">
                  <a:noFill/>
                  <a:prstDash val="solid"/>
                </a:ln>
              </p:spPr>
              <p:txBody>
                <a:bodyPr lIns="0" tIns="0" rIns="0" bIns="0"/>
                <a:lstStyle/>
                <a:p>
                  <a:endParaRPr lang="en-GB"/>
                </a:p>
              </p:txBody>
            </p:sp>
          </p:grpSp>
          <p:cxnSp>
            <p:nvCxnSpPr>
              <p:cNvPr id="17" name="Line 7"/>
              <p:cNvCxnSpPr/>
              <p:nvPr/>
            </p:nvCxnSpPr>
            <p:spPr>
              <a:xfrm flipH="1">
                <a:off x="138340" y="306827"/>
                <a:ext cx="69174" cy="153665"/>
              </a:xfrm>
              <a:prstGeom prst="straightConnector1">
                <a:avLst/>
              </a:prstGeom>
              <a:noFill/>
              <a:ln w="57150" cap="flat">
                <a:solidFill>
                  <a:srgbClr val="000099"/>
                </a:solidFill>
                <a:prstDash val="solid"/>
                <a:round/>
                <a:tailEnd type="arrow"/>
              </a:ln>
            </p:spPr>
          </p:cxnSp>
        </p:grpSp>
        <p:grpSp>
          <p:nvGrpSpPr>
            <p:cNvPr id="9" name="Group 8"/>
            <p:cNvGrpSpPr/>
            <p:nvPr/>
          </p:nvGrpSpPr>
          <p:grpSpPr>
            <a:xfrm>
              <a:off x="0" y="491993"/>
              <a:ext cx="921943" cy="427234"/>
              <a:chOff x="0" y="0"/>
              <a:chExt cx="921943" cy="427234"/>
            </a:xfrm>
          </p:grpSpPr>
          <p:sp>
            <p:nvSpPr>
              <p:cNvPr id="13" name="Freeform 12"/>
              <p:cNvSpPr/>
              <p:nvPr/>
            </p:nvSpPr>
            <p:spPr>
              <a:xfrm>
                <a:off x="0" y="0"/>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sp>
            <p:nvSpPr>
              <p:cNvPr id="14" name="Freeform 13"/>
              <p:cNvSpPr/>
              <p:nvPr/>
            </p:nvSpPr>
            <p:spPr>
              <a:xfrm>
                <a:off x="30733" y="291153"/>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sp>
            <p:nvSpPr>
              <p:cNvPr id="15" name="Freeform 14"/>
              <p:cNvSpPr/>
              <p:nvPr/>
            </p:nvSpPr>
            <p:spPr>
              <a:xfrm>
                <a:off x="15361" y="144804"/>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grpSp>
        <p:sp>
          <p:nvSpPr>
            <p:cNvPr id="10" name="Text Box 12"/>
            <p:cNvSpPr txBox="1"/>
            <p:nvPr/>
          </p:nvSpPr>
          <p:spPr>
            <a:xfrm>
              <a:off x="790568" y="199004"/>
              <a:ext cx="867839" cy="368786"/>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Thames</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a:p>
              <a:pPr algn="r">
                <a:spcAft>
                  <a:spcPts val="800"/>
                </a:spcAft>
              </a:pPr>
              <a:r>
                <a:rPr lang="en-GB" sz="1450" kern="15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Text Box 13"/>
            <p:cNvSpPr txBox="1"/>
            <p:nvPr/>
          </p:nvSpPr>
          <p:spPr>
            <a:xfrm>
              <a:off x="861648" y="485152"/>
              <a:ext cx="713859" cy="300095"/>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Audit</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Text Box 14"/>
            <p:cNvSpPr txBox="1"/>
            <p:nvPr/>
          </p:nvSpPr>
          <p:spPr>
            <a:xfrm>
              <a:off x="619315" y="804470"/>
              <a:ext cx="1000646" cy="276405"/>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Group</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1861084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Part 3.1- Cardiac</a:t>
            </a:r>
          </a:p>
        </p:txBody>
      </p:sp>
      <p:graphicFrame>
        <p:nvGraphicFramePr>
          <p:cNvPr id="13" name="Content Placeholder 12"/>
          <p:cNvGraphicFramePr>
            <a:graphicFrameLocks noGrp="1"/>
          </p:cNvGraphicFramePr>
          <p:nvPr>
            <p:ph idx="1"/>
            <p:extLst>
              <p:ext uri="{D42A27DB-BD31-4B8C-83A1-F6EECF244321}">
                <p14:modId xmlns:p14="http://schemas.microsoft.com/office/powerpoint/2010/main" val="514661528"/>
              </p:ext>
            </p:extLst>
          </p:nvPr>
        </p:nvGraphicFramePr>
        <p:xfrm>
          <a:off x="838200" y="1825625"/>
          <a:ext cx="10515600" cy="1112520"/>
        </p:xfrm>
        <a:graphic>
          <a:graphicData uri="http://schemas.openxmlformats.org/drawingml/2006/table">
            <a:tbl>
              <a:tblPr firstRow="1" bandRow="1">
                <a:tableStyleId>{5C22544A-7EE6-4342-B048-85BDC9FD1C3A}</a:tableStyleId>
              </a:tblPr>
              <a:tblGrid>
                <a:gridCol w="10515600">
                  <a:extLst>
                    <a:ext uri="{9D8B030D-6E8A-4147-A177-3AD203B41FA5}">
                      <a16:colId xmlns:a16="http://schemas.microsoft.com/office/drawing/2014/main" val="3932420654"/>
                    </a:ext>
                  </a:extLst>
                </a:gridCol>
              </a:tblGrid>
              <a:tr h="370840">
                <a:tc>
                  <a:txBody>
                    <a:bodyPr/>
                    <a:lstStyle/>
                    <a:p>
                      <a:r>
                        <a:rPr lang="en-GB" dirty="0"/>
                        <a:t>Cardiac</a:t>
                      </a:r>
                    </a:p>
                  </a:txBody>
                  <a:tcPr marL="185569" marR="185569"/>
                </a:tc>
                <a:extLst>
                  <a:ext uri="{0D108BD9-81ED-4DB2-BD59-A6C34878D82A}">
                    <a16:rowId xmlns:a16="http://schemas.microsoft.com/office/drawing/2014/main" val="4233090985"/>
                  </a:ext>
                </a:extLst>
              </a:tr>
              <a:tr h="370840">
                <a:tc>
                  <a:txBody>
                    <a:bodyPr/>
                    <a:lstStyle/>
                    <a:p>
                      <a:r>
                        <a:rPr lang="en-GB" dirty="0"/>
                        <a:t>Anti-Hypertensive Screen</a:t>
                      </a:r>
                    </a:p>
                  </a:txBody>
                  <a:tcPr marL="185569" marR="185569"/>
                </a:tc>
                <a:extLst>
                  <a:ext uri="{0D108BD9-81ED-4DB2-BD59-A6C34878D82A}">
                    <a16:rowId xmlns:a16="http://schemas.microsoft.com/office/drawing/2014/main" val="785741856"/>
                  </a:ext>
                </a:extLst>
              </a:tr>
              <a:tr h="370840">
                <a:tc>
                  <a:txBody>
                    <a:bodyPr/>
                    <a:lstStyle/>
                    <a:p>
                      <a:r>
                        <a:rPr lang="en-GB" dirty="0"/>
                        <a:t>Digoxin</a:t>
                      </a:r>
                    </a:p>
                  </a:txBody>
                  <a:tcPr marL="185569" marR="185569"/>
                </a:tc>
                <a:extLst>
                  <a:ext uri="{0D108BD9-81ED-4DB2-BD59-A6C34878D82A}">
                    <a16:rowId xmlns:a16="http://schemas.microsoft.com/office/drawing/2014/main" val="953817472"/>
                  </a:ext>
                </a:extLst>
              </a:tr>
            </a:tbl>
          </a:graphicData>
        </a:graphic>
      </p:graphicFrame>
      <p:graphicFrame>
        <p:nvGraphicFramePr>
          <p:cNvPr id="14" name="Chart 13"/>
          <p:cNvGraphicFramePr>
            <a:graphicFrameLocks/>
          </p:cNvGraphicFramePr>
          <p:nvPr>
            <p:extLst>
              <p:ext uri="{D42A27DB-BD31-4B8C-83A1-F6EECF244321}">
                <p14:modId xmlns:p14="http://schemas.microsoft.com/office/powerpoint/2010/main" val="2230298850"/>
              </p:ext>
            </p:extLst>
          </p:nvPr>
        </p:nvGraphicFramePr>
        <p:xfrm>
          <a:off x="708804" y="3287173"/>
          <a:ext cx="5266810" cy="298105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9" name="Content Placeholder 6"/>
          <p:cNvGraphicFramePr>
            <a:graphicFrameLocks/>
          </p:cNvGraphicFramePr>
          <p:nvPr>
            <p:extLst>
              <p:ext uri="{D42A27DB-BD31-4B8C-83A1-F6EECF244321}">
                <p14:modId xmlns:p14="http://schemas.microsoft.com/office/powerpoint/2010/main" val="3934774725"/>
              </p:ext>
            </p:extLst>
          </p:nvPr>
        </p:nvGraphicFramePr>
        <p:xfrm>
          <a:off x="6096000" y="3287173"/>
          <a:ext cx="5490716" cy="949960"/>
        </p:xfrm>
        <a:graphic>
          <a:graphicData uri="http://schemas.openxmlformats.org/drawingml/2006/table">
            <a:tbl>
              <a:tblPr firstRow="1" bandRow="1">
                <a:tableStyleId>{5C22544A-7EE6-4342-B048-85BDC9FD1C3A}</a:tableStyleId>
              </a:tblPr>
              <a:tblGrid>
                <a:gridCol w="1022230">
                  <a:extLst>
                    <a:ext uri="{9D8B030D-6E8A-4147-A177-3AD203B41FA5}">
                      <a16:colId xmlns:a16="http://schemas.microsoft.com/office/drawing/2014/main" val="3044089378"/>
                    </a:ext>
                  </a:extLst>
                </a:gridCol>
                <a:gridCol w="741872">
                  <a:extLst>
                    <a:ext uri="{9D8B030D-6E8A-4147-A177-3AD203B41FA5}">
                      <a16:colId xmlns:a16="http://schemas.microsoft.com/office/drawing/2014/main" val="4212110580"/>
                    </a:ext>
                  </a:extLst>
                </a:gridCol>
                <a:gridCol w="845389">
                  <a:extLst>
                    <a:ext uri="{9D8B030D-6E8A-4147-A177-3AD203B41FA5}">
                      <a16:colId xmlns:a16="http://schemas.microsoft.com/office/drawing/2014/main" val="1223682560"/>
                    </a:ext>
                  </a:extLst>
                </a:gridCol>
                <a:gridCol w="681486">
                  <a:extLst>
                    <a:ext uri="{9D8B030D-6E8A-4147-A177-3AD203B41FA5}">
                      <a16:colId xmlns:a16="http://schemas.microsoft.com/office/drawing/2014/main" val="519500525"/>
                    </a:ext>
                  </a:extLst>
                </a:gridCol>
                <a:gridCol w="681487">
                  <a:extLst>
                    <a:ext uri="{9D8B030D-6E8A-4147-A177-3AD203B41FA5}">
                      <a16:colId xmlns:a16="http://schemas.microsoft.com/office/drawing/2014/main" val="1372560672"/>
                    </a:ext>
                  </a:extLst>
                </a:gridCol>
                <a:gridCol w="733864">
                  <a:extLst>
                    <a:ext uri="{9D8B030D-6E8A-4147-A177-3AD203B41FA5}">
                      <a16:colId xmlns:a16="http://schemas.microsoft.com/office/drawing/2014/main" val="3400796287"/>
                    </a:ext>
                  </a:extLst>
                </a:gridCol>
                <a:gridCol w="784388">
                  <a:extLst>
                    <a:ext uri="{9D8B030D-6E8A-4147-A177-3AD203B41FA5}">
                      <a16:colId xmlns:a16="http://schemas.microsoft.com/office/drawing/2014/main" val="2217416240"/>
                    </a:ext>
                  </a:extLst>
                </a:gridCol>
              </a:tblGrid>
              <a:tr h="370840">
                <a:tc>
                  <a:txBody>
                    <a:bodyPr/>
                    <a:lstStyle/>
                    <a:p>
                      <a:pPr algn="ctr"/>
                      <a:r>
                        <a:rPr lang="en-GB" sz="1600" dirty="0"/>
                        <a:t>Range</a:t>
                      </a:r>
                    </a:p>
                  </a:txBody>
                  <a:tcPr/>
                </a:tc>
                <a:tc>
                  <a:txBody>
                    <a:bodyPr/>
                    <a:lstStyle/>
                    <a:p>
                      <a:pPr algn="ctr"/>
                      <a:r>
                        <a:rPr lang="en-GB" sz="1600" dirty="0"/>
                        <a:t>0.5-2.0</a:t>
                      </a:r>
                    </a:p>
                  </a:txBody>
                  <a:tcPr/>
                </a:tc>
                <a:tc>
                  <a:txBody>
                    <a:bodyPr/>
                    <a:lstStyle/>
                    <a:p>
                      <a:pPr algn="ctr"/>
                      <a:r>
                        <a:rPr lang="en-GB" sz="1600" dirty="0"/>
                        <a:t>0.5-1.0</a:t>
                      </a:r>
                    </a:p>
                    <a:p>
                      <a:pPr algn="ctr"/>
                      <a:r>
                        <a:rPr lang="en-GB" sz="1600" dirty="0"/>
                        <a:t>(HF)</a:t>
                      </a:r>
                    </a:p>
                  </a:txBody>
                  <a:tcPr/>
                </a:tc>
                <a:tc>
                  <a:txBody>
                    <a:bodyPr/>
                    <a:lstStyle/>
                    <a:p>
                      <a:pPr algn="ctr"/>
                      <a:r>
                        <a:rPr lang="en-GB" sz="1600" dirty="0"/>
                        <a:t>&lt;3</a:t>
                      </a:r>
                    </a:p>
                  </a:txBody>
                  <a:tcPr/>
                </a:tc>
                <a:tc>
                  <a:txBody>
                    <a:bodyPr/>
                    <a:lstStyle/>
                    <a:p>
                      <a:pPr algn="ctr"/>
                      <a:r>
                        <a:rPr lang="en-GB" sz="1600" dirty="0"/>
                        <a:t>0.8-2.0</a:t>
                      </a:r>
                    </a:p>
                  </a:txBody>
                  <a:tcPr/>
                </a:tc>
                <a:tc>
                  <a:txBody>
                    <a:bodyPr/>
                    <a:lstStyle/>
                    <a:p>
                      <a:pPr algn="ctr"/>
                      <a:r>
                        <a:rPr lang="en-GB" sz="1600" dirty="0"/>
                        <a:t>1.0-2.6</a:t>
                      </a:r>
                    </a:p>
                  </a:txBody>
                  <a:tcPr/>
                </a:tc>
                <a:tc>
                  <a:txBody>
                    <a:bodyPr/>
                    <a:lstStyle/>
                    <a:p>
                      <a:pPr algn="ctr"/>
                      <a:r>
                        <a:rPr lang="en-GB" sz="1600" dirty="0"/>
                        <a:t>Not Stated</a:t>
                      </a:r>
                    </a:p>
                  </a:txBody>
                  <a:tcPr/>
                </a:tc>
                <a:extLst>
                  <a:ext uri="{0D108BD9-81ED-4DB2-BD59-A6C34878D82A}">
                    <a16:rowId xmlns:a16="http://schemas.microsoft.com/office/drawing/2014/main" val="2478251023"/>
                  </a:ext>
                </a:extLst>
              </a:tr>
              <a:tr h="370840">
                <a:tc>
                  <a:txBody>
                    <a:bodyPr/>
                    <a:lstStyle/>
                    <a:p>
                      <a:pPr algn="ctr"/>
                      <a:r>
                        <a:rPr lang="en-GB" sz="1600" dirty="0"/>
                        <a:t>Response</a:t>
                      </a:r>
                    </a:p>
                  </a:txBody>
                  <a:tcPr/>
                </a:tc>
                <a:tc>
                  <a:txBody>
                    <a:bodyPr/>
                    <a:lstStyle/>
                    <a:p>
                      <a:pPr algn="ctr"/>
                      <a:r>
                        <a:rPr lang="en-GB" sz="1600" dirty="0"/>
                        <a:t>9</a:t>
                      </a:r>
                    </a:p>
                  </a:txBody>
                  <a:tcPr/>
                </a:tc>
                <a:tc>
                  <a:txBody>
                    <a:bodyPr/>
                    <a:lstStyle/>
                    <a:p>
                      <a:pPr algn="ctr"/>
                      <a:r>
                        <a:rPr lang="en-GB" sz="1600" dirty="0"/>
                        <a:t>4</a:t>
                      </a:r>
                    </a:p>
                  </a:txBody>
                  <a:tcPr/>
                </a:tc>
                <a:tc>
                  <a:txBody>
                    <a:bodyPr/>
                    <a:lstStyle/>
                    <a:p>
                      <a:pPr algn="ctr"/>
                      <a:r>
                        <a:rPr lang="en-GB" sz="1600" dirty="0"/>
                        <a:t>1</a:t>
                      </a:r>
                    </a:p>
                  </a:txBody>
                  <a:tcPr/>
                </a:tc>
                <a:tc>
                  <a:txBody>
                    <a:bodyPr/>
                    <a:lstStyle/>
                    <a:p>
                      <a:pPr algn="ctr"/>
                      <a:r>
                        <a:rPr lang="en-GB" sz="1600" dirty="0"/>
                        <a:t>1</a:t>
                      </a:r>
                    </a:p>
                  </a:txBody>
                  <a:tcPr/>
                </a:tc>
                <a:tc>
                  <a:txBody>
                    <a:bodyPr/>
                    <a:lstStyle/>
                    <a:p>
                      <a:pPr algn="ctr"/>
                      <a:r>
                        <a:rPr lang="en-GB" sz="1600" dirty="0"/>
                        <a:t>1</a:t>
                      </a:r>
                    </a:p>
                  </a:txBody>
                  <a:tcPr/>
                </a:tc>
                <a:tc>
                  <a:txBody>
                    <a:bodyPr/>
                    <a:lstStyle/>
                    <a:p>
                      <a:pPr algn="ctr"/>
                      <a:r>
                        <a:rPr lang="en-GB" sz="1600" dirty="0"/>
                        <a:t>1</a:t>
                      </a:r>
                    </a:p>
                  </a:txBody>
                  <a:tcPr/>
                </a:tc>
                <a:extLst>
                  <a:ext uri="{0D108BD9-81ED-4DB2-BD59-A6C34878D82A}">
                    <a16:rowId xmlns:a16="http://schemas.microsoft.com/office/drawing/2014/main" val="3963054952"/>
                  </a:ext>
                </a:extLst>
              </a:tr>
            </a:tbl>
          </a:graphicData>
        </a:graphic>
      </p:graphicFrame>
      <p:sp>
        <p:nvSpPr>
          <p:cNvPr id="20" name="TextBox 19"/>
          <p:cNvSpPr txBox="1"/>
          <p:nvPr/>
        </p:nvSpPr>
        <p:spPr>
          <a:xfrm>
            <a:off x="6096000" y="4425351"/>
            <a:ext cx="5250861" cy="1200329"/>
          </a:xfrm>
          <a:prstGeom prst="rect">
            <a:avLst/>
          </a:prstGeom>
          <a:noFill/>
        </p:spPr>
        <p:txBody>
          <a:bodyPr wrap="none" rtlCol="0">
            <a:spAutoFit/>
          </a:bodyPr>
          <a:lstStyle/>
          <a:p>
            <a:pPr marL="285750" indent="-285750">
              <a:buFont typeface="Arial" panose="020B0604020202020204" pitchFamily="34" charset="0"/>
              <a:buChar char="•"/>
            </a:pPr>
            <a:r>
              <a:rPr lang="en-GB" dirty="0"/>
              <a:t>Main source Pathology Harmony despite observed </a:t>
            </a:r>
          </a:p>
          <a:p>
            <a:r>
              <a:rPr lang="en-GB" dirty="0"/>
              <a:t>Difference</a:t>
            </a:r>
          </a:p>
          <a:p>
            <a:pPr marL="285750" indent="-285750">
              <a:buFont typeface="Arial" panose="020B0604020202020204" pitchFamily="34" charset="0"/>
              <a:buChar char="•"/>
            </a:pPr>
            <a:r>
              <a:rPr lang="en-GB" dirty="0"/>
              <a:t>Some manufacturer defined ranges</a:t>
            </a:r>
          </a:p>
          <a:p>
            <a:r>
              <a:rPr lang="en-GB" dirty="0"/>
              <a:t> </a:t>
            </a:r>
          </a:p>
        </p:txBody>
      </p:sp>
      <p:grpSp>
        <p:nvGrpSpPr>
          <p:cNvPr id="21" name="Group 20"/>
          <p:cNvGrpSpPr/>
          <p:nvPr/>
        </p:nvGrpSpPr>
        <p:grpSpPr>
          <a:xfrm>
            <a:off x="10783122" y="167891"/>
            <a:ext cx="1149985" cy="811530"/>
            <a:chOff x="0" y="0"/>
            <a:chExt cx="1828799" cy="1306192"/>
          </a:xfrm>
        </p:grpSpPr>
        <p:grpSp>
          <p:nvGrpSpPr>
            <p:cNvPr id="22" name="Group 21"/>
            <p:cNvGrpSpPr/>
            <p:nvPr/>
          </p:nvGrpSpPr>
          <p:grpSpPr>
            <a:xfrm>
              <a:off x="329549" y="0"/>
              <a:ext cx="1499250" cy="1306192"/>
              <a:chOff x="0" y="0"/>
              <a:chExt cx="1499250" cy="1306192"/>
            </a:xfrm>
          </p:grpSpPr>
          <p:grpSp>
            <p:nvGrpSpPr>
              <p:cNvPr id="30" name="Group 29"/>
              <p:cNvGrpSpPr/>
              <p:nvPr/>
            </p:nvGrpSpPr>
            <p:grpSpPr>
              <a:xfrm>
                <a:off x="0" y="0"/>
                <a:ext cx="1499250" cy="1306192"/>
                <a:chOff x="0" y="0"/>
                <a:chExt cx="1499250" cy="1306192"/>
              </a:xfrm>
            </p:grpSpPr>
            <p:sp>
              <p:nvSpPr>
                <p:cNvPr id="32" name="Oval 5"/>
                <p:cNvSpPr/>
                <p:nvPr/>
              </p:nvSpPr>
              <p:spPr>
                <a:xfrm>
                  <a:off x="100429" y="0"/>
                  <a:ext cx="1398821" cy="1306192"/>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FFFFFF"/>
                </a:solidFill>
                <a:ln w="57150" cap="flat">
                  <a:solidFill>
                    <a:srgbClr val="000099"/>
                  </a:solidFill>
                  <a:prstDash val="solid"/>
                  <a:round/>
                </a:ln>
              </p:spPr>
              <p:txBody>
                <a:bodyPr lIns="0" tIns="0" rIns="0" bIns="0"/>
                <a:lstStyle/>
                <a:p>
                  <a:endParaRPr lang="en-GB"/>
                </a:p>
              </p:txBody>
            </p:sp>
            <p:sp>
              <p:nvSpPr>
                <p:cNvPr id="33" name="Rectangle 32"/>
                <p:cNvSpPr/>
                <p:nvPr/>
              </p:nvSpPr>
              <p:spPr>
                <a:xfrm>
                  <a:off x="0" y="352922"/>
                  <a:ext cx="322801" cy="714567"/>
                </a:xfrm>
                <a:prstGeom prst="rect">
                  <a:avLst/>
                </a:prstGeom>
                <a:solidFill>
                  <a:srgbClr val="FFFFFF"/>
                </a:solidFill>
                <a:ln cap="flat">
                  <a:noFill/>
                  <a:prstDash val="solid"/>
                </a:ln>
              </p:spPr>
              <p:txBody>
                <a:bodyPr lIns="0" tIns="0" rIns="0" bIns="0"/>
                <a:lstStyle/>
                <a:p>
                  <a:endParaRPr lang="en-GB"/>
                </a:p>
              </p:txBody>
            </p:sp>
          </p:grpSp>
          <p:cxnSp>
            <p:nvCxnSpPr>
              <p:cNvPr id="31" name="Line 7"/>
              <p:cNvCxnSpPr/>
              <p:nvPr/>
            </p:nvCxnSpPr>
            <p:spPr>
              <a:xfrm flipH="1">
                <a:off x="138340" y="306827"/>
                <a:ext cx="69174" cy="153665"/>
              </a:xfrm>
              <a:prstGeom prst="straightConnector1">
                <a:avLst/>
              </a:prstGeom>
              <a:noFill/>
              <a:ln w="57150" cap="flat">
                <a:solidFill>
                  <a:srgbClr val="000099"/>
                </a:solidFill>
                <a:prstDash val="solid"/>
                <a:round/>
                <a:tailEnd type="arrow"/>
              </a:ln>
            </p:spPr>
          </p:cxnSp>
        </p:grpSp>
        <p:grpSp>
          <p:nvGrpSpPr>
            <p:cNvPr id="23" name="Group 22"/>
            <p:cNvGrpSpPr/>
            <p:nvPr/>
          </p:nvGrpSpPr>
          <p:grpSpPr>
            <a:xfrm>
              <a:off x="0" y="491993"/>
              <a:ext cx="921943" cy="427234"/>
              <a:chOff x="0" y="0"/>
              <a:chExt cx="921943" cy="427234"/>
            </a:xfrm>
          </p:grpSpPr>
          <p:sp>
            <p:nvSpPr>
              <p:cNvPr id="27" name="Freeform 26"/>
              <p:cNvSpPr/>
              <p:nvPr/>
            </p:nvSpPr>
            <p:spPr>
              <a:xfrm>
                <a:off x="0" y="0"/>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sp>
            <p:nvSpPr>
              <p:cNvPr id="28" name="Freeform 27"/>
              <p:cNvSpPr/>
              <p:nvPr/>
            </p:nvSpPr>
            <p:spPr>
              <a:xfrm>
                <a:off x="30733" y="291153"/>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sp>
            <p:nvSpPr>
              <p:cNvPr id="29" name="Freeform 28"/>
              <p:cNvSpPr/>
              <p:nvPr/>
            </p:nvSpPr>
            <p:spPr>
              <a:xfrm>
                <a:off x="15361" y="144804"/>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grpSp>
        <p:sp>
          <p:nvSpPr>
            <p:cNvPr id="24" name="Text Box 12"/>
            <p:cNvSpPr txBox="1"/>
            <p:nvPr/>
          </p:nvSpPr>
          <p:spPr>
            <a:xfrm>
              <a:off x="790568" y="199004"/>
              <a:ext cx="867839" cy="368786"/>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Thames</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a:p>
              <a:pPr algn="r">
                <a:spcAft>
                  <a:spcPts val="800"/>
                </a:spcAft>
              </a:pPr>
              <a:r>
                <a:rPr lang="en-GB" sz="1450" kern="15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5" name="Text Box 13"/>
            <p:cNvSpPr txBox="1"/>
            <p:nvPr/>
          </p:nvSpPr>
          <p:spPr>
            <a:xfrm>
              <a:off x="861648" y="485152"/>
              <a:ext cx="713859" cy="300095"/>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Audit</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6" name="Text Box 14"/>
            <p:cNvSpPr txBox="1"/>
            <p:nvPr/>
          </p:nvSpPr>
          <p:spPr>
            <a:xfrm>
              <a:off x="619315" y="804470"/>
              <a:ext cx="1000646" cy="276405"/>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Group</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10917978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Part 3.1- Digoxin</a:t>
            </a:r>
          </a:p>
        </p:txBody>
      </p:sp>
      <p:graphicFrame>
        <p:nvGraphicFramePr>
          <p:cNvPr id="6" name="Content Placeholder 5"/>
          <p:cNvGraphicFramePr>
            <a:graphicFrameLocks noGrp="1"/>
          </p:cNvGraphicFramePr>
          <p:nvPr>
            <p:ph sz="half" idx="1"/>
            <p:extLst>
              <p:ext uri="{D42A27DB-BD31-4B8C-83A1-F6EECF244321}">
                <p14:modId xmlns:p14="http://schemas.microsoft.com/office/powerpoint/2010/main" val="3624885588"/>
              </p:ext>
            </p:extLst>
          </p:nvPr>
        </p:nvGraphicFramePr>
        <p:xfrm>
          <a:off x="838200" y="1825625"/>
          <a:ext cx="5181600" cy="43513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ontent Placeholder 9"/>
          <p:cNvGraphicFramePr>
            <a:graphicFrameLocks noGrp="1"/>
          </p:cNvGraphicFramePr>
          <p:nvPr>
            <p:ph sz="half" idx="2"/>
            <p:extLst>
              <p:ext uri="{D42A27DB-BD31-4B8C-83A1-F6EECF244321}">
                <p14:modId xmlns:p14="http://schemas.microsoft.com/office/powerpoint/2010/main" val="409634189"/>
              </p:ext>
            </p:extLst>
          </p:nvPr>
        </p:nvGraphicFramePr>
        <p:xfrm>
          <a:off x="6257925" y="1920875"/>
          <a:ext cx="5181600" cy="4351338"/>
        </p:xfrm>
        <a:graphic>
          <a:graphicData uri="http://schemas.openxmlformats.org/drawingml/2006/chart">
            <c:chart xmlns:c="http://schemas.openxmlformats.org/drawingml/2006/chart" xmlns:r="http://schemas.openxmlformats.org/officeDocument/2006/relationships" r:id="rId3"/>
          </a:graphicData>
        </a:graphic>
      </p:graphicFrame>
      <p:grpSp>
        <p:nvGrpSpPr>
          <p:cNvPr id="11" name="Group 10"/>
          <p:cNvGrpSpPr/>
          <p:nvPr/>
        </p:nvGrpSpPr>
        <p:grpSpPr>
          <a:xfrm>
            <a:off x="10783122" y="167891"/>
            <a:ext cx="1149985" cy="811530"/>
            <a:chOff x="0" y="0"/>
            <a:chExt cx="1828799" cy="1306192"/>
          </a:xfrm>
        </p:grpSpPr>
        <p:grpSp>
          <p:nvGrpSpPr>
            <p:cNvPr id="12" name="Group 11"/>
            <p:cNvGrpSpPr/>
            <p:nvPr/>
          </p:nvGrpSpPr>
          <p:grpSpPr>
            <a:xfrm>
              <a:off x="329549" y="0"/>
              <a:ext cx="1499250" cy="1306192"/>
              <a:chOff x="0" y="0"/>
              <a:chExt cx="1499250" cy="1306192"/>
            </a:xfrm>
          </p:grpSpPr>
          <p:grpSp>
            <p:nvGrpSpPr>
              <p:cNvPr id="20" name="Group 19"/>
              <p:cNvGrpSpPr/>
              <p:nvPr/>
            </p:nvGrpSpPr>
            <p:grpSpPr>
              <a:xfrm>
                <a:off x="0" y="0"/>
                <a:ext cx="1499250" cy="1306192"/>
                <a:chOff x="0" y="0"/>
                <a:chExt cx="1499250" cy="1306192"/>
              </a:xfrm>
            </p:grpSpPr>
            <p:sp>
              <p:nvSpPr>
                <p:cNvPr id="22" name="Oval 5"/>
                <p:cNvSpPr/>
                <p:nvPr/>
              </p:nvSpPr>
              <p:spPr>
                <a:xfrm>
                  <a:off x="100429" y="0"/>
                  <a:ext cx="1398821" cy="1306192"/>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FFFFFF"/>
                </a:solidFill>
                <a:ln w="57150" cap="flat">
                  <a:solidFill>
                    <a:srgbClr val="000099"/>
                  </a:solidFill>
                  <a:prstDash val="solid"/>
                  <a:round/>
                </a:ln>
              </p:spPr>
              <p:txBody>
                <a:bodyPr lIns="0" tIns="0" rIns="0" bIns="0"/>
                <a:lstStyle/>
                <a:p>
                  <a:endParaRPr lang="en-GB"/>
                </a:p>
              </p:txBody>
            </p:sp>
            <p:sp>
              <p:nvSpPr>
                <p:cNvPr id="23" name="Rectangle 22"/>
                <p:cNvSpPr/>
                <p:nvPr/>
              </p:nvSpPr>
              <p:spPr>
                <a:xfrm>
                  <a:off x="0" y="352922"/>
                  <a:ext cx="322801" cy="714567"/>
                </a:xfrm>
                <a:prstGeom prst="rect">
                  <a:avLst/>
                </a:prstGeom>
                <a:solidFill>
                  <a:srgbClr val="FFFFFF"/>
                </a:solidFill>
                <a:ln cap="flat">
                  <a:noFill/>
                  <a:prstDash val="solid"/>
                </a:ln>
              </p:spPr>
              <p:txBody>
                <a:bodyPr lIns="0" tIns="0" rIns="0" bIns="0"/>
                <a:lstStyle/>
                <a:p>
                  <a:endParaRPr lang="en-GB"/>
                </a:p>
              </p:txBody>
            </p:sp>
          </p:grpSp>
          <p:cxnSp>
            <p:nvCxnSpPr>
              <p:cNvPr id="21" name="Line 7"/>
              <p:cNvCxnSpPr/>
              <p:nvPr/>
            </p:nvCxnSpPr>
            <p:spPr>
              <a:xfrm flipH="1">
                <a:off x="138340" y="306827"/>
                <a:ext cx="69174" cy="153665"/>
              </a:xfrm>
              <a:prstGeom prst="straightConnector1">
                <a:avLst/>
              </a:prstGeom>
              <a:noFill/>
              <a:ln w="57150" cap="flat">
                <a:solidFill>
                  <a:srgbClr val="000099"/>
                </a:solidFill>
                <a:prstDash val="solid"/>
                <a:round/>
                <a:tailEnd type="arrow"/>
              </a:ln>
            </p:spPr>
          </p:cxnSp>
        </p:grpSp>
        <p:grpSp>
          <p:nvGrpSpPr>
            <p:cNvPr id="13" name="Group 12"/>
            <p:cNvGrpSpPr/>
            <p:nvPr/>
          </p:nvGrpSpPr>
          <p:grpSpPr>
            <a:xfrm>
              <a:off x="0" y="491993"/>
              <a:ext cx="921943" cy="427234"/>
              <a:chOff x="0" y="0"/>
              <a:chExt cx="921943" cy="427234"/>
            </a:xfrm>
          </p:grpSpPr>
          <p:sp>
            <p:nvSpPr>
              <p:cNvPr id="17" name="Freeform 16"/>
              <p:cNvSpPr/>
              <p:nvPr/>
            </p:nvSpPr>
            <p:spPr>
              <a:xfrm>
                <a:off x="0" y="0"/>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sp>
            <p:nvSpPr>
              <p:cNvPr id="18" name="Freeform 17"/>
              <p:cNvSpPr/>
              <p:nvPr/>
            </p:nvSpPr>
            <p:spPr>
              <a:xfrm>
                <a:off x="30733" y="291153"/>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sp>
            <p:nvSpPr>
              <p:cNvPr id="19" name="Freeform 18"/>
              <p:cNvSpPr/>
              <p:nvPr/>
            </p:nvSpPr>
            <p:spPr>
              <a:xfrm>
                <a:off x="15361" y="144804"/>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grpSp>
        <p:sp>
          <p:nvSpPr>
            <p:cNvPr id="14" name="Text Box 12"/>
            <p:cNvSpPr txBox="1"/>
            <p:nvPr/>
          </p:nvSpPr>
          <p:spPr>
            <a:xfrm>
              <a:off x="790568" y="199004"/>
              <a:ext cx="867839" cy="368786"/>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Thames</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a:p>
              <a:pPr algn="r">
                <a:spcAft>
                  <a:spcPts val="800"/>
                </a:spcAft>
              </a:pPr>
              <a:r>
                <a:rPr lang="en-GB" sz="1450" kern="15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Text Box 13"/>
            <p:cNvSpPr txBox="1"/>
            <p:nvPr/>
          </p:nvSpPr>
          <p:spPr>
            <a:xfrm>
              <a:off x="861648" y="485152"/>
              <a:ext cx="713859" cy="300095"/>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Audit</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6" name="Text Box 14"/>
            <p:cNvSpPr txBox="1"/>
            <p:nvPr/>
          </p:nvSpPr>
          <p:spPr>
            <a:xfrm>
              <a:off x="619315" y="804470"/>
              <a:ext cx="1000646" cy="276405"/>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Group</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2029479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Part 3.1-Cardiac </a:t>
            </a:r>
            <a:r>
              <a:rPr lang="en-GB" sz="3200" dirty="0"/>
              <a:t>(Restrictions &amp; Comments)</a:t>
            </a:r>
          </a:p>
        </p:txBody>
      </p:sp>
      <p:sp>
        <p:nvSpPr>
          <p:cNvPr id="5" name="Text Placeholder 4"/>
          <p:cNvSpPr>
            <a:spLocks noGrp="1"/>
          </p:cNvSpPr>
          <p:nvPr>
            <p:ph type="body" idx="1"/>
          </p:nvPr>
        </p:nvSpPr>
        <p:spPr/>
        <p:txBody>
          <a:bodyPr/>
          <a:lstStyle/>
          <a:p>
            <a:r>
              <a:rPr lang="en-GB" dirty="0"/>
              <a:t>Anti-Hypertensive Screen</a:t>
            </a:r>
          </a:p>
        </p:txBody>
      </p:sp>
      <p:sp>
        <p:nvSpPr>
          <p:cNvPr id="6" name="Content Placeholder 5"/>
          <p:cNvSpPr>
            <a:spLocks noGrp="1"/>
          </p:cNvSpPr>
          <p:nvPr>
            <p:ph sz="half" idx="2"/>
          </p:nvPr>
        </p:nvSpPr>
        <p:spPr/>
        <p:txBody>
          <a:bodyPr/>
          <a:lstStyle/>
          <a:p>
            <a:r>
              <a:rPr lang="en-GB" dirty="0"/>
              <a:t>Most restrict referral by DB</a:t>
            </a:r>
          </a:p>
          <a:p>
            <a:r>
              <a:rPr lang="en-GB" dirty="0"/>
              <a:t>Most request list of medications before sending</a:t>
            </a:r>
          </a:p>
        </p:txBody>
      </p:sp>
      <p:sp>
        <p:nvSpPr>
          <p:cNvPr id="7" name="Text Placeholder 6"/>
          <p:cNvSpPr>
            <a:spLocks noGrp="1"/>
          </p:cNvSpPr>
          <p:nvPr>
            <p:ph type="body" sz="quarter" idx="3"/>
          </p:nvPr>
        </p:nvSpPr>
        <p:spPr/>
        <p:txBody>
          <a:bodyPr/>
          <a:lstStyle/>
          <a:p>
            <a:r>
              <a:rPr lang="en-GB" dirty="0"/>
              <a:t>Digoxin</a:t>
            </a:r>
          </a:p>
        </p:txBody>
      </p:sp>
      <p:sp>
        <p:nvSpPr>
          <p:cNvPr id="8" name="Content Placeholder 7"/>
          <p:cNvSpPr>
            <a:spLocks noGrp="1"/>
          </p:cNvSpPr>
          <p:nvPr>
            <p:ph sz="quarter" idx="4"/>
          </p:nvPr>
        </p:nvSpPr>
        <p:spPr/>
        <p:txBody>
          <a:bodyPr/>
          <a:lstStyle/>
          <a:p>
            <a:r>
              <a:rPr lang="en-GB" dirty="0"/>
              <a:t>No restrictions in place</a:t>
            </a:r>
          </a:p>
          <a:p>
            <a:r>
              <a:rPr lang="en-GB" dirty="0"/>
              <a:t>Most advise collection 6 hrs post dose</a:t>
            </a:r>
          </a:p>
          <a:p>
            <a:r>
              <a:rPr lang="en-GB" dirty="0"/>
              <a:t>2 refer to interference of </a:t>
            </a:r>
            <a:r>
              <a:rPr lang="en-GB" dirty="0" err="1"/>
              <a:t>Digibind</a:t>
            </a:r>
            <a:endParaRPr lang="en-GB" dirty="0"/>
          </a:p>
          <a:p>
            <a:r>
              <a:rPr lang="en-GB" dirty="0"/>
              <a:t>2 refer to the importance of co-analysis of K with Digoxin in relation to toxicity</a:t>
            </a:r>
          </a:p>
          <a:p>
            <a:endParaRPr lang="en-GB" dirty="0"/>
          </a:p>
        </p:txBody>
      </p:sp>
      <p:grpSp>
        <p:nvGrpSpPr>
          <p:cNvPr id="9" name="Group 8"/>
          <p:cNvGrpSpPr/>
          <p:nvPr/>
        </p:nvGrpSpPr>
        <p:grpSpPr>
          <a:xfrm>
            <a:off x="10783122" y="167891"/>
            <a:ext cx="1149985" cy="811530"/>
            <a:chOff x="0" y="0"/>
            <a:chExt cx="1828799" cy="1306192"/>
          </a:xfrm>
        </p:grpSpPr>
        <p:grpSp>
          <p:nvGrpSpPr>
            <p:cNvPr id="10" name="Group 9"/>
            <p:cNvGrpSpPr/>
            <p:nvPr/>
          </p:nvGrpSpPr>
          <p:grpSpPr>
            <a:xfrm>
              <a:off x="329549" y="0"/>
              <a:ext cx="1499250" cy="1306192"/>
              <a:chOff x="0" y="0"/>
              <a:chExt cx="1499250" cy="1306192"/>
            </a:xfrm>
          </p:grpSpPr>
          <p:grpSp>
            <p:nvGrpSpPr>
              <p:cNvPr id="18" name="Group 17"/>
              <p:cNvGrpSpPr/>
              <p:nvPr/>
            </p:nvGrpSpPr>
            <p:grpSpPr>
              <a:xfrm>
                <a:off x="0" y="0"/>
                <a:ext cx="1499250" cy="1306192"/>
                <a:chOff x="0" y="0"/>
                <a:chExt cx="1499250" cy="1306192"/>
              </a:xfrm>
            </p:grpSpPr>
            <p:sp>
              <p:nvSpPr>
                <p:cNvPr id="20" name="Oval 5"/>
                <p:cNvSpPr/>
                <p:nvPr/>
              </p:nvSpPr>
              <p:spPr>
                <a:xfrm>
                  <a:off x="100429" y="0"/>
                  <a:ext cx="1398821" cy="1306192"/>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FFFFFF"/>
                </a:solidFill>
                <a:ln w="57150" cap="flat">
                  <a:solidFill>
                    <a:srgbClr val="000099"/>
                  </a:solidFill>
                  <a:prstDash val="solid"/>
                  <a:round/>
                </a:ln>
              </p:spPr>
              <p:txBody>
                <a:bodyPr lIns="0" tIns="0" rIns="0" bIns="0"/>
                <a:lstStyle/>
                <a:p>
                  <a:endParaRPr lang="en-GB"/>
                </a:p>
              </p:txBody>
            </p:sp>
            <p:sp>
              <p:nvSpPr>
                <p:cNvPr id="21" name="Rectangle 20"/>
                <p:cNvSpPr/>
                <p:nvPr/>
              </p:nvSpPr>
              <p:spPr>
                <a:xfrm>
                  <a:off x="0" y="352922"/>
                  <a:ext cx="322801" cy="714567"/>
                </a:xfrm>
                <a:prstGeom prst="rect">
                  <a:avLst/>
                </a:prstGeom>
                <a:solidFill>
                  <a:srgbClr val="FFFFFF"/>
                </a:solidFill>
                <a:ln cap="flat">
                  <a:noFill/>
                  <a:prstDash val="solid"/>
                </a:ln>
              </p:spPr>
              <p:txBody>
                <a:bodyPr lIns="0" tIns="0" rIns="0" bIns="0"/>
                <a:lstStyle/>
                <a:p>
                  <a:endParaRPr lang="en-GB"/>
                </a:p>
              </p:txBody>
            </p:sp>
          </p:grpSp>
          <p:cxnSp>
            <p:nvCxnSpPr>
              <p:cNvPr id="19" name="Line 7"/>
              <p:cNvCxnSpPr/>
              <p:nvPr/>
            </p:nvCxnSpPr>
            <p:spPr>
              <a:xfrm flipH="1">
                <a:off x="138340" y="306827"/>
                <a:ext cx="69174" cy="153665"/>
              </a:xfrm>
              <a:prstGeom prst="straightConnector1">
                <a:avLst/>
              </a:prstGeom>
              <a:noFill/>
              <a:ln w="57150" cap="flat">
                <a:solidFill>
                  <a:srgbClr val="000099"/>
                </a:solidFill>
                <a:prstDash val="solid"/>
                <a:round/>
                <a:tailEnd type="arrow"/>
              </a:ln>
            </p:spPr>
          </p:cxnSp>
        </p:grpSp>
        <p:grpSp>
          <p:nvGrpSpPr>
            <p:cNvPr id="11" name="Group 10"/>
            <p:cNvGrpSpPr/>
            <p:nvPr/>
          </p:nvGrpSpPr>
          <p:grpSpPr>
            <a:xfrm>
              <a:off x="0" y="491993"/>
              <a:ext cx="921943" cy="427234"/>
              <a:chOff x="0" y="0"/>
              <a:chExt cx="921943" cy="427234"/>
            </a:xfrm>
          </p:grpSpPr>
          <p:sp>
            <p:nvSpPr>
              <p:cNvPr id="15" name="Freeform 14"/>
              <p:cNvSpPr/>
              <p:nvPr/>
            </p:nvSpPr>
            <p:spPr>
              <a:xfrm>
                <a:off x="0" y="0"/>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sp>
            <p:nvSpPr>
              <p:cNvPr id="16" name="Freeform 15"/>
              <p:cNvSpPr/>
              <p:nvPr/>
            </p:nvSpPr>
            <p:spPr>
              <a:xfrm>
                <a:off x="30733" y="291153"/>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sp>
            <p:nvSpPr>
              <p:cNvPr id="17" name="Freeform 16"/>
              <p:cNvSpPr/>
              <p:nvPr/>
            </p:nvSpPr>
            <p:spPr>
              <a:xfrm>
                <a:off x="15361" y="144804"/>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grpSp>
        <p:sp>
          <p:nvSpPr>
            <p:cNvPr id="12" name="Text Box 12"/>
            <p:cNvSpPr txBox="1"/>
            <p:nvPr/>
          </p:nvSpPr>
          <p:spPr>
            <a:xfrm>
              <a:off x="790568" y="199004"/>
              <a:ext cx="867839" cy="368786"/>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Thames</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a:p>
              <a:pPr algn="r">
                <a:spcAft>
                  <a:spcPts val="800"/>
                </a:spcAft>
              </a:pPr>
              <a:r>
                <a:rPr lang="en-GB" sz="1450" kern="15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Text Box 13"/>
            <p:cNvSpPr txBox="1"/>
            <p:nvPr/>
          </p:nvSpPr>
          <p:spPr>
            <a:xfrm>
              <a:off x="861648" y="485152"/>
              <a:ext cx="713859" cy="300095"/>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Audit</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Text Box 14"/>
            <p:cNvSpPr txBox="1"/>
            <p:nvPr/>
          </p:nvSpPr>
          <p:spPr>
            <a:xfrm>
              <a:off x="619315" y="804470"/>
              <a:ext cx="1000646" cy="276405"/>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Group</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31180039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Part 3.2- Anti Epileptics</a:t>
            </a:r>
          </a:p>
        </p:txBody>
      </p:sp>
      <p:graphicFrame>
        <p:nvGraphicFramePr>
          <p:cNvPr id="9" name="Content Placeholder 8"/>
          <p:cNvGraphicFramePr>
            <a:graphicFrameLocks noGrp="1"/>
          </p:cNvGraphicFramePr>
          <p:nvPr>
            <p:ph sz="half" idx="1"/>
            <p:extLst>
              <p:ext uri="{D42A27DB-BD31-4B8C-83A1-F6EECF244321}">
                <p14:modId xmlns:p14="http://schemas.microsoft.com/office/powerpoint/2010/main" val="2727197193"/>
              </p:ext>
            </p:extLst>
          </p:nvPr>
        </p:nvGraphicFramePr>
        <p:xfrm>
          <a:off x="552091" y="1825625"/>
          <a:ext cx="5467709" cy="43513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ontent Placeholder 9"/>
          <p:cNvGraphicFramePr>
            <a:graphicFrameLocks noGrp="1"/>
          </p:cNvGraphicFramePr>
          <p:nvPr>
            <p:ph sz="half" idx="2"/>
            <p:extLst>
              <p:ext uri="{D42A27DB-BD31-4B8C-83A1-F6EECF244321}">
                <p14:modId xmlns:p14="http://schemas.microsoft.com/office/powerpoint/2010/main" val="696095348"/>
              </p:ext>
            </p:extLst>
          </p:nvPr>
        </p:nvGraphicFramePr>
        <p:xfrm>
          <a:off x="6172200" y="1825625"/>
          <a:ext cx="5181600" cy="4351338"/>
        </p:xfrm>
        <a:graphic>
          <a:graphicData uri="http://schemas.openxmlformats.org/drawingml/2006/chart">
            <c:chart xmlns:c="http://schemas.openxmlformats.org/drawingml/2006/chart" xmlns:r="http://schemas.openxmlformats.org/officeDocument/2006/relationships" r:id="rId3"/>
          </a:graphicData>
        </a:graphic>
      </p:graphicFrame>
      <p:grpSp>
        <p:nvGrpSpPr>
          <p:cNvPr id="11" name="Group 10"/>
          <p:cNvGrpSpPr/>
          <p:nvPr/>
        </p:nvGrpSpPr>
        <p:grpSpPr>
          <a:xfrm>
            <a:off x="10783122" y="167891"/>
            <a:ext cx="1149985" cy="811530"/>
            <a:chOff x="0" y="0"/>
            <a:chExt cx="1828799" cy="1306192"/>
          </a:xfrm>
        </p:grpSpPr>
        <p:grpSp>
          <p:nvGrpSpPr>
            <p:cNvPr id="12" name="Group 11"/>
            <p:cNvGrpSpPr/>
            <p:nvPr/>
          </p:nvGrpSpPr>
          <p:grpSpPr>
            <a:xfrm>
              <a:off x="329549" y="0"/>
              <a:ext cx="1499250" cy="1306192"/>
              <a:chOff x="0" y="0"/>
              <a:chExt cx="1499250" cy="1306192"/>
            </a:xfrm>
          </p:grpSpPr>
          <p:grpSp>
            <p:nvGrpSpPr>
              <p:cNvPr id="20" name="Group 19"/>
              <p:cNvGrpSpPr/>
              <p:nvPr/>
            </p:nvGrpSpPr>
            <p:grpSpPr>
              <a:xfrm>
                <a:off x="0" y="0"/>
                <a:ext cx="1499250" cy="1306192"/>
                <a:chOff x="0" y="0"/>
                <a:chExt cx="1499250" cy="1306192"/>
              </a:xfrm>
            </p:grpSpPr>
            <p:sp>
              <p:nvSpPr>
                <p:cNvPr id="22" name="Oval 5"/>
                <p:cNvSpPr/>
                <p:nvPr/>
              </p:nvSpPr>
              <p:spPr>
                <a:xfrm>
                  <a:off x="100429" y="0"/>
                  <a:ext cx="1398821" cy="1306192"/>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FFFFFF"/>
                </a:solidFill>
                <a:ln w="57150" cap="flat">
                  <a:solidFill>
                    <a:srgbClr val="000099"/>
                  </a:solidFill>
                  <a:prstDash val="solid"/>
                  <a:round/>
                </a:ln>
              </p:spPr>
              <p:txBody>
                <a:bodyPr lIns="0" tIns="0" rIns="0" bIns="0"/>
                <a:lstStyle/>
                <a:p>
                  <a:endParaRPr lang="en-GB"/>
                </a:p>
              </p:txBody>
            </p:sp>
            <p:sp>
              <p:nvSpPr>
                <p:cNvPr id="23" name="Rectangle 22"/>
                <p:cNvSpPr/>
                <p:nvPr/>
              </p:nvSpPr>
              <p:spPr>
                <a:xfrm>
                  <a:off x="0" y="352922"/>
                  <a:ext cx="322801" cy="714567"/>
                </a:xfrm>
                <a:prstGeom prst="rect">
                  <a:avLst/>
                </a:prstGeom>
                <a:solidFill>
                  <a:srgbClr val="FFFFFF"/>
                </a:solidFill>
                <a:ln cap="flat">
                  <a:noFill/>
                  <a:prstDash val="solid"/>
                </a:ln>
              </p:spPr>
              <p:txBody>
                <a:bodyPr lIns="0" tIns="0" rIns="0" bIns="0"/>
                <a:lstStyle/>
                <a:p>
                  <a:endParaRPr lang="en-GB"/>
                </a:p>
              </p:txBody>
            </p:sp>
          </p:grpSp>
          <p:cxnSp>
            <p:nvCxnSpPr>
              <p:cNvPr id="21" name="Line 7"/>
              <p:cNvCxnSpPr/>
              <p:nvPr/>
            </p:nvCxnSpPr>
            <p:spPr>
              <a:xfrm flipH="1">
                <a:off x="138340" y="306827"/>
                <a:ext cx="69174" cy="153665"/>
              </a:xfrm>
              <a:prstGeom prst="straightConnector1">
                <a:avLst/>
              </a:prstGeom>
              <a:noFill/>
              <a:ln w="57150" cap="flat">
                <a:solidFill>
                  <a:srgbClr val="000099"/>
                </a:solidFill>
                <a:prstDash val="solid"/>
                <a:round/>
                <a:tailEnd type="arrow"/>
              </a:ln>
            </p:spPr>
          </p:cxnSp>
        </p:grpSp>
        <p:grpSp>
          <p:nvGrpSpPr>
            <p:cNvPr id="13" name="Group 12"/>
            <p:cNvGrpSpPr/>
            <p:nvPr/>
          </p:nvGrpSpPr>
          <p:grpSpPr>
            <a:xfrm>
              <a:off x="0" y="491993"/>
              <a:ext cx="921943" cy="427234"/>
              <a:chOff x="0" y="0"/>
              <a:chExt cx="921943" cy="427234"/>
            </a:xfrm>
          </p:grpSpPr>
          <p:sp>
            <p:nvSpPr>
              <p:cNvPr id="17" name="Freeform 16"/>
              <p:cNvSpPr/>
              <p:nvPr/>
            </p:nvSpPr>
            <p:spPr>
              <a:xfrm>
                <a:off x="0" y="0"/>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sp>
            <p:nvSpPr>
              <p:cNvPr id="18" name="Freeform 17"/>
              <p:cNvSpPr/>
              <p:nvPr/>
            </p:nvSpPr>
            <p:spPr>
              <a:xfrm>
                <a:off x="30733" y="291153"/>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sp>
            <p:nvSpPr>
              <p:cNvPr id="19" name="Freeform 18"/>
              <p:cNvSpPr/>
              <p:nvPr/>
            </p:nvSpPr>
            <p:spPr>
              <a:xfrm>
                <a:off x="15361" y="144804"/>
                <a:ext cx="891210" cy="136081"/>
              </a:xfrm>
              <a:custGeom>
                <a:avLst/>
                <a:gdLst>
                  <a:gd name="f0" fmla="val 10800000"/>
                  <a:gd name="f1" fmla="val 5400000"/>
                  <a:gd name="f2" fmla="val 180"/>
                  <a:gd name="f3" fmla="val w"/>
                  <a:gd name="f4" fmla="val h"/>
                  <a:gd name="f5" fmla="val 0"/>
                  <a:gd name="f6" fmla="val 1740"/>
                  <a:gd name="f7" fmla="val 265"/>
                  <a:gd name="f8" fmla="val 72"/>
                  <a:gd name="f9" fmla="val 228"/>
                  <a:gd name="f10" fmla="val 290"/>
                  <a:gd name="f11" fmla="val 35"/>
                  <a:gd name="f12" fmla="val 435"/>
                  <a:gd name="f13" fmla="val 25"/>
                  <a:gd name="f14" fmla="val 580"/>
                  <a:gd name="f15" fmla="val 15"/>
                  <a:gd name="f16" fmla="val 723"/>
                  <a:gd name="f17" fmla="val 207"/>
                  <a:gd name="f18" fmla="val 870"/>
                  <a:gd name="f19" fmla="val 205"/>
                  <a:gd name="f20" fmla="val 1017"/>
                  <a:gd name="f21" fmla="val 203"/>
                  <a:gd name="f22" fmla="val 1175"/>
                  <a:gd name="f23" fmla="val 1320"/>
                  <a:gd name="f24" fmla="val 10"/>
                  <a:gd name="f25" fmla="val 1465"/>
                  <a:gd name="f26" fmla="val 20"/>
                  <a:gd name="f27" fmla="val 1653"/>
                  <a:gd name="f28" fmla="val 212"/>
                  <a:gd name="f29" fmla="+- 0 0 -90"/>
                  <a:gd name="f30" fmla="*/ f3 1 1740"/>
                  <a:gd name="f31" fmla="*/ f4 1 265"/>
                  <a:gd name="f32" fmla="+- f7 0 f5"/>
                  <a:gd name="f33" fmla="+- f6 0 f5"/>
                  <a:gd name="f34" fmla="*/ f29 f0 1"/>
                  <a:gd name="f35" fmla="*/ f33 1 1740"/>
                  <a:gd name="f36" fmla="*/ f32 1 265"/>
                  <a:gd name="f37" fmla="*/ 0 f33 1"/>
                  <a:gd name="f38" fmla="*/ 265 f32 1"/>
                  <a:gd name="f39" fmla="*/ 435 f33 1"/>
                  <a:gd name="f40" fmla="*/ 25 f32 1"/>
                  <a:gd name="f41" fmla="*/ 870 f33 1"/>
                  <a:gd name="f42" fmla="*/ 205 f32 1"/>
                  <a:gd name="f43" fmla="*/ 1320 f33 1"/>
                  <a:gd name="f44" fmla="*/ 10 f32 1"/>
                  <a:gd name="f45" fmla="*/ 1740 f33 1"/>
                  <a:gd name="f46" fmla="*/ f34 1 f2"/>
                  <a:gd name="f47" fmla="*/ f37 1 1740"/>
                  <a:gd name="f48" fmla="*/ f38 1 265"/>
                  <a:gd name="f49" fmla="*/ f39 1 1740"/>
                  <a:gd name="f50" fmla="*/ f40 1 265"/>
                  <a:gd name="f51" fmla="*/ f41 1 1740"/>
                  <a:gd name="f52" fmla="*/ f42 1 265"/>
                  <a:gd name="f53" fmla="*/ f43 1 1740"/>
                  <a:gd name="f54" fmla="*/ f44 1 265"/>
                  <a:gd name="f55" fmla="*/ f45 1 1740"/>
                  <a:gd name="f56" fmla="*/ 0 1 f35"/>
                  <a:gd name="f57" fmla="*/ f6 1 f35"/>
                  <a:gd name="f58" fmla="*/ 0 1 f36"/>
                  <a:gd name="f59" fmla="*/ f7 1 f36"/>
                  <a:gd name="f60" fmla="+- f46 0 f1"/>
                  <a:gd name="f61" fmla="*/ f47 1 f35"/>
                  <a:gd name="f62" fmla="*/ f48 1 f36"/>
                  <a:gd name="f63" fmla="*/ f49 1 f35"/>
                  <a:gd name="f64" fmla="*/ f50 1 f36"/>
                  <a:gd name="f65" fmla="*/ f51 1 f35"/>
                  <a:gd name="f66" fmla="*/ f52 1 f36"/>
                  <a:gd name="f67" fmla="*/ f53 1 f35"/>
                  <a:gd name="f68" fmla="*/ f54 1 f36"/>
                  <a:gd name="f69" fmla="*/ f55 1 f35"/>
                  <a:gd name="f70" fmla="*/ f56 f30 1"/>
                  <a:gd name="f71" fmla="*/ f57 f30 1"/>
                  <a:gd name="f72" fmla="*/ f59 f31 1"/>
                  <a:gd name="f73" fmla="*/ f58 f31 1"/>
                  <a:gd name="f74" fmla="*/ f61 f30 1"/>
                  <a:gd name="f75" fmla="*/ f62 f31 1"/>
                  <a:gd name="f76" fmla="*/ f63 f30 1"/>
                  <a:gd name="f77" fmla="*/ f64 f31 1"/>
                  <a:gd name="f78" fmla="*/ f65 f30 1"/>
                  <a:gd name="f79" fmla="*/ f66 f31 1"/>
                  <a:gd name="f80" fmla="*/ f67 f30 1"/>
                  <a:gd name="f81" fmla="*/ f68 f31 1"/>
                  <a:gd name="f82" fmla="*/ f69 f30 1"/>
                </a:gdLst>
                <a:ahLst/>
                <a:cxnLst>
                  <a:cxn ang="3cd4">
                    <a:pos x="hc" y="t"/>
                  </a:cxn>
                  <a:cxn ang="0">
                    <a:pos x="r" y="vc"/>
                  </a:cxn>
                  <a:cxn ang="cd4">
                    <a:pos x="hc" y="b"/>
                  </a:cxn>
                  <a:cxn ang="cd2">
                    <a:pos x="l" y="vc"/>
                  </a:cxn>
                  <a:cxn ang="f60">
                    <a:pos x="f74" y="f75"/>
                  </a:cxn>
                  <a:cxn ang="f60">
                    <a:pos x="f76" y="f77"/>
                  </a:cxn>
                  <a:cxn ang="f60">
                    <a:pos x="f78" y="f79"/>
                  </a:cxn>
                  <a:cxn ang="f60">
                    <a:pos x="f80" y="f81"/>
                  </a:cxn>
                  <a:cxn ang="f60">
                    <a:pos x="f82" y="f75"/>
                  </a:cxn>
                </a:cxnLst>
                <a:rect l="f70" t="f73" r="f71" b="f72"/>
                <a:pathLst>
                  <a:path w="1740" h="265">
                    <a:moveTo>
                      <a:pt x="f5" y="f7"/>
                    </a:moveTo>
                    <a:cubicBezTo>
                      <a:pt x="f8" y="f9"/>
                      <a:pt x="f10" y="f11"/>
                      <a:pt x="f12" y="f13"/>
                    </a:cubicBezTo>
                    <a:cubicBezTo>
                      <a:pt x="f14" y="f15"/>
                      <a:pt x="f16" y="f17"/>
                      <a:pt x="f18" y="f19"/>
                    </a:cubicBezTo>
                    <a:cubicBezTo>
                      <a:pt x="f20" y="f21"/>
                      <a:pt x="f22" y="f5"/>
                      <a:pt x="f23" y="f24"/>
                    </a:cubicBezTo>
                    <a:cubicBezTo>
                      <a:pt x="f25" y="f26"/>
                      <a:pt x="f27" y="f28"/>
                      <a:pt x="f6" y="f7"/>
                    </a:cubicBezTo>
                  </a:path>
                </a:pathLst>
              </a:custGeom>
              <a:noFill/>
              <a:ln w="57150" cap="flat">
                <a:solidFill>
                  <a:srgbClr val="000099"/>
                </a:solidFill>
                <a:prstDash val="solid"/>
                <a:round/>
              </a:ln>
            </p:spPr>
            <p:txBody>
              <a:bodyPr lIns="0" tIns="0" rIns="0" bIns="0"/>
              <a:lstStyle/>
              <a:p>
                <a:endParaRPr lang="en-GB"/>
              </a:p>
            </p:txBody>
          </p:sp>
        </p:grpSp>
        <p:sp>
          <p:nvSpPr>
            <p:cNvPr id="14" name="Text Box 12"/>
            <p:cNvSpPr txBox="1"/>
            <p:nvPr/>
          </p:nvSpPr>
          <p:spPr>
            <a:xfrm>
              <a:off x="790568" y="199004"/>
              <a:ext cx="867839" cy="368786"/>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Thames</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a:p>
              <a:pPr algn="r">
                <a:spcAft>
                  <a:spcPts val="800"/>
                </a:spcAft>
              </a:pPr>
              <a:r>
                <a:rPr lang="en-GB" sz="1450" kern="15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Text Box 13"/>
            <p:cNvSpPr txBox="1"/>
            <p:nvPr/>
          </p:nvSpPr>
          <p:spPr>
            <a:xfrm>
              <a:off x="861648" y="485152"/>
              <a:ext cx="713859" cy="300095"/>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Audit</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6" name="Text Box 14"/>
            <p:cNvSpPr txBox="1"/>
            <p:nvPr/>
          </p:nvSpPr>
          <p:spPr>
            <a:xfrm>
              <a:off x="619315" y="804470"/>
              <a:ext cx="1000646" cy="276405"/>
            </a:xfrm>
            <a:prstGeom prst="rect">
              <a:avLst/>
            </a:prstGeom>
          </p:spPr>
          <p:txBody>
            <a:bodyPr vert="horz" wrap="square" lIns="73920" tIns="36960" rIns="73920" bIns="36960" anchor="t" anchorCtr="0" compatLnSpc="0">
              <a:noAutofit/>
            </a:bodyPr>
            <a:lstStyle/>
            <a:p>
              <a:pPr algn="r">
                <a:spcAft>
                  <a:spcPts val="800"/>
                </a:spcAft>
              </a:pPr>
              <a:r>
                <a:rPr lang="en-GB" sz="800" b="1" kern="150">
                  <a:solidFill>
                    <a:srgbClr val="000080"/>
                  </a:solidFill>
                  <a:effectLst/>
                  <a:latin typeface="Century Gothic" panose="020B0502020202020204" pitchFamily="34" charset="0"/>
                  <a:ea typeface="Calibri" panose="020F0502020204030204" pitchFamily="34" charset="0"/>
                  <a:cs typeface="Century Gothic" panose="020B0502020202020204" pitchFamily="34" charset="0"/>
                </a:rPr>
                <a:t>Group</a:t>
              </a:r>
              <a:endParaRPr lang="en-GB" sz="1100" kern="150">
                <a:effectLst/>
                <a:latin typeface="Calibri" panose="020F0502020204030204" pitchFamily="34" charset="0"/>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17256483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464</TotalTime>
  <Words>1336</Words>
  <Application>Microsoft Office PowerPoint</Application>
  <PresentationFormat>Widescreen</PresentationFormat>
  <Paragraphs>507</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Century Gothic</vt:lpstr>
      <vt:lpstr>Office Theme</vt:lpstr>
      <vt:lpstr>Thames Audit  Therapeutic Drug Monitoring</vt:lpstr>
      <vt:lpstr>Part 1-Audit Responders</vt:lpstr>
      <vt:lpstr>Part 2- Secondary Hypertension Audit</vt:lpstr>
      <vt:lpstr>TDM Audit Resources/Guidelines</vt:lpstr>
      <vt:lpstr>TDM Audit</vt:lpstr>
      <vt:lpstr>Part 3.1- Cardiac</vt:lpstr>
      <vt:lpstr>Part 3.1- Digoxin</vt:lpstr>
      <vt:lpstr>Part 3.1-Cardiac (Restrictions &amp; Comments)</vt:lpstr>
      <vt:lpstr>Part 3.2- Anti Epileptics</vt:lpstr>
      <vt:lpstr>Part 3.2- Anti Epileptics</vt:lpstr>
      <vt:lpstr>Part 3.2- Anti Epileptics (Restrictions &amp; Comments)</vt:lpstr>
      <vt:lpstr>Part 3.3-Immunosuppresants</vt:lpstr>
      <vt:lpstr>Part 3.3-Immunosuppresants</vt:lpstr>
      <vt:lpstr>Part 3.4-Antibiotics</vt:lpstr>
      <vt:lpstr>Part 3.4-Antibiotics</vt:lpstr>
      <vt:lpstr>Part 4- Result Escalation</vt:lpstr>
      <vt:lpstr>Summary</vt:lpstr>
      <vt:lpstr>Thank you</vt:lpstr>
      <vt:lpstr>Thank you for listening.</vt:lpstr>
      <vt:lpstr>Thames Audit Group TDM Recommendations</vt:lpstr>
      <vt:lpstr>Digoxin</vt:lpstr>
      <vt:lpstr>Anti-Epileptics</vt:lpstr>
      <vt:lpstr>Immunosuppresants &amp; Antibiotics</vt:lpstr>
      <vt:lpstr>Any Questions</vt:lpstr>
    </vt:vector>
  </TitlesOfParts>
  <Company>NNUHFT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Thames Audit  Therapeutic Drug Monitoring</dc:title>
  <dc:creator>Leach, Emily (NNUHFT)</dc:creator>
  <cp:lastModifiedBy>Tracy Davis</cp:lastModifiedBy>
  <cp:revision>27</cp:revision>
  <dcterms:created xsi:type="dcterms:W3CDTF">2025-06-01T13:23:17Z</dcterms:created>
  <dcterms:modified xsi:type="dcterms:W3CDTF">2025-07-22T12:07:30Z</dcterms:modified>
</cp:coreProperties>
</file>