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2823E9-23E5-4B9F-B663-E7F15C1A750C}" type="datetimeFigureOut">
              <a:rPr lang="en-GB" smtClean="0"/>
              <a:t>24/04/2017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040D35-C0C1-4B96-8119-4552FB994AB0}"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Which staff groups at your health board telephone potassium results and if multiple staff groups, over which time periods are they involved in communicating results (</a:t>
            </a:r>
            <a:r>
              <a:rPr lang="en-GB" sz="1200" kern="1200" dirty="0" err="1" smtClean="0">
                <a:solidFill>
                  <a:schemeClr val="tx1"/>
                </a:solidFill>
                <a:latin typeface="+mn-lt"/>
                <a:ea typeface="+mn-ea"/>
                <a:cs typeface="+mn-cs"/>
              </a:rPr>
              <a:t>eg</a:t>
            </a:r>
            <a:r>
              <a:rPr lang="en-GB" sz="1200" kern="1200" dirty="0" smtClean="0">
                <a:solidFill>
                  <a:schemeClr val="tx1"/>
                </a:solidFill>
                <a:latin typeface="+mn-lt"/>
                <a:ea typeface="+mn-ea"/>
                <a:cs typeface="+mn-cs"/>
              </a:rPr>
              <a:t> Clinical Scientist 09:00 to 20:00, BMS 20:00 to 09:00)? </a:t>
            </a:r>
          </a:p>
          <a:p>
            <a:endParaRPr lang="en-GB" dirty="0"/>
          </a:p>
        </p:txBody>
      </p:sp>
      <p:sp>
        <p:nvSpPr>
          <p:cNvPr id="4" name="Slide Number Placeholder 3"/>
          <p:cNvSpPr>
            <a:spLocks noGrp="1"/>
          </p:cNvSpPr>
          <p:nvPr>
            <p:ph type="sldNum" sz="quarter" idx="10"/>
          </p:nvPr>
        </p:nvSpPr>
        <p:spPr/>
        <p:txBody>
          <a:bodyPr/>
          <a:lstStyle/>
          <a:p>
            <a:fld id="{7B040D35-C0C1-4B96-8119-4552FB994AB0}" type="slidenum">
              <a:rPr lang="en-GB" smtClean="0"/>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A2DC8D8-8B6B-428B-AD12-532792E25910}"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679659-73A0-458F-A653-DF2D5D077BB2}"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A2DC8D8-8B6B-428B-AD12-532792E25910}"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679659-73A0-458F-A653-DF2D5D077BB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A2DC8D8-8B6B-428B-AD12-532792E25910}"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679659-73A0-458F-A653-DF2D5D077BB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A2DC8D8-8B6B-428B-AD12-532792E25910}"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679659-73A0-458F-A653-DF2D5D077BB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2DC8D8-8B6B-428B-AD12-532792E25910}"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679659-73A0-458F-A653-DF2D5D077BB2}"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A2DC8D8-8B6B-428B-AD12-532792E25910}"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679659-73A0-458F-A653-DF2D5D077BB2}"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A2DC8D8-8B6B-428B-AD12-532792E25910}" type="datetimeFigureOut">
              <a:rPr lang="en-GB" smtClean="0"/>
              <a:t>24/04/2017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679659-73A0-458F-A653-DF2D5D077BB2}"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A2DC8D8-8B6B-428B-AD12-532792E25910}" type="datetimeFigureOut">
              <a:rPr lang="en-GB" smtClean="0"/>
              <a:t>24/04/2017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679659-73A0-458F-A653-DF2D5D077BB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2DC8D8-8B6B-428B-AD12-532792E25910}" type="datetimeFigureOut">
              <a:rPr lang="en-GB" smtClean="0"/>
              <a:t>24/04/2017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679659-73A0-458F-A653-DF2D5D077BB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2DC8D8-8B6B-428B-AD12-532792E25910}"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679659-73A0-458F-A653-DF2D5D077BB2}"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2DC8D8-8B6B-428B-AD12-532792E25910}"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679659-73A0-458F-A653-DF2D5D077BB2}"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DC8D8-8B6B-428B-AD12-532792E25910}" type="datetimeFigureOut">
              <a:rPr lang="en-GB" smtClean="0"/>
              <a:t>24/04/2017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679659-73A0-458F-A653-DF2D5D077BB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Reporting of critical potassium results reporting in </a:t>
            </a:r>
            <a:r>
              <a:rPr lang="en-GB" b="1" dirty="0" err="1"/>
              <a:t>hyperkalaemia</a:t>
            </a:r>
            <a:r>
              <a:rPr lang="en-GB" b="1" dirty="0"/>
              <a:t>: Audit and survey of practice in Scotland</a:t>
            </a:r>
            <a:r>
              <a:rPr lang="en-GB" dirty="0"/>
              <a:t/>
            </a:r>
            <a:br>
              <a:rPr lang="en-GB" dirty="0"/>
            </a:br>
            <a:endParaRPr lang="en-GB" dirty="0"/>
          </a:p>
        </p:txBody>
      </p:sp>
      <p:sp>
        <p:nvSpPr>
          <p:cNvPr id="3" name="Subtitle 2"/>
          <p:cNvSpPr>
            <a:spLocks noGrp="1"/>
          </p:cNvSpPr>
          <p:nvPr>
            <p:ph type="subTitle" idx="1"/>
          </p:nvPr>
        </p:nvSpPr>
        <p:spPr/>
        <p:txBody>
          <a:bodyPr>
            <a:normAutofit/>
          </a:bodyPr>
          <a:lstStyle/>
          <a:p>
            <a:r>
              <a:rPr lang="en-GB" sz="2000" dirty="0" smtClean="0"/>
              <a:t>Neil </a:t>
            </a:r>
            <a:r>
              <a:rPr lang="en-GB" sz="2000" dirty="0" err="1" smtClean="0"/>
              <a:t>Greig</a:t>
            </a:r>
            <a:r>
              <a:rPr lang="en-GB" sz="2000" dirty="0" smtClean="0"/>
              <a:t> </a:t>
            </a:r>
          </a:p>
          <a:p>
            <a:r>
              <a:rPr lang="en-GB" sz="2000" dirty="0" smtClean="0"/>
              <a:t>24/04/17</a:t>
            </a:r>
            <a:endParaRPr lang="en-GB"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Question 7</a:t>
            </a:r>
            <a:br>
              <a:rPr lang="en-GB" sz="3200" dirty="0" smtClean="0"/>
            </a:br>
            <a:r>
              <a:rPr lang="en-GB" sz="3200" dirty="0" smtClean="0"/>
              <a:t> </a:t>
            </a:r>
            <a:endParaRPr lang="en-GB" sz="3200" dirty="0"/>
          </a:p>
        </p:txBody>
      </p:sp>
      <p:graphicFrame>
        <p:nvGraphicFramePr>
          <p:cNvPr id="4" name="Content Placeholder 3"/>
          <p:cNvGraphicFramePr>
            <a:graphicFrameLocks noGrp="1"/>
          </p:cNvGraphicFramePr>
          <p:nvPr>
            <p:ph idx="1"/>
          </p:nvPr>
        </p:nvGraphicFramePr>
        <p:xfrm>
          <a:off x="323528" y="3573016"/>
          <a:ext cx="8229600" cy="29667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GB" dirty="0" smtClean="0"/>
                        <a:t>Laboratory</a:t>
                      </a:r>
                      <a:endParaRPr lang="en-GB" dirty="0"/>
                    </a:p>
                  </a:txBody>
                  <a:tcPr/>
                </a:tc>
                <a:tc>
                  <a:txBody>
                    <a:bodyPr/>
                    <a:lstStyle/>
                    <a:p>
                      <a:r>
                        <a:rPr lang="en-GB" dirty="0" smtClean="0"/>
                        <a:t>% within 09:00</a:t>
                      </a:r>
                      <a:r>
                        <a:rPr lang="en-GB" baseline="0" dirty="0" smtClean="0"/>
                        <a:t> – 18:00</a:t>
                      </a:r>
                      <a:endParaRPr lang="en-GB" dirty="0"/>
                    </a:p>
                  </a:txBody>
                  <a:tcPr/>
                </a:tc>
                <a:tc>
                  <a:txBody>
                    <a:bodyPr/>
                    <a:lstStyle/>
                    <a:p>
                      <a:r>
                        <a:rPr lang="en-GB" dirty="0" smtClean="0"/>
                        <a:t>% </a:t>
                      </a:r>
                      <a:r>
                        <a:rPr lang="en-GB" dirty="0" err="1" smtClean="0"/>
                        <a:t>outwith</a:t>
                      </a:r>
                      <a:r>
                        <a:rPr lang="en-GB" baseline="0" dirty="0" smtClean="0"/>
                        <a:t> 09:00 – 18:00</a:t>
                      </a:r>
                      <a:endParaRPr lang="en-GB" dirty="0"/>
                    </a:p>
                  </a:txBody>
                  <a:tcPr/>
                </a:tc>
              </a:tr>
              <a:tr h="370840">
                <a:tc>
                  <a:txBody>
                    <a:bodyPr/>
                    <a:lstStyle/>
                    <a:p>
                      <a:r>
                        <a:rPr lang="en-GB" dirty="0" smtClean="0"/>
                        <a:t>Lab 1</a:t>
                      </a:r>
                      <a:endParaRPr lang="en-GB" dirty="0"/>
                    </a:p>
                  </a:txBody>
                  <a:tcPr/>
                </a:tc>
                <a:tc>
                  <a:txBody>
                    <a:bodyPr/>
                    <a:lstStyle/>
                    <a:p>
                      <a:r>
                        <a:rPr lang="en-GB" dirty="0" smtClean="0"/>
                        <a:t>100</a:t>
                      </a:r>
                      <a:endParaRPr lang="en-GB" dirty="0"/>
                    </a:p>
                  </a:txBody>
                  <a:tcPr/>
                </a:tc>
                <a:tc>
                  <a:txBody>
                    <a:bodyPr/>
                    <a:lstStyle/>
                    <a:p>
                      <a:r>
                        <a:rPr lang="en-GB" dirty="0" smtClean="0"/>
                        <a:t>NA</a:t>
                      </a:r>
                      <a:endParaRPr lang="en-GB" dirty="0"/>
                    </a:p>
                  </a:txBody>
                  <a:tcPr/>
                </a:tc>
              </a:tr>
              <a:tr h="370840">
                <a:tc>
                  <a:txBody>
                    <a:bodyPr/>
                    <a:lstStyle/>
                    <a:p>
                      <a:r>
                        <a:rPr lang="en-GB" dirty="0" smtClean="0"/>
                        <a:t>Lab 2</a:t>
                      </a:r>
                      <a:endParaRPr lang="en-GB" dirty="0"/>
                    </a:p>
                  </a:txBody>
                  <a:tcPr/>
                </a:tc>
                <a:tc>
                  <a:txBody>
                    <a:bodyPr/>
                    <a:lstStyle/>
                    <a:p>
                      <a:r>
                        <a:rPr lang="en-GB" dirty="0" smtClean="0"/>
                        <a:t>93.5</a:t>
                      </a:r>
                      <a:endParaRPr lang="en-GB" dirty="0"/>
                    </a:p>
                  </a:txBody>
                  <a:tcPr/>
                </a:tc>
                <a:tc>
                  <a:txBody>
                    <a:bodyPr/>
                    <a:lstStyle/>
                    <a:p>
                      <a:r>
                        <a:rPr lang="en-GB" dirty="0" smtClean="0"/>
                        <a:t>96</a:t>
                      </a:r>
                      <a:endParaRPr lang="en-GB" dirty="0"/>
                    </a:p>
                  </a:txBody>
                  <a:tcPr/>
                </a:tc>
              </a:tr>
              <a:tr h="370840">
                <a:tc>
                  <a:txBody>
                    <a:bodyPr/>
                    <a:lstStyle/>
                    <a:p>
                      <a:r>
                        <a:rPr lang="en-GB" dirty="0" smtClean="0"/>
                        <a:t>Lab 3</a:t>
                      </a:r>
                      <a:endParaRPr lang="en-GB" dirty="0"/>
                    </a:p>
                  </a:txBody>
                  <a:tcPr/>
                </a:tc>
                <a:tc>
                  <a:txBody>
                    <a:bodyPr/>
                    <a:lstStyle/>
                    <a:p>
                      <a:r>
                        <a:rPr lang="en-GB" dirty="0" smtClean="0"/>
                        <a:t>98.2</a:t>
                      </a:r>
                      <a:endParaRPr lang="en-GB" dirty="0"/>
                    </a:p>
                  </a:txBody>
                  <a:tcPr/>
                </a:tc>
                <a:tc>
                  <a:txBody>
                    <a:bodyPr/>
                    <a:lstStyle/>
                    <a:p>
                      <a:r>
                        <a:rPr lang="en-GB" dirty="0" smtClean="0"/>
                        <a:t>95.9</a:t>
                      </a:r>
                      <a:endParaRPr lang="en-GB" dirty="0"/>
                    </a:p>
                  </a:txBody>
                  <a:tcPr/>
                </a:tc>
              </a:tr>
              <a:tr h="370840">
                <a:tc>
                  <a:txBody>
                    <a:bodyPr/>
                    <a:lstStyle/>
                    <a:p>
                      <a:r>
                        <a:rPr lang="en-GB" dirty="0" smtClean="0"/>
                        <a:t>Lab 4</a:t>
                      </a:r>
                      <a:endParaRPr lang="en-GB" dirty="0"/>
                    </a:p>
                  </a:txBody>
                  <a:tcPr/>
                </a:tc>
                <a:tc>
                  <a:txBody>
                    <a:bodyPr/>
                    <a:lstStyle/>
                    <a:p>
                      <a:r>
                        <a:rPr lang="en-GB" dirty="0" smtClean="0"/>
                        <a:t>89</a:t>
                      </a:r>
                      <a:endParaRPr lang="en-GB" dirty="0"/>
                    </a:p>
                  </a:txBody>
                  <a:tcPr/>
                </a:tc>
                <a:tc>
                  <a:txBody>
                    <a:bodyPr/>
                    <a:lstStyle/>
                    <a:p>
                      <a:r>
                        <a:rPr lang="en-GB" dirty="0" smtClean="0"/>
                        <a:t>NA (all reported</a:t>
                      </a:r>
                      <a:r>
                        <a:rPr lang="en-GB" baseline="0" dirty="0" smtClean="0"/>
                        <a:t> by 18:00)</a:t>
                      </a:r>
                      <a:endParaRPr lang="en-GB" dirty="0"/>
                    </a:p>
                  </a:txBody>
                  <a:tcPr/>
                </a:tc>
              </a:tr>
              <a:tr h="370840">
                <a:tc>
                  <a:txBody>
                    <a:bodyPr/>
                    <a:lstStyle/>
                    <a:p>
                      <a:r>
                        <a:rPr lang="en-GB" baseline="0" dirty="0" smtClean="0"/>
                        <a:t>Lab 5</a:t>
                      </a:r>
                      <a:endParaRPr lang="en-GB" dirty="0"/>
                    </a:p>
                  </a:txBody>
                  <a:tcPr/>
                </a:tc>
                <a:tc>
                  <a:txBody>
                    <a:bodyPr/>
                    <a:lstStyle/>
                    <a:p>
                      <a:r>
                        <a:rPr lang="en-GB" dirty="0" smtClean="0"/>
                        <a:t>100</a:t>
                      </a:r>
                      <a:endParaRPr lang="en-GB" dirty="0"/>
                    </a:p>
                  </a:txBody>
                  <a:tcPr/>
                </a:tc>
                <a:tc>
                  <a:txBody>
                    <a:bodyPr/>
                    <a:lstStyle/>
                    <a:p>
                      <a:r>
                        <a:rPr lang="en-GB" dirty="0" smtClean="0"/>
                        <a:t>100</a:t>
                      </a:r>
                      <a:endParaRPr lang="en-GB" dirty="0"/>
                    </a:p>
                  </a:txBody>
                  <a:tcPr/>
                </a:tc>
              </a:tr>
              <a:tr h="370840">
                <a:tc>
                  <a:txBody>
                    <a:bodyPr/>
                    <a:lstStyle/>
                    <a:p>
                      <a:r>
                        <a:rPr lang="en-GB" dirty="0" smtClean="0"/>
                        <a:t>Lab 6</a:t>
                      </a:r>
                      <a:endParaRPr lang="en-GB" dirty="0"/>
                    </a:p>
                  </a:txBody>
                  <a:tcPr/>
                </a:tc>
                <a:tc>
                  <a:txBody>
                    <a:bodyPr/>
                    <a:lstStyle/>
                    <a:p>
                      <a:r>
                        <a:rPr lang="en-GB" dirty="0" smtClean="0"/>
                        <a:t>100</a:t>
                      </a:r>
                      <a:endParaRPr lang="en-GB" dirty="0"/>
                    </a:p>
                  </a:txBody>
                  <a:tcPr/>
                </a:tc>
                <a:tc>
                  <a:txBody>
                    <a:bodyPr/>
                    <a:lstStyle/>
                    <a:p>
                      <a:r>
                        <a:rPr lang="en-GB" dirty="0" smtClean="0"/>
                        <a:t>100</a:t>
                      </a:r>
                      <a:endParaRPr lang="en-GB" dirty="0"/>
                    </a:p>
                  </a:txBody>
                  <a:tcPr/>
                </a:tc>
              </a:tr>
              <a:tr h="370840">
                <a:tc>
                  <a:txBody>
                    <a:bodyPr/>
                    <a:lstStyle/>
                    <a:p>
                      <a:r>
                        <a:rPr lang="en-GB" dirty="0" smtClean="0"/>
                        <a:t>Lab 7 </a:t>
                      </a:r>
                      <a:endParaRPr lang="en-GB" dirty="0"/>
                    </a:p>
                  </a:txBody>
                  <a:tcPr/>
                </a:tc>
                <a:tc>
                  <a:txBody>
                    <a:bodyPr/>
                    <a:lstStyle/>
                    <a:p>
                      <a:r>
                        <a:rPr lang="en-GB" dirty="0" smtClean="0"/>
                        <a:t>100</a:t>
                      </a:r>
                      <a:endParaRPr lang="en-GB" dirty="0"/>
                    </a:p>
                  </a:txBody>
                  <a:tcPr/>
                </a:tc>
                <a:tc>
                  <a:txBody>
                    <a:bodyPr/>
                    <a:lstStyle/>
                    <a:p>
                      <a:r>
                        <a:rPr lang="en-GB" dirty="0" smtClean="0"/>
                        <a:t>100</a:t>
                      </a:r>
                      <a:endParaRPr lang="en-GB" dirty="0"/>
                    </a:p>
                  </a:txBody>
                  <a:tcPr/>
                </a:tc>
              </a:tr>
            </a:tbl>
          </a:graphicData>
        </a:graphic>
      </p:graphicFrame>
      <p:sp>
        <p:nvSpPr>
          <p:cNvPr id="5" name="Rectangle 4"/>
          <p:cNvSpPr/>
          <p:nvPr/>
        </p:nvSpPr>
        <p:spPr>
          <a:xfrm>
            <a:off x="1475656" y="1340768"/>
            <a:ext cx="6408712" cy="1477328"/>
          </a:xfrm>
          <a:prstGeom prst="rect">
            <a:avLst/>
          </a:prstGeom>
        </p:spPr>
        <p:txBody>
          <a:bodyPr wrap="square">
            <a:spAutoFit/>
          </a:bodyPr>
          <a:lstStyle/>
          <a:p>
            <a:pPr lvl="0"/>
            <a:r>
              <a:rPr lang="en-GB" dirty="0"/>
              <a:t>What percentage of telephoned potassium results available during standard GP surgery working hours (09:00 to 18:00) were communicated within two hours? What percentage of results available </a:t>
            </a:r>
            <a:r>
              <a:rPr lang="en-GB" dirty="0" err="1"/>
              <a:t>outwith</a:t>
            </a:r>
            <a:r>
              <a:rPr lang="en-GB" dirty="0"/>
              <a:t> these times were communicated within two hours?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408"/>
            <a:ext cx="8229600" cy="1143000"/>
          </a:xfrm>
        </p:spPr>
        <p:txBody>
          <a:bodyPr/>
          <a:lstStyle/>
          <a:p>
            <a:r>
              <a:rPr lang="en-GB" dirty="0" smtClean="0"/>
              <a:t>Question 8 </a:t>
            </a:r>
            <a:endParaRPr lang="en-GB" dirty="0"/>
          </a:p>
        </p:txBody>
      </p:sp>
      <p:sp>
        <p:nvSpPr>
          <p:cNvPr id="3" name="Content Placeholder 2"/>
          <p:cNvSpPr>
            <a:spLocks noGrp="1"/>
          </p:cNvSpPr>
          <p:nvPr>
            <p:ph idx="1"/>
          </p:nvPr>
        </p:nvSpPr>
        <p:spPr>
          <a:xfrm>
            <a:off x="467544" y="908720"/>
            <a:ext cx="8229600" cy="5184576"/>
          </a:xfrm>
        </p:spPr>
        <p:txBody>
          <a:bodyPr/>
          <a:lstStyle/>
          <a:p>
            <a:pPr lvl="0">
              <a:buNone/>
            </a:pPr>
            <a:r>
              <a:rPr lang="en-GB" sz="2000" dirty="0" smtClean="0"/>
              <a:t>	Please </a:t>
            </a:r>
            <a:r>
              <a:rPr lang="en-GB" sz="2000" dirty="0"/>
              <a:t>state how your health board communicates critical results for </a:t>
            </a:r>
            <a:r>
              <a:rPr lang="en-GB" sz="2000" dirty="0" smtClean="0"/>
              <a:t>Primary care </a:t>
            </a:r>
            <a:r>
              <a:rPr lang="en-GB" sz="2000" dirty="0"/>
              <a:t>patients once their GP surgery is closed. Are these results routinely phoned to the requesting location at the first opportunity the next working day</a:t>
            </a:r>
            <a:r>
              <a:rPr lang="en-GB" sz="2000" dirty="0" smtClean="0"/>
              <a:t>?</a:t>
            </a:r>
          </a:p>
          <a:p>
            <a:pPr lvl="0">
              <a:buNone/>
            </a:pPr>
            <a:endParaRPr lang="en-GB" sz="2000" dirty="0"/>
          </a:p>
          <a:p>
            <a:r>
              <a:rPr lang="en-GB" sz="2000" dirty="0" smtClean="0"/>
              <a:t>Common themes – no lab policy to communicate records to GP next day!</a:t>
            </a:r>
          </a:p>
          <a:p>
            <a:r>
              <a:rPr lang="en-GB" sz="2000" dirty="0" smtClean="0"/>
              <a:t>Dedicated local out of hours service to communicate results to.</a:t>
            </a:r>
          </a:p>
          <a:p>
            <a:r>
              <a:rPr lang="en-GB" sz="2000" dirty="0" smtClean="0"/>
              <a:t>Results not phoned to GP Practice next day but out of hours report detailing clinical decision for patient generated.</a:t>
            </a:r>
          </a:p>
          <a:p>
            <a:endParaRPr lang="en-GB" sz="2000" dirty="0"/>
          </a:p>
          <a:p>
            <a:r>
              <a:rPr lang="en-GB" sz="2000" dirty="0" smtClean="0"/>
              <a:t>Opportunity to provide feedback to out of hours advice issued by Royal College of Pathologists</a:t>
            </a:r>
            <a:endParaRPr lang="en-GB" sz="2000" dirty="0"/>
          </a:p>
          <a:p>
            <a:pPr>
              <a:buNone/>
            </a:pPr>
            <a:endParaRPr lang="en-GB" dirty="0" smtClean="0"/>
          </a:p>
          <a:p>
            <a:pPr>
              <a:buNone/>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normAutofit/>
          </a:bodyPr>
          <a:lstStyle/>
          <a:p>
            <a:r>
              <a:rPr lang="en-GB" sz="3200" b="1" dirty="0" smtClean="0"/>
              <a:t>Question 9 </a:t>
            </a:r>
            <a:endParaRPr lang="en-GB" sz="3200" b="1" dirty="0"/>
          </a:p>
        </p:txBody>
      </p:sp>
      <p:sp>
        <p:nvSpPr>
          <p:cNvPr id="3" name="Content Placeholder 2"/>
          <p:cNvSpPr>
            <a:spLocks noGrp="1"/>
          </p:cNvSpPr>
          <p:nvPr>
            <p:ph idx="1"/>
          </p:nvPr>
        </p:nvSpPr>
        <p:spPr>
          <a:xfrm>
            <a:off x="457200" y="980728"/>
            <a:ext cx="8229600" cy="5040560"/>
          </a:xfrm>
        </p:spPr>
        <p:txBody>
          <a:bodyPr>
            <a:normAutofit fontScale="92500" lnSpcReduction="10000"/>
          </a:bodyPr>
          <a:lstStyle/>
          <a:p>
            <a:pPr lvl="0">
              <a:buNone/>
            </a:pPr>
            <a:r>
              <a:rPr lang="en-GB" sz="2000" dirty="0" smtClean="0"/>
              <a:t>	What </a:t>
            </a:r>
            <a:r>
              <a:rPr lang="en-GB" sz="2000" dirty="0"/>
              <a:t>are your protocols for acceptance/rejection of potassium results due to time delay/contamination? Please include SOPs and if available, evidence base. </a:t>
            </a:r>
            <a:endParaRPr lang="en-GB" sz="2000" dirty="0" smtClean="0"/>
          </a:p>
          <a:p>
            <a:pPr lvl="0">
              <a:buNone/>
            </a:pPr>
            <a:endParaRPr lang="en-GB" sz="2000" dirty="0"/>
          </a:p>
          <a:p>
            <a:pPr lvl="0">
              <a:buNone/>
            </a:pPr>
            <a:r>
              <a:rPr lang="en-GB" sz="2000" dirty="0" smtClean="0"/>
              <a:t>Common themes for delayed samples</a:t>
            </a:r>
          </a:p>
          <a:p>
            <a:pPr lvl="0">
              <a:buNone/>
            </a:pPr>
            <a:r>
              <a:rPr lang="en-GB" sz="2000" dirty="0" smtClean="0"/>
              <a:t>Laboratories reject samples greater than 24 hrs old for potassium analysis</a:t>
            </a:r>
          </a:p>
          <a:p>
            <a:pPr>
              <a:buNone/>
            </a:pPr>
            <a:r>
              <a:rPr lang="en-GB" sz="2000" dirty="0" smtClean="0"/>
              <a:t>Great variation in reporting procedures thereafter. No evidence base cited.</a:t>
            </a:r>
          </a:p>
          <a:p>
            <a:pPr>
              <a:buNone/>
            </a:pPr>
            <a:r>
              <a:rPr lang="en-GB" sz="2000" dirty="0" smtClean="0"/>
              <a:t>	Many are using clinical/technical judgement to decide whether results should be reported between 12 and 24 hrs .</a:t>
            </a:r>
          </a:p>
          <a:p>
            <a:pPr>
              <a:buNone/>
            </a:pPr>
            <a:endParaRPr lang="en-GB" sz="2000" dirty="0"/>
          </a:p>
          <a:p>
            <a:pPr>
              <a:buNone/>
            </a:pPr>
            <a:r>
              <a:rPr lang="en-GB" sz="2000" dirty="0" smtClean="0"/>
              <a:t>Common themes for contamination</a:t>
            </a:r>
          </a:p>
          <a:p>
            <a:pPr>
              <a:buNone/>
            </a:pPr>
            <a:r>
              <a:rPr lang="en-GB" sz="2000" dirty="0" smtClean="0"/>
              <a:t>	Reflex on of calcium and ALP when unexpected potassium result obtained</a:t>
            </a:r>
          </a:p>
          <a:p>
            <a:pPr>
              <a:buNone/>
            </a:pPr>
            <a:r>
              <a:rPr lang="en-GB" sz="2000" dirty="0"/>
              <a:t>	</a:t>
            </a:r>
            <a:r>
              <a:rPr lang="en-GB" sz="2000" dirty="0" smtClean="0"/>
              <a:t>Only two laboratories have protocols in place based on numerical values of potassium/calcium to aid technical/clinical validation decisions</a:t>
            </a:r>
          </a:p>
          <a:p>
            <a:pPr>
              <a:buNone/>
            </a:pPr>
            <a:r>
              <a:rPr lang="en-GB" sz="2000" dirty="0"/>
              <a:t>	</a:t>
            </a:r>
            <a:endParaRPr lang="en-GB" sz="2000" dirty="0" smtClean="0"/>
          </a:p>
          <a:p>
            <a:pPr>
              <a:buNone/>
            </a:pPr>
            <a:r>
              <a:rPr lang="en-GB" sz="200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t>Question 10</a:t>
            </a:r>
            <a:endParaRPr lang="en-GB" sz="3200" b="1" dirty="0"/>
          </a:p>
        </p:txBody>
      </p:sp>
      <p:sp>
        <p:nvSpPr>
          <p:cNvPr id="3" name="Content Placeholder 2"/>
          <p:cNvSpPr>
            <a:spLocks noGrp="1"/>
          </p:cNvSpPr>
          <p:nvPr>
            <p:ph idx="1"/>
          </p:nvPr>
        </p:nvSpPr>
        <p:spPr/>
        <p:txBody>
          <a:bodyPr>
            <a:normAutofit/>
          </a:bodyPr>
          <a:lstStyle/>
          <a:p>
            <a:pPr lvl="0">
              <a:buNone/>
            </a:pPr>
            <a:r>
              <a:rPr lang="en-GB" sz="1600" dirty="0" smtClean="0"/>
              <a:t>	What </a:t>
            </a:r>
            <a:r>
              <a:rPr lang="en-GB" sz="1600" dirty="0"/>
              <a:t>are your protocols for acceptance/rejection of potassium results due to Haemolysis? Please include SOPs and if available, evidence base. Please state whether your laboratory uses automated serum indices for the assessment of haemolysis. If so, please state the manufacturer, instrument(s) and cut-offs used </a:t>
            </a:r>
            <a:r>
              <a:rPr lang="en-GB" sz="1600" dirty="0" err="1"/>
              <a:t>ie</a:t>
            </a:r>
            <a:r>
              <a:rPr lang="en-GB" sz="1600" dirty="0"/>
              <a:t> </a:t>
            </a:r>
            <a:r>
              <a:rPr lang="en-GB" sz="1600" dirty="0" err="1"/>
              <a:t>indice</a:t>
            </a:r>
            <a:r>
              <a:rPr lang="en-GB" sz="1600" dirty="0"/>
              <a:t> level equating to slightly haemolysed, haemolysed, grossly haemolysed etc. If your health board operates over multiple sites and processes are different at different sites (</a:t>
            </a:r>
            <a:r>
              <a:rPr lang="en-GB" sz="1600" dirty="0" err="1"/>
              <a:t>eg</a:t>
            </a:r>
            <a:r>
              <a:rPr lang="en-GB" sz="1600" dirty="0"/>
              <a:t> due to analytical equipment differences), please include information for all analytical platforms/sites</a:t>
            </a:r>
            <a:r>
              <a:rPr lang="en-GB" sz="1600" dirty="0" smtClean="0"/>
              <a:t>.</a:t>
            </a:r>
          </a:p>
          <a:p>
            <a:pPr lvl="0">
              <a:buNone/>
            </a:pPr>
            <a:endParaRPr lang="en-GB" sz="1600" dirty="0"/>
          </a:p>
          <a:p>
            <a:pPr lvl="0">
              <a:buNone/>
            </a:pPr>
            <a:r>
              <a:rPr lang="en-GB" sz="1600" dirty="0" smtClean="0"/>
              <a:t>	Response from Abbot users is harmonised (two responses)</a:t>
            </a:r>
          </a:p>
          <a:p>
            <a:pPr lvl="0">
              <a:buNone/>
            </a:pPr>
            <a:r>
              <a:rPr lang="en-GB" sz="1600" dirty="0" smtClean="0"/>
              <a:t>	Response from Siemens users is harmonised (two users). Both Siemens users have protocol to report haemolysed potassium results when potassium is </a:t>
            </a:r>
            <a:r>
              <a:rPr lang="en-GB" sz="1600" u="sng" dirty="0" smtClean="0"/>
              <a:t>&lt;</a:t>
            </a:r>
            <a:r>
              <a:rPr lang="en-GB" sz="1600" dirty="0" smtClean="0"/>
              <a:t> 3.4 </a:t>
            </a:r>
            <a:r>
              <a:rPr lang="en-GB" sz="1600" dirty="0" err="1" smtClean="0"/>
              <a:t>mmol</a:t>
            </a:r>
            <a:r>
              <a:rPr lang="en-GB" sz="1600" dirty="0" smtClean="0"/>
              <a:t>/L.</a:t>
            </a:r>
          </a:p>
          <a:p>
            <a:pPr lvl="0">
              <a:buNone/>
            </a:pPr>
            <a:r>
              <a:rPr lang="en-GB" sz="1600" dirty="0" smtClean="0"/>
              <a:t>	All three Roche users have different cut-offs (57, 60 and 90 </a:t>
            </a:r>
            <a:r>
              <a:rPr lang="en-GB" sz="1600" dirty="0" err="1" smtClean="0"/>
              <a:t>umol</a:t>
            </a:r>
            <a:r>
              <a:rPr lang="en-GB" sz="1600" dirty="0" smtClean="0"/>
              <a:t>/L) despite all citing manufacturers guidance and using the same platform.  Feedback will be provided RE opportunity to review evidence base and move to consensus</a:t>
            </a:r>
            <a:endParaRPr lang="en-GB" sz="1600" dirty="0"/>
          </a:p>
          <a:p>
            <a:pPr>
              <a:buNone/>
            </a:pPr>
            <a:endParaRPr lang="en-GB"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424"/>
            <a:ext cx="8229600" cy="1143000"/>
          </a:xfrm>
        </p:spPr>
        <p:txBody>
          <a:bodyPr>
            <a:normAutofit/>
          </a:bodyPr>
          <a:lstStyle/>
          <a:p>
            <a:r>
              <a:rPr lang="en-GB" sz="3200" b="1" dirty="0" smtClean="0"/>
              <a:t>Conclusions</a:t>
            </a:r>
            <a:endParaRPr lang="en-GB" sz="3200" b="1" dirty="0"/>
          </a:p>
        </p:txBody>
      </p:sp>
      <p:sp>
        <p:nvSpPr>
          <p:cNvPr id="3" name="Content Placeholder 2"/>
          <p:cNvSpPr>
            <a:spLocks noGrp="1"/>
          </p:cNvSpPr>
          <p:nvPr>
            <p:ph idx="1"/>
          </p:nvPr>
        </p:nvSpPr>
        <p:spPr>
          <a:xfrm>
            <a:off x="457200" y="620688"/>
            <a:ext cx="8229600" cy="5760640"/>
          </a:xfrm>
        </p:spPr>
        <p:txBody>
          <a:bodyPr>
            <a:normAutofit fontScale="92500" lnSpcReduction="10000"/>
          </a:bodyPr>
          <a:lstStyle/>
          <a:p>
            <a:r>
              <a:rPr lang="en-GB" sz="1800" dirty="0" smtClean="0"/>
              <a:t>Laboratories who took part in the audit meet the standard that 97 % of potassium results &gt; 6.5 </a:t>
            </a:r>
            <a:r>
              <a:rPr lang="en-GB" sz="1800" dirty="0" err="1" smtClean="0"/>
              <a:t>mmol</a:t>
            </a:r>
            <a:r>
              <a:rPr lang="en-GB" sz="1800" dirty="0" smtClean="0"/>
              <a:t>/L should be communicated within 2 hrs.</a:t>
            </a:r>
          </a:p>
          <a:p>
            <a:endParaRPr lang="en-GB" sz="1800" dirty="0"/>
          </a:p>
          <a:p>
            <a:r>
              <a:rPr lang="en-GB" sz="1800" dirty="0" smtClean="0"/>
              <a:t>Two boards require review of results that they have not communicated.</a:t>
            </a:r>
          </a:p>
          <a:p>
            <a:endParaRPr lang="en-GB" sz="1800" dirty="0"/>
          </a:p>
          <a:p>
            <a:r>
              <a:rPr lang="en-GB" sz="1800" dirty="0" smtClean="0"/>
              <a:t>Nearly all responding boards will need to change practice to meet KPI regarding logging reasons for a defined critical result not being communicated.</a:t>
            </a:r>
          </a:p>
          <a:p>
            <a:endParaRPr lang="en-GB" sz="1800" dirty="0"/>
          </a:p>
          <a:p>
            <a:r>
              <a:rPr lang="en-GB" sz="1800" dirty="0" smtClean="0"/>
              <a:t>That other less skilled staff groups, such as BMS and clerical staff can be used to report results without impacting communication of results.</a:t>
            </a:r>
          </a:p>
          <a:p>
            <a:endParaRPr lang="en-GB" sz="1800" dirty="0"/>
          </a:p>
          <a:p>
            <a:r>
              <a:rPr lang="en-GB" sz="1800" dirty="0" smtClean="0"/>
              <a:t>That communication of critical results is off a high standard across a 24/7 period.</a:t>
            </a:r>
          </a:p>
          <a:p>
            <a:endParaRPr lang="en-GB" sz="1800" dirty="0"/>
          </a:p>
          <a:p>
            <a:r>
              <a:rPr lang="en-GB" sz="1800" dirty="0" smtClean="0"/>
              <a:t>There is no need to communicate results to a GP practice next day, provided there is a system in place for out-of-hours to communicate with GPs.</a:t>
            </a:r>
          </a:p>
          <a:p>
            <a:endParaRPr lang="en-GB" sz="1800" dirty="0" smtClean="0"/>
          </a:p>
          <a:p>
            <a:r>
              <a:rPr lang="en-GB" sz="1800" dirty="0" smtClean="0"/>
              <a:t>There is a need to define a national standard regarding acceptance/rejection criteria for delays in potassium reporting</a:t>
            </a:r>
          </a:p>
          <a:p>
            <a:endParaRPr lang="en-GB" sz="1800" dirty="0"/>
          </a:p>
          <a:p>
            <a:r>
              <a:rPr lang="en-GB" sz="1800" dirty="0" smtClean="0"/>
              <a:t>The Roche </a:t>
            </a:r>
            <a:r>
              <a:rPr lang="en-GB" sz="1800" dirty="0" err="1" smtClean="0"/>
              <a:t>usergroup</a:t>
            </a:r>
            <a:r>
              <a:rPr lang="en-GB" sz="1800" dirty="0" smtClean="0"/>
              <a:t> needs to harmonise practice regarding haemolysis levels and potassium reporting.</a:t>
            </a:r>
            <a:endParaRPr lang="en-GB" sz="1800" dirty="0"/>
          </a:p>
          <a:p>
            <a:endParaRPr lang="en-GB" sz="1800" dirty="0" smtClean="0"/>
          </a:p>
          <a:p>
            <a:endParaRPr lang="en-GB" sz="2000" dirty="0"/>
          </a:p>
          <a:p>
            <a:endParaRPr lang="en-GB" sz="2000" dirty="0" smtClean="0"/>
          </a:p>
          <a:p>
            <a:endParaRPr lang="en-GB" sz="2000" dirty="0"/>
          </a:p>
          <a:p>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GB" sz="3200" b="1" dirty="0" smtClean="0"/>
              <a:t>Standards</a:t>
            </a:r>
            <a:endParaRPr lang="en-GB" sz="3200" b="1" dirty="0"/>
          </a:p>
        </p:txBody>
      </p:sp>
      <p:sp>
        <p:nvSpPr>
          <p:cNvPr id="3" name="Content Placeholder 2"/>
          <p:cNvSpPr>
            <a:spLocks noGrp="1"/>
          </p:cNvSpPr>
          <p:nvPr>
            <p:ph idx="1"/>
          </p:nvPr>
        </p:nvSpPr>
        <p:spPr>
          <a:xfrm>
            <a:off x="457200" y="1268760"/>
            <a:ext cx="8229600" cy="4781128"/>
          </a:xfrm>
        </p:spPr>
        <p:txBody>
          <a:bodyPr>
            <a:normAutofit fontScale="55000" lnSpcReduction="20000"/>
          </a:bodyPr>
          <a:lstStyle/>
          <a:p>
            <a:pPr algn="just"/>
            <a:r>
              <a:rPr lang="en-GB" b="1" dirty="0" smtClean="0"/>
              <a:t>To </a:t>
            </a:r>
            <a:r>
              <a:rPr lang="en-GB" b="1" dirty="0"/>
              <a:t>review all potassium results greater than 6.5 </a:t>
            </a:r>
            <a:r>
              <a:rPr lang="en-GB" b="1" dirty="0" err="1"/>
              <a:t>mmol</a:t>
            </a:r>
            <a:r>
              <a:rPr lang="en-GB" b="1" dirty="0"/>
              <a:t>/L (defined as limit requiring urgent clinical action in the Royal College of Pathologists advice on out-of-hours reporting) for the month of September 2015 across responding Health Boards</a:t>
            </a:r>
            <a:r>
              <a:rPr lang="en-GB" b="1" dirty="0" smtClean="0"/>
              <a:t>.</a:t>
            </a:r>
          </a:p>
          <a:p>
            <a:pPr algn="just"/>
            <a:endParaRPr lang="en-GB" dirty="0"/>
          </a:p>
          <a:p>
            <a:pPr algn="just"/>
            <a:r>
              <a:rPr lang="en-GB" dirty="0"/>
              <a:t>The guidance used to define the standards</a:t>
            </a:r>
            <a:r>
              <a:rPr lang="en-GB" b="1" dirty="0"/>
              <a:t> </a:t>
            </a:r>
            <a:endParaRPr lang="en-GB" dirty="0"/>
          </a:p>
          <a:p>
            <a:pPr lvl="0" algn="just"/>
            <a:r>
              <a:rPr lang="en-GB" dirty="0"/>
              <a:t>That potassium results greater than 6.5 </a:t>
            </a:r>
            <a:r>
              <a:rPr lang="en-GB" dirty="0" err="1"/>
              <a:t>mmol</a:t>
            </a:r>
            <a:r>
              <a:rPr lang="en-GB" dirty="0"/>
              <a:t>/L should be communicated urgently, with the caveat that if the patient is known to the department and has a similar result within the previous seven days, result may not need urgent communication. (Royal College of Pathologists advice on Out-of-hours reporting of laboratory results</a:t>
            </a:r>
            <a:r>
              <a:rPr lang="en-GB" dirty="0" smtClean="0"/>
              <a:t>).</a:t>
            </a:r>
          </a:p>
          <a:p>
            <a:pPr lvl="0" algn="just"/>
            <a:endParaRPr lang="en-GB" dirty="0"/>
          </a:p>
          <a:p>
            <a:pPr lvl="0" algn="just"/>
            <a:r>
              <a:rPr lang="en-GB" dirty="0"/>
              <a:t>That if results are not communicated, the reasons why they have not been reported are documented (Royal College of Pathologists, Key performance indicators, Proposals for Implementation) </a:t>
            </a:r>
            <a:endParaRPr lang="en-GB" dirty="0" smtClean="0"/>
          </a:p>
          <a:p>
            <a:pPr lvl="0" algn="just"/>
            <a:endParaRPr lang="en-GB" dirty="0"/>
          </a:p>
          <a:p>
            <a:pPr lvl="0" algn="just"/>
            <a:r>
              <a:rPr lang="en-GB" dirty="0"/>
              <a:t>That 97 % of critical results are communicated within 2 hours of the result being available (Royal College of Pathologists, Key Performance Indicators in Pathology).</a:t>
            </a:r>
          </a:p>
          <a:p>
            <a:pPr algn="just"/>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280"/>
            <a:ext cx="8229600" cy="1143000"/>
          </a:xfrm>
        </p:spPr>
        <p:txBody>
          <a:bodyPr>
            <a:normAutofit/>
          </a:bodyPr>
          <a:lstStyle/>
          <a:p>
            <a:r>
              <a:rPr lang="en-GB" sz="3200" dirty="0" smtClean="0"/>
              <a:t>Surveyed</a:t>
            </a:r>
            <a:endParaRPr lang="en-GB" sz="3200" dirty="0"/>
          </a:p>
        </p:txBody>
      </p:sp>
      <p:sp>
        <p:nvSpPr>
          <p:cNvPr id="3" name="Content Placeholder 2"/>
          <p:cNvSpPr>
            <a:spLocks noGrp="1"/>
          </p:cNvSpPr>
          <p:nvPr>
            <p:ph idx="1"/>
          </p:nvPr>
        </p:nvSpPr>
        <p:spPr/>
        <p:txBody>
          <a:bodyPr>
            <a:normAutofit fontScale="62500" lnSpcReduction="20000"/>
          </a:bodyPr>
          <a:lstStyle/>
          <a:p>
            <a:pPr lvl="0" algn="just"/>
            <a:r>
              <a:rPr lang="en-GB" dirty="0"/>
              <a:t>Whether there are differences between timeliness of reporting between 9 to 5 pm weekday service and other </a:t>
            </a:r>
            <a:r>
              <a:rPr lang="en-GB" dirty="0" smtClean="0"/>
              <a:t>times</a:t>
            </a:r>
          </a:p>
          <a:p>
            <a:pPr lvl="0" algn="just"/>
            <a:endParaRPr lang="en-GB" dirty="0" smtClean="0"/>
          </a:p>
          <a:p>
            <a:pPr lvl="0" algn="just"/>
            <a:r>
              <a:rPr lang="en-GB" dirty="0" smtClean="0"/>
              <a:t>Whether there were differences in reporting between different staff groups that may be involved</a:t>
            </a:r>
          </a:p>
          <a:p>
            <a:pPr lvl="0" algn="just"/>
            <a:endParaRPr lang="en-GB" dirty="0"/>
          </a:p>
          <a:p>
            <a:pPr lvl="0" algn="just"/>
            <a:r>
              <a:rPr lang="en-GB" dirty="0"/>
              <a:t>Whether laboratories comply with advice from Royal College of Pathologists directing that results phoned out-of-hours services should also be phoned to the GP patients surgery at the first opportunity within normal working hours. (Royal College of Pathologists advice on out-of-hours reporting of laboratory results</a:t>
            </a:r>
            <a:r>
              <a:rPr lang="en-GB" dirty="0" smtClean="0"/>
              <a:t>).</a:t>
            </a:r>
          </a:p>
          <a:p>
            <a:pPr lvl="0" algn="just"/>
            <a:endParaRPr lang="en-GB" dirty="0"/>
          </a:p>
          <a:p>
            <a:pPr lvl="0" algn="just"/>
            <a:r>
              <a:rPr lang="en-GB" dirty="0"/>
              <a:t>What exclusion criteria laboratories apply to the reporting of potassium </a:t>
            </a:r>
            <a:r>
              <a:rPr lang="en-GB" dirty="0" err="1"/>
              <a:t>ie</a:t>
            </a:r>
            <a:r>
              <a:rPr lang="en-GB" dirty="0"/>
              <a:t> what time frame does the laboratory define as delayed separation, what are practices for reporting of haemolysed and EDTA-contaminated samples</a:t>
            </a:r>
          </a:p>
          <a:p>
            <a:pPr algn="just"/>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5378"/>
            <a:ext cx="3008313" cy="1162050"/>
          </a:xfrm>
        </p:spPr>
        <p:txBody>
          <a:bodyPr/>
          <a:lstStyle/>
          <a:p>
            <a:r>
              <a:rPr lang="en-GB" dirty="0" smtClean="0"/>
              <a:t>Question 1</a:t>
            </a:r>
            <a:endParaRPr lang="en-GB" dirty="0"/>
          </a:p>
        </p:txBody>
      </p:sp>
      <p:sp>
        <p:nvSpPr>
          <p:cNvPr id="6" name="Text Placeholder 5"/>
          <p:cNvSpPr>
            <a:spLocks noGrp="1"/>
          </p:cNvSpPr>
          <p:nvPr>
            <p:ph type="body" sz="half" idx="2"/>
          </p:nvPr>
        </p:nvSpPr>
        <p:spPr>
          <a:xfrm>
            <a:off x="467544" y="548680"/>
            <a:ext cx="8136904" cy="4691063"/>
          </a:xfrm>
        </p:spPr>
        <p:txBody>
          <a:bodyPr/>
          <a:lstStyle/>
          <a:p>
            <a:pPr lvl="0"/>
            <a:r>
              <a:rPr lang="en-GB" dirty="0"/>
              <a:t>What percentage of all potassium results greater than 6.5 </a:t>
            </a:r>
            <a:r>
              <a:rPr lang="en-GB" dirty="0" err="1"/>
              <a:t>mmol</a:t>
            </a:r>
            <a:r>
              <a:rPr lang="en-GB" dirty="0"/>
              <a:t>/L, irrespective of time potassium result was available, were telephoned to clinical users (with the caveat that if the patient is known to the department and has a similar result within the previous seven days, result may not need urgent communication)?  How many actual potassium results does this equate to?</a:t>
            </a:r>
          </a:p>
          <a:p>
            <a:endParaRPr lang="en-GB"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939450" y="2276872"/>
            <a:ext cx="6512870" cy="392390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3008313" cy="1162050"/>
          </a:xfrm>
        </p:spPr>
        <p:txBody>
          <a:bodyPr/>
          <a:lstStyle/>
          <a:p>
            <a:r>
              <a:rPr lang="en-GB" dirty="0" smtClean="0"/>
              <a:t>Question 2 </a:t>
            </a:r>
            <a:endParaRPr lang="en-GB" dirty="0"/>
          </a:p>
        </p:txBody>
      </p:sp>
      <p:sp>
        <p:nvSpPr>
          <p:cNvPr id="4" name="Text Placeholder 3"/>
          <p:cNvSpPr>
            <a:spLocks noGrp="1"/>
          </p:cNvSpPr>
          <p:nvPr>
            <p:ph type="body" sz="half" idx="2"/>
          </p:nvPr>
        </p:nvSpPr>
        <p:spPr>
          <a:xfrm>
            <a:off x="457200" y="1435100"/>
            <a:ext cx="7643192" cy="4691063"/>
          </a:xfrm>
        </p:spPr>
        <p:txBody>
          <a:bodyPr/>
          <a:lstStyle/>
          <a:p>
            <a:pPr lvl="0"/>
            <a:r>
              <a:rPr lang="en-GB" dirty="0"/>
              <a:t>Of all the potassium results telephoned, what percentage were telephoned within 2 hours of the result being available?</a:t>
            </a:r>
          </a:p>
          <a:p>
            <a:endParaRPr lang="en-GB"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043608" y="2348880"/>
            <a:ext cx="6549758" cy="3946127"/>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97346"/>
            <a:ext cx="3008313" cy="1162050"/>
          </a:xfrm>
        </p:spPr>
        <p:txBody>
          <a:bodyPr/>
          <a:lstStyle/>
          <a:p>
            <a:r>
              <a:rPr lang="en-GB" dirty="0" smtClean="0"/>
              <a:t>Question 3</a:t>
            </a:r>
            <a:endParaRPr lang="en-GB" dirty="0"/>
          </a:p>
        </p:txBody>
      </p:sp>
      <p:sp>
        <p:nvSpPr>
          <p:cNvPr id="4" name="Text Placeholder 3"/>
          <p:cNvSpPr>
            <a:spLocks noGrp="1"/>
          </p:cNvSpPr>
          <p:nvPr>
            <p:ph type="body" sz="half" idx="2"/>
          </p:nvPr>
        </p:nvSpPr>
        <p:spPr/>
        <p:txBody>
          <a:bodyPr/>
          <a:lstStyle/>
          <a:p>
            <a:pPr lvl="0"/>
            <a:r>
              <a:rPr lang="en-GB" dirty="0"/>
              <a:t>Of the results not communicated, what percentage and number on review should have been phoned?</a:t>
            </a:r>
          </a:p>
          <a:p>
            <a:endParaRPr lang="en-GB" dirty="0"/>
          </a:p>
        </p:txBody>
      </p:sp>
      <p:pic>
        <p:nvPicPr>
          <p:cNvPr id="3076" name="Picture 4"/>
          <p:cNvPicPr>
            <a:picLocks noChangeAspect="1" noChangeArrowheads="1"/>
          </p:cNvPicPr>
          <p:nvPr/>
        </p:nvPicPr>
        <p:blipFill>
          <a:blip r:embed="rId2" cstate="print"/>
          <a:srcRect/>
          <a:stretch>
            <a:fillRect/>
          </a:stretch>
        </p:blipFill>
        <p:spPr bwMode="auto">
          <a:xfrm>
            <a:off x="1763688" y="2852936"/>
            <a:ext cx="5437204" cy="3275831"/>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1400"/>
            <a:ext cx="3008313" cy="1162050"/>
          </a:xfrm>
        </p:spPr>
        <p:txBody>
          <a:bodyPr/>
          <a:lstStyle/>
          <a:p>
            <a:r>
              <a:rPr lang="en-GB" dirty="0" smtClean="0"/>
              <a:t>Question 4 </a:t>
            </a:r>
            <a:endParaRPr lang="en-GB" dirty="0"/>
          </a:p>
        </p:txBody>
      </p:sp>
      <p:sp>
        <p:nvSpPr>
          <p:cNvPr id="4" name="Text Placeholder 3"/>
          <p:cNvSpPr>
            <a:spLocks noGrp="1"/>
          </p:cNvSpPr>
          <p:nvPr>
            <p:ph type="body" sz="half" idx="2"/>
          </p:nvPr>
        </p:nvSpPr>
        <p:spPr>
          <a:xfrm>
            <a:off x="457200" y="1268760"/>
            <a:ext cx="6635080" cy="4857403"/>
          </a:xfrm>
        </p:spPr>
        <p:txBody>
          <a:bodyPr/>
          <a:lstStyle/>
          <a:p>
            <a:pPr lvl="0"/>
            <a:r>
              <a:rPr lang="en-GB" dirty="0"/>
              <a:t>Of the results not telephoned, what percentage had the reason why they were not communicated documented? Please state whether it is your departmental policy to document the reason for a critical result not being phoned. </a:t>
            </a:r>
            <a:endParaRPr lang="en-GB" dirty="0" smtClean="0"/>
          </a:p>
          <a:p>
            <a:pPr lvl="0"/>
            <a:endParaRPr lang="en-GB" dirty="0"/>
          </a:p>
          <a:p>
            <a:pPr lvl="0"/>
            <a:r>
              <a:rPr lang="en-GB" dirty="0" smtClean="0"/>
              <a:t>Lab 2 has departmental policy to record reason for not phoning</a:t>
            </a:r>
          </a:p>
          <a:p>
            <a:pPr lvl="0"/>
            <a:r>
              <a:rPr lang="en-GB" dirty="0" smtClean="0"/>
              <a:t>Lab 4 has departmental policy to record but this is at bench level, not recorded on report</a:t>
            </a:r>
          </a:p>
          <a:p>
            <a:pPr lvl="0"/>
            <a:r>
              <a:rPr lang="en-GB" dirty="0" smtClean="0"/>
              <a:t>All other labs have no departmental policy to record</a:t>
            </a:r>
            <a:endParaRPr lang="en-GB" dirty="0"/>
          </a:p>
          <a:p>
            <a:endParaRPr lang="en-GB"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2411760" y="3255466"/>
            <a:ext cx="4888607" cy="294531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424"/>
            <a:ext cx="8229600" cy="1143000"/>
          </a:xfrm>
        </p:spPr>
        <p:txBody>
          <a:bodyPr>
            <a:normAutofit/>
          </a:bodyPr>
          <a:lstStyle/>
          <a:p>
            <a:r>
              <a:rPr lang="en-GB" sz="3200" dirty="0" smtClean="0"/>
              <a:t>Question 5</a:t>
            </a:r>
            <a:endParaRPr lang="en-GB" sz="3200" dirty="0"/>
          </a:p>
        </p:txBody>
      </p:sp>
      <p:graphicFrame>
        <p:nvGraphicFramePr>
          <p:cNvPr id="6" name="Content Placeholder 5"/>
          <p:cNvGraphicFramePr>
            <a:graphicFrameLocks noGrp="1"/>
          </p:cNvGraphicFramePr>
          <p:nvPr>
            <p:ph idx="1"/>
          </p:nvPr>
        </p:nvGraphicFramePr>
        <p:xfrm>
          <a:off x="107504" y="493264"/>
          <a:ext cx="8784976" cy="6036032"/>
        </p:xfrm>
        <a:graphic>
          <a:graphicData uri="http://schemas.openxmlformats.org/drawingml/2006/table">
            <a:tbl>
              <a:tblPr firstRow="1" bandRow="1">
                <a:tableStyleId>{5C22544A-7EE6-4342-B048-85BDC9FD1C3A}</a:tableStyleId>
              </a:tblPr>
              <a:tblGrid>
                <a:gridCol w="1614217"/>
                <a:gridCol w="7170759"/>
              </a:tblGrid>
              <a:tr h="370840">
                <a:tc>
                  <a:txBody>
                    <a:bodyPr/>
                    <a:lstStyle/>
                    <a:p>
                      <a:r>
                        <a:rPr lang="en-GB" dirty="0" smtClean="0"/>
                        <a:t>Laboratory </a:t>
                      </a:r>
                      <a:endParaRPr lang="en-GB" dirty="0"/>
                    </a:p>
                  </a:txBody>
                  <a:tcPr/>
                </a:tc>
                <a:tc>
                  <a:txBody>
                    <a:bodyPr/>
                    <a:lstStyle/>
                    <a:p>
                      <a:r>
                        <a:rPr lang="en-GB" dirty="0" smtClean="0"/>
                        <a:t>Practice</a:t>
                      </a:r>
                      <a:endParaRPr lang="en-GB" dirty="0"/>
                    </a:p>
                  </a:txBody>
                  <a:tcPr/>
                </a:tc>
              </a:tr>
              <a:tr h="370840">
                <a:tc>
                  <a:txBody>
                    <a:bodyPr/>
                    <a:lstStyle/>
                    <a:p>
                      <a:r>
                        <a:rPr lang="en-GB" dirty="0" smtClean="0"/>
                        <a:t>Lab 1</a:t>
                      </a:r>
                      <a:endParaRPr lang="en-GB" dirty="0"/>
                    </a:p>
                  </a:txBody>
                  <a:tcPr/>
                </a:tc>
                <a:tc>
                  <a:txBody>
                    <a:bodyPr/>
                    <a:lstStyle/>
                    <a:p>
                      <a:r>
                        <a:rPr lang="en-GB" sz="1800" kern="1200" dirty="0" smtClean="0">
                          <a:solidFill>
                            <a:schemeClr val="dk1"/>
                          </a:solidFill>
                          <a:latin typeface="+mn-lt"/>
                          <a:ea typeface="+mn-ea"/>
                          <a:cs typeface="+mn-cs"/>
                        </a:rPr>
                        <a:t>Clinical scientist/office staff Monday – Friday 9-5, 5-6 clinical scientist staff, weekend 9- 1 clinical scientist. All other times BMS</a:t>
                      </a:r>
                      <a:endParaRPr lang="en-GB" dirty="0"/>
                    </a:p>
                  </a:txBody>
                  <a:tcPr/>
                </a:tc>
              </a:tr>
              <a:tr h="717272">
                <a:tc>
                  <a:txBody>
                    <a:bodyPr/>
                    <a:lstStyle/>
                    <a:p>
                      <a:r>
                        <a:rPr lang="en-GB" dirty="0" smtClean="0"/>
                        <a:t>Lab</a:t>
                      </a:r>
                      <a:r>
                        <a:rPr lang="en-GB" baseline="0" dirty="0" smtClean="0"/>
                        <a:t> 2</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latin typeface="+mn-lt"/>
                          <a:ea typeface="+mn-ea"/>
                          <a:cs typeface="+mn-cs"/>
                        </a:rPr>
                        <a:t>BMS staff, rarely clinical scientist Monday to Friday 9-5 if further explanation/ discussion required</a:t>
                      </a:r>
                      <a:endParaRPr lang="en-GB" dirty="0"/>
                    </a:p>
                  </a:txBody>
                  <a:tcPr/>
                </a:tc>
              </a:tr>
              <a:tr h="370840">
                <a:tc>
                  <a:txBody>
                    <a:bodyPr/>
                    <a:lstStyle/>
                    <a:p>
                      <a:r>
                        <a:rPr lang="en-GB" dirty="0" smtClean="0"/>
                        <a:t>Lab 3</a:t>
                      </a:r>
                      <a:endParaRPr lang="en-GB" dirty="0"/>
                    </a:p>
                  </a:txBody>
                  <a:tcPr/>
                </a:tc>
                <a:tc>
                  <a:txBody>
                    <a:bodyPr/>
                    <a:lstStyle/>
                    <a:p>
                      <a:r>
                        <a:rPr lang="en-GB" sz="1800" kern="1200" dirty="0" smtClean="0">
                          <a:solidFill>
                            <a:schemeClr val="dk1"/>
                          </a:solidFill>
                          <a:latin typeface="+mn-lt"/>
                          <a:ea typeface="+mn-ea"/>
                          <a:cs typeface="+mn-cs"/>
                        </a:rPr>
                        <a:t>site 1 BMS staff scientist medic input Monday – Friday 9-5, weekend 9-1</a:t>
                      </a:r>
                    </a:p>
                    <a:p>
                      <a:r>
                        <a:rPr lang="en-GB" sz="1800" kern="1200" dirty="0" smtClean="0">
                          <a:solidFill>
                            <a:schemeClr val="dk1"/>
                          </a:solidFill>
                          <a:latin typeface="+mn-lt"/>
                          <a:ea typeface="+mn-ea"/>
                          <a:cs typeface="+mn-cs"/>
                        </a:rPr>
                        <a:t>	Site 2 – clinical scientist selects results to be phoned by clerical staff Monday to Friday 9-6:30 and sat 9 – 1. Other times BMS</a:t>
                      </a:r>
                    </a:p>
                    <a:p>
                      <a:r>
                        <a:rPr lang="en-GB" sz="1800" kern="1200" dirty="0" smtClean="0">
                          <a:solidFill>
                            <a:schemeClr val="dk1"/>
                          </a:solidFill>
                          <a:latin typeface="+mn-lt"/>
                          <a:ea typeface="+mn-ea"/>
                          <a:cs typeface="+mn-cs"/>
                        </a:rPr>
                        <a:t>	Site 3 – BMS</a:t>
                      </a:r>
                    </a:p>
                    <a:p>
                      <a:r>
                        <a:rPr lang="en-GB" sz="1800" kern="1200" dirty="0" smtClean="0">
                          <a:solidFill>
                            <a:schemeClr val="dk1"/>
                          </a:solidFill>
                          <a:latin typeface="+mn-lt"/>
                          <a:ea typeface="+mn-ea"/>
                          <a:cs typeface="+mn-cs"/>
                        </a:rPr>
                        <a:t>	Site 4 – BMS</a:t>
                      </a:r>
                      <a:endParaRPr lang="en-GB" dirty="0"/>
                    </a:p>
                  </a:txBody>
                  <a:tcPr/>
                </a:tc>
              </a:tr>
              <a:tr h="370840">
                <a:tc>
                  <a:txBody>
                    <a:bodyPr/>
                    <a:lstStyle/>
                    <a:p>
                      <a:r>
                        <a:rPr lang="en-GB" dirty="0" smtClean="0"/>
                        <a:t>Lab 4 </a:t>
                      </a:r>
                      <a:endParaRPr lang="en-GB" dirty="0"/>
                    </a:p>
                  </a:txBody>
                  <a:tcPr/>
                </a:tc>
                <a:tc>
                  <a:txBody>
                    <a:bodyPr/>
                    <a:lstStyle/>
                    <a:p>
                      <a:r>
                        <a:rPr lang="en-GB" sz="1800" kern="1200" dirty="0" smtClean="0">
                          <a:solidFill>
                            <a:schemeClr val="dk1"/>
                          </a:solidFill>
                          <a:latin typeface="+mn-lt"/>
                          <a:ea typeface="+mn-ea"/>
                          <a:cs typeface="+mn-cs"/>
                        </a:rPr>
                        <a:t>Clinical Scientist Monday to Friday 9-5, BMS all other times</a:t>
                      </a:r>
                      <a:endParaRPr lang="en-GB" dirty="0"/>
                    </a:p>
                  </a:txBody>
                  <a:tcPr/>
                </a:tc>
              </a:tr>
              <a:tr h="370840">
                <a:tc>
                  <a:txBody>
                    <a:bodyPr/>
                    <a:lstStyle/>
                    <a:p>
                      <a:r>
                        <a:rPr lang="en-GB" dirty="0" smtClean="0"/>
                        <a:t>Lab 5 </a:t>
                      </a:r>
                      <a:endParaRPr lang="en-GB" dirty="0"/>
                    </a:p>
                  </a:txBody>
                  <a:tcPr/>
                </a:tc>
                <a:tc>
                  <a:txBody>
                    <a:bodyPr/>
                    <a:lstStyle/>
                    <a:p>
                      <a:r>
                        <a:rPr lang="en-GB" sz="1800" kern="1200" dirty="0" smtClean="0">
                          <a:solidFill>
                            <a:schemeClr val="dk1"/>
                          </a:solidFill>
                          <a:latin typeface="+mn-lt"/>
                          <a:ea typeface="+mn-ea"/>
                          <a:cs typeface="+mn-cs"/>
                        </a:rPr>
                        <a:t>BMS majority of the time</a:t>
                      </a:r>
                      <a:endParaRPr lang="en-GB" dirty="0"/>
                    </a:p>
                  </a:txBody>
                  <a:tcPr/>
                </a:tc>
              </a:tr>
              <a:tr h="370840">
                <a:tc>
                  <a:txBody>
                    <a:bodyPr/>
                    <a:lstStyle/>
                    <a:p>
                      <a:r>
                        <a:rPr lang="en-GB" dirty="0" smtClean="0"/>
                        <a:t>Lab 6</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latin typeface="+mn-lt"/>
                          <a:ea typeface="+mn-ea"/>
                          <a:cs typeface="+mn-cs"/>
                        </a:rPr>
                        <a:t>Clinical scientist/Medic Monday – Friday 9- 8 pm, and weekend/bank holiday 08:45 – 12:30. BMS all other times</a:t>
                      </a:r>
                    </a:p>
                    <a:p>
                      <a:endParaRPr lang="en-GB" dirty="0"/>
                    </a:p>
                  </a:txBody>
                  <a:tcPr/>
                </a:tc>
              </a:tr>
              <a:tr h="370840">
                <a:tc>
                  <a:txBody>
                    <a:bodyPr/>
                    <a:lstStyle/>
                    <a:p>
                      <a:r>
                        <a:rPr lang="en-GB" dirty="0" smtClean="0"/>
                        <a:t>Lab 7</a:t>
                      </a:r>
                      <a:endParaRPr lang="en-GB" dirty="0"/>
                    </a:p>
                  </a:txBody>
                  <a:tcPr/>
                </a:tc>
                <a:tc>
                  <a:txBody>
                    <a:bodyPr/>
                    <a:lstStyle/>
                    <a:p>
                      <a:r>
                        <a:rPr lang="en-GB" sz="1800" kern="1200" dirty="0" smtClean="0">
                          <a:solidFill>
                            <a:schemeClr val="dk1"/>
                          </a:solidFill>
                          <a:latin typeface="+mn-lt"/>
                          <a:ea typeface="+mn-ea"/>
                          <a:cs typeface="+mn-cs"/>
                        </a:rPr>
                        <a:t>Clinical Scientists/Chemical pathologists – Monday to Friday 09:00 to 21:00</a:t>
                      </a:r>
                    </a:p>
                    <a:p>
                      <a:r>
                        <a:rPr lang="en-GB" sz="1800" kern="1200" dirty="0" smtClean="0">
                          <a:solidFill>
                            <a:schemeClr val="dk1"/>
                          </a:solidFill>
                          <a:latin typeface="+mn-lt"/>
                          <a:ea typeface="+mn-ea"/>
                          <a:cs typeface="+mn-cs"/>
                        </a:rPr>
                        <a:t>				    Saturday 09:00 to 13:00</a:t>
                      </a:r>
                    </a:p>
                    <a:p>
                      <a:r>
                        <a:rPr lang="en-GB" sz="1800" kern="1200" dirty="0" smtClean="0">
                          <a:solidFill>
                            <a:schemeClr val="dk1"/>
                          </a:solidFill>
                          <a:latin typeface="+mn-lt"/>
                          <a:ea typeface="+mn-ea"/>
                          <a:cs typeface="+mn-cs"/>
                        </a:rPr>
                        <a:t>BMS staff all other times</a:t>
                      </a:r>
                    </a:p>
                    <a:p>
                      <a:endParaRPr lang="en-GB"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normAutofit/>
          </a:bodyPr>
          <a:lstStyle/>
          <a:p>
            <a:r>
              <a:rPr lang="en-GB" sz="3200" dirty="0" smtClean="0"/>
              <a:t>Question 6 </a:t>
            </a:r>
            <a:endParaRPr lang="en-GB" sz="3200" dirty="0"/>
          </a:p>
        </p:txBody>
      </p:sp>
      <p:graphicFrame>
        <p:nvGraphicFramePr>
          <p:cNvPr id="4" name="Content Placeholder 3"/>
          <p:cNvGraphicFramePr>
            <a:graphicFrameLocks noGrp="1"/>
          </p:cNvGraphicFramePr>
          <p:nvPr>
            <p:ph idx="1"/>
          </p:nvPr>
        </p:nvGraphicFramePr>
        <p:xfrm>
          <a:off x="457200" y="2596728"/>
          <a:ext cx="8229600" cy="37846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GB" dirty="0" smtClean="0"/>
                        <a:t>Laboratory </a:t>
                      </a:r>
                      <a:endParaRPr lang="en-GB" dirty="0"/>
                    </a:p>
                  </a:txBody>
                  <a:tcPr/>
                </a:tc>
                <a:tc>
                  <a:txBody>
                    <a:bodyPr/>
                    <a:lstStyle/>
                    <a:p>
                      <a:r>
                        <a:rPr lang="en-GB" dirty="0" smtClean="0"/>
                        <a:t>Practice</a:t>
                      </a:r>
                      <a:endParaRPr lang="en-GB" dirty="0"/>
                    </a:p>
                  </a:txBody>
                  <a:tcPr/>
                </a:tc>
              </a:tr>
              <a:tr h="370840">
                <a:tc>
                  <a:txBody>
                    <a:bodyPr/>
                    <a:lstStyle/>
                    <a:p>
                      <a:r>
                        <a:rPr lang="en-GB" dirty="0" smtClean="0"/>
                        <a:t>Lab 1</a:t>
                      </a:r>
                      <a:endParaRPr lang="en-GB" dirty="0"/>
                    </a:p>
                  </a:txBody>
                  <a:tcPr/>
                </a:tc>
                <a:tc>
                  <a:txBody>
                    <a:bodyPr/>
                    <a:lstStyle/>
                    <a:p>
                      <a:r>
                        <a:rPr lang="en-GB" dirty="0" smtClean="0"/>
                        <a:t>NA</a:t>
                      </a:r>
                      <a:endParaRPr lang="en-GB" dirty="0"/>
                    </a:p>
                  </a:txBody>
                  <a:tcPr/>
                </a:tc>
              </a:tr>
              <a:tr h="370840">
                <a:tc>
                  <a:txBody>
                    <a:bodyPr/>
                    <a:lstStyle/>
                    <a:p>
                      <a:r>
                        <a:rPr lang="en-GB" dirty="0" smtClean="0"/>
                        <a:t>Lab 2</a:t>
                      </a:r>
                      <a:endParaRPr lang="en-GB" dirty="0"/>
                    </a:p>
                  </a:txBody>
                  <a:tcPr/>
                </a:tc>
                <a:tc>
                  <a:txBody>
                    <a:bodyPr/>
                    <a:lstStyle/>
                    <a:p>
                      <a:r>
                        <a:rPr lang="en-GB" sz="1800" kern="1200" dirty="0" smtClean="0">
                          <a:solidFill>
                            <a:schemeClr val="dk1"/>
                          </a:solidFill>
                          <a:latin typeface="+mn-lt"/>
                          <a:ea typeface="+mn-ea"/>
                          <a:cs typeface="+mn-cs"/>
                        </a:rPr>
                        <a:t>Standardised across 3 sites</a:t>
                      </a:r>
                      <a:endParaRPr lang="en-GB" dirty="0"/>
                    </a:p>
                  </a:txBody>
                  <a:tcPr/>
                </a:tc>
              </a:tr>
              <a:tr h="370840">
                <a:tc>
                  <a:txBody>
                    <a:bodyPr/>
                    <a:lstStyle/>
                    <a:p>
                      <a:r>
                        <a:rPr lang="en-GB" dirty="0" smtClean="0"/>
                        <a:t>Lab 3</a:t>
                      </a:r>
                      <a:endParaRPr lang="en-GB" dirty="0"/>
                    </a:p>
                  </a:txBody>
                  <a:tcPr/>
                </a:tc>
                <a:tc>
                  <a:txBody>
                    <a:bodyPr/>
                    <a:lstStyle/>
                    <a:p>
                      <a:r>
                        <a:rPr lang="en-GB" sz="1800" kern="1200" dirty="0" smtClean="0">
                          <a:solidFill>
                            <a:schemeClr val="dk1"/>
                          </a:solidFill>
                          <a:latin typeface="+mn-lt"/>
                          <a:ea typeface="+mn-ea"/>
                          <a:cs typeface="+mn-cs"/>
                        </a:rPr>
                        <a:t>Site 1 – 97%</a:t>
                      </a:r>
                    </a:p>
                    <a:p>
                      <a:r>
                        <a:rPr lang="en-GB" sz="1800" kern="1200" dirty="0" smtClean="0">
                          <a:solidFill>
                            <a:schemeClr val="dk1"/>
                          </a:solidFill>
                          <a:latin typeface="+mn-lt"/>
                          <a:ea typeface="+mn-ea"/>
                          <a:cs typeface="+mn-cs"/>
                        </a:rPr>
                        <a:t>Site 2 – 97 %</a:t>
                      </a:r>
                    </a:p>
                    <a:p>
                      <a:r>
                        <a:rPr lang="en-GB" sz="1800" kern="1200" dirty="0" smtClean="0">
                          <a:solidFill>
                            <a:schemeClr val="dk1"/>
                          </a:solidFill>
                          <a:latin typeface="+mn-lt"/>
                          <a:ea typeface="+mn-ea"/>
                          <a:cs typeface="+mn-cs"/>
                        </a:rPr>
                        <a:t>Site 3 – 100 %</a:t>
                      </a:r>
                    </a:p>
                    <a:p>
                      <a:endParaRPr lang="en-GB" dirty="0"/>
                    </a:p>
                  </a:txBody>
                  <a:tcPr/>
                </a:tc>
              </a:tr>
              <a:tr h="370840">
                <a:tc>
                  <a:txBody>
                    <a:bodyPr/>
                    <a:lstStyle/>
                    <a:p>
                      <a:r>
                        <a:rPr lang="en-GB" dirty="0" smtClean="0"/>
                        <a:t>Lab 4</a:t>
                      </a:r>
                      <a:endParaRPr lang="en-GB" dirty="0"/>
                    </a:p>
                  </a:txBody>
                  <a:tcPr/>
                </a:tc>
                <a:tc>
                  <a:txBody>
                    <a:bodyPr/>
                    <a:lstStyle/>
                    <a:p>
                      <a:r>
                        <a:rPr lang="en-GB" dirty="0" smtClean="0"/>
                        <a:t>NA</a:t>
                      </a:r>
                      <a:endParaRPr lang="en-GB" dirty="0"/>
                    </a:p>
                  </a:txBody>
                  <a:tcPr/>
                </a:tc>
              </a:tr>
              <a:tr h="370840">
                <a:tc>
                  <a:txBody>
                    <a:bodyPr/>
                    <a:lstStyle/>
                    <a:p>
                      <a:r>
                        <a:rPr lang="en-GB" dirty="0" smtClean="0"/>
                        <a:t>Lab 5</a:t>
                      </a:r>
                      <a:endParaRPr lang="en-GB" dirty="0"/>
                    </a:p>
                  </a:txBody>
                  <a:tcPr/>
                </a:tc>
                <a:tc>
                  <a:txBody>
                    <a:bodyPr/>
                    <a:lstStyle/>
                    <a:p>
                      <a:r>
                        <a:rPr lang="en-GB" dirty="0" smtClean="0"/>
                        <a:t>Standardised procedures</a:t>
                      </a:r>
                      <a:endParaRPr lang="en-GB" dirty="0"/>
                    </a:p>
                  </a:txBody>
                  <a:tcPr/>
                </a:tc>
              </a:tr>
              <a:tr h="370840">
                <a:tc>
                  <a:txBody>
                    <a:bodyPr/>
                    <a:lstStyle/>
                    <a:p>
                      <a:r>
                        <a:rPr lang="en-GB" dirty="0" smtClean="0"/>
                        <a:t>Lab 6</a:t>
                      </a:r>
                      <a:endParaRPr lang="en-GB" dirty="0"/>
                    </a:p>
                  </a:txBody>
                  <a:tcPr/>
                </a:tc>
                <a:tc>
                  <a:txBody>
                    <a:bodyPr/>
                    <a:lstStyle/>
                    <a:p>
                      <a:r>
                        <a:rPr lang="en-GB" dirty="0" smtClean="0"/>
                        <a:t>Standardised procedures</a:t>
                      </a:r>
                      <a:endParaRPr lang="en-GB" dirty="0"/>
                    </a:p>
                  </a:txBody>
                  <a:tcPr/>
                </a:tc>
              </a:tr>
              <a:tr h="370840">
                <a:tc>
                  <a:txBody>
                    <a:bodyPr/>
                    <a:lstStyle/>
                    <a:p>
                      <a:r>
                        <a:rPr lang="en-GB" dirty="0" smtClean="0"/>
                        <a:t>Lab 7</a:t>
                      </a:r>
                      <a:endParaRPr lang="en-GB" dirty="0"/>
                    </a:p>
                  </a:txBody>
                  <a:tcPr/>
                </a:tc>
                <a:tc>
                  <a:txBody>
                    <a:bodyPr/>
                    <a:lstStyle/>
                    <a:p>
                      <a:r>
                        <a:rPr lang="en-GB" dirty="0" smtClean="0"/>
                        <a:t>Standardised procedures</a:t>
                      </a:r>
                      <a:endParaRPr lang="en-GB" dirty="0"/>
                    </a:p>
                  </a:txBody>
                  <a:tcPr/>
                </a:tc>
              </a:tr>
            </a:tbl>
          </a:graphicData>
        </a:graphic>
      </p:graphicFrame>
      <p:sp>
        <p:nvSpPr>
          <p:cNvPr id="5" name="Rectangle 4"/>
          <p:cNvSpPr/>
          <p:nvPr/>
        </p:nvSpPr>
        <p:spPr>
          <a:xfrm>
            <a:off x="467544" y="692696"/>
            <a:ext cx="7776864" cy="1477328"/>
          </a:xfrm>
          <a:prstGeom prst="rect">
            <a:avLst/>
          </a:prstGeom>
        </p:spPr>
        <p:txBody>
          <a:bodyPr wrap="square">
            <a:spAutoFit/>
          </a:bodyPr>
          <a:lstStyle/>
          <a:p>
            <a:pPr lvl="0"/>
            <a:r>
              <a:rPr lang="en-GB" dirty="0"/>
              <a:t>If your Health board operates different reporting practices at multiple sites (</a:t>
            </a:r>
            <a:r>
              <a:rPr lang="en-GB" dirty="0" err="1"/>
              <a:t>eg</a:t>
            </a:r>
            <a:r>
              <a:rPr lang="en-GB" dirty="0"/>
              <a:t> site A has potassium results communicated by clinical scientist/medic between 09:00 and 17:00 and BMS </a:t>
            </a:r>
            <a:r>
              <a:rPr lang="en-GB" dirty="0" err="1"/>
              <a:t>outwith</a:t>
            </a:r>
            <a:r>
              <a:rPr lang="en-GB" dirty="0"/>
              <a:t> those hours and site B has potassium results communicated solely by BMS staff), what percentage of potassium results were reported within two hours at each site where practice varies?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993</Words>
  <Application>Microsoft Office PowerPoint</Application>
  <PresentationFormat>On-screen Show (4:3)</PresentationFormat>
  <Paragraphs>148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Reporting of critical potassium results reporting in hyperkalaemia: Audit and survey of practice in Scotland </vt:lpstr>
      <vt:lpstr>Standards</vt:lpstr>
      <vt:lpstr>Surveyed</vt:lpstr>
      <vt:lpstr>Question 1</vt:lpstr>
      <vt:lpstr>Question 2 </vt:lpstr>
      <vt:lpstr>Question 3</vt:lpstr>
      <vt:lpstr>Question 4 </vt:lpstr>
      <vt:lpstr>Question 5</vt:lpstr>
      <vt:lpstr>Question 6 </vt:lpstr>
      <vt:lpstr>Question 7  </vt:lpstr>
      <vt:lpstr>Question 8 </vt:lpstr>
      <vt:lpstr>Question 9 </vt:lpstr>
      <vt:lpstr>Question 10</vt:lpstr>
      <vt:lpstr>Conclusions</vt:lpstr>
    </vt:vector>
  </TitlesOfParts>
  <Company>NHS FIFE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Reporting of critical potassium results reporting in hyperkalaemia: Audit and survey of practice in Scotland </dc:title>
  <dc:creator>Neil Greig</dc:creator>
  <cp:lastModifiedBy>Neil Greig</cp:lastModifiedBy>
  <cp:revision>11</cp:revision>
  <dcterms:created xsi:type="dcterms:W3CDTF">2017-04-24T09:14:12Z</dcterms:created>
  <dcterms:modified xsi:type="dcterms:W3CDTF">2017-04-24T11:04:39Z</dcterms:modified>
</cp:coreProperties>
</file>