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80" r:id="rId3"/>
    <p:sldId id="285" r:id="rId4"/>
    <p:sldId id="263" r:id="rId5"/>
    <p:sldId id="281" r:id="rId6"/>
    <p:sldId id="264" r:id="rId7"/>
    <p:sldId id="275" r:id="rId8"/>
    <p:sldId id="278" r:id="rId9"/>
    <p:sldId id="286" r:id="rId10"/>
    <p:sldId id="269" r:id="rId11"/>
    <p:sldId id="276" r:id="rId12"/>
    <p:sldId id="287" r:id="rId13"/>
    <p:sldId id="271" r:id="rId14"/>
    <p:sldId id="272" r:id="rId15"/>
    <p:sldId id="273" r:id="rId16"/>
    <p:sldId id="282" r:id="rId17"/>
    <p:sldId id="283" r:id="rId18"/>
    <p:sldId id="284" r:id="rId19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2B2B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72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ELHT\Users\A\armerj\Clinical%20Audit\AKI\AKI%203%20in%20Primary%20Care%20(01.01.18-31.03.18)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ELHT\Users\A\armerj\Clinical%20Audit\AKI\AKI%203%20in%20Primary%20Care%20(01.01.18-31.03.18)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ELHT\Users\A\armerj\Clinical%20Audit\AKI\AKI%203%20in%20Primary%20Care%20(01.01.18-31.03.18)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211689566933412E-2"/>
          <c:y val="1.1697212586477055E-2"/>
          <c:w val="0.46743635746507772"/>
          <c:h val="0.93641045242653831"/>
        </c:manualLayout>
      </c:layout>
      <c:pieChart>
        <c:varyColors val="1"/>
        <c:ser>
          <c:idx val="0"/>
          <c:order val="0"/>
          <c:tx>
            <c:strRef>
              <c:f>'AKI3 in Primary Care (01.01.18-'!$U$1</c:f>
              <c:strCache>
                <c:ptCount val="1"/>
                <c:pt idx="0">
                  <c:v>AKI 2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'AKI3 in Primary Care (01.01.18-'!$T$2:$T$6</c:f>
              <c:strCache>
                <c:ptCount val="5"/>
                <c:pt idx="0">
                  <c:v>Admitted to hospital ≤ 24 hours from call</c:v>
                </c:pt>
                <c:pt idx="1">
                  <c:v>Admitted to hospital &gt;24 hours from call</c:v>
                </c:pt>
                <c:pt idx="2">
                  <c:v>Repeat sample collected by GP (up to 7 days later)</c:v>
                </c:pt>
                <c:pt idx="3">
                  <c:v>No admission/repeat sample</c:v>
                </c:pt>
                <c:pt idx="4">
                  <c:v>No further action required</c:v>
                </c:pt>
              </c:strCache>
            </c:strRef>
          </c:cat>
          <c:val>
            <c:numRef>
              <c:f>'AKI3 in Primary Care (01.01.18-'!$U$2:$U$6</c:f>
              <c:numCache>
                <c:formatCode>General</c:formatCode>
                <c:ptCount val="5"/>
                <c:pt idx="0">
                  <c:v>28</c:v>
                </c:pt>
                <c:pt idx="1">
                  <c:v>2</c:v>
                </c:pt>
                <c:pt idx="2">
                  <c:v>7</c:v>
                </c:pt>
                <c:pt idx="3">
                  <c:v>8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'AKI3 in Primary Care (01.01.18-'!$V$1</c:f>
              <c:strCache>
                <c:ptCount val="1"/>
                <c:pt idx="0">
                  <c:v>AKI 3</c:v>
                </c:pt>
              </c:strCache>
            </c:strRef>
          </c:tx>
          <c:cat>
            <c:strRef>
              <c:f>'AKI3 in Primary Care (01.01.18-'!$T$2:$T$6</c:f>
              <c:strCache>
                <c:ptCount val="5"/>
                <c:pt idx="0">
                  <c:v>Admitted to hospital ≤ 24 hours from call</c:v>
                </c:pt>
                <c:pt idx="1">
                  <c:v>Admitted to hospital &gt;24 hours from call</c:v>
                </c:pt>
                <c:pt idx="2">
                  <c:v>Repeat sample collected by GP (up to 7 days later)</c:v>
                </c:pt>
                <c:pt idx="3">
                  <c:v>No admission/repeat sample</c:v>
                </c:pt>
                <c:pt idx="4">
                  <c:v>No further action required</c:v>
                </c:pt>
              </c:strCache>
            </c:strRef>
          </c:cat>
          <c:val>
            <c:numRef>
              <c:f>'AKI3 in Primary Care (01.01.18-'!$V$2:$V$6</c:f>
              <c:numCache>
                <c:formatCode>General</c:formatCode>
                <c:ptCount val="5"/>
                <c:pt idx="0">
                  <c:v>21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170838392173352"/>
          <c:y val="5.0430413673765204E-2"/>
          <c:w val="0.40374330598082764"/>
          <c:h val="0.72162867567060374"/>
        </c:manualLayout>
      </c:layout>
      <c:overlay val="0"/>
      <c:txPr>
        <a:bodyPr/>
        <a:lstStyle/>
        <a:p>
          <a:pPr>
            <a:defRPr sz="18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156700201467681E-2"/>
          <c:y val="0"/>
          <c:w val="0.46151861071089678"/>
          <c:h val="0.90671890272491051"/>
        </c:manualLayout>
      </c:layout>
      <c:pieChart>
        <c:varyColors val="1"/>
        <c:ser>
          <c:idx val="0"/>
          <c:order val="0"/>
          <c:tx>
            <c:strRef>
              <c:f>'AKI3 in Primary Care (01.01.18-'!$Z$27</c:f>
              <c:strCache>
                <c:ptCount val="1"/>
                <c:pt idx="0">
                  <c:v>AKI 3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 sz="18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8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8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'AKI3 in Primary Care (01.01.18-'!$Y$28:$Y$30</c:f>
              <c:strCache>
                <c:ptCount val="3"/>
                <c:pt idx="0">
                  <c:v>Admitted to hospital ≤ 24 hours from call</c:v>
                </c:pt>
                <c:pt idx="1">
                  <c:v>No admission/repeat sample</c:v>
                </c:pt>
                <c:pt idx="2">
                  <c:v>No further action required</c:v>
                </c:pt>
              </c:strCache>
            </c:strRef>
          </c:cat>
          <c:val>
            <c:numRef>
              <c:f>'AKI3 in Primary Care (01.01.18-'!$Z$28:$Z$30</c:f>
              <c:numCache>
                <c:formatCode>General</c:formatCode>
                <c:ptCount val="3"/>
                <c:pt idx="0">
                  <c:v>21</c:v>
                </c:pt>
                <c:pt idx="1">
                  <c:v>3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967183986226277"/>
          <c:y val="0.23550568583666429"/>
          <c:w val="0.40684497782907925"/>
          <c:h val="0.39634726004770265"/>
        </c:manualLayout>
      </c:layout>
      <c:overlay val="0"/>
      <c:txPr>
        <a:bodyPr/>
        <a:lstStyle/>
        <a:p>
          <a:pPr rtl="0"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'AKI3 in Primary Care (01.01.18-'!$T$28</c:f>
              <c:strCache>
                <c:ptCount val="1"/>
                <c:pt idx="0">
                  <c:v>Renal Registry AKI data (April 2016-September 2017)</c:v>
                </c:pt>
              </c:strCache>
            </c:strRef>
          </c:tx>
          <c:invertIfNegative val="0"/>
          <c:cat>
            <c:strRef>
              <c:f>'AKI3 in Primary Care (01.01.18-'!$U$27:$V$27</c:f>
              <c:strCache>
                <c:ptCount val="2"/>
                <c:pt idx="0">
                  <c:v>Stage 2</c:v>
                </c:pt>
                <c:pt idx="1">
                  <c:v>Stage 3</c:v>
                </c:pt>
              </c:strCache>
            </c:strRef>
          </c:cat>
          <c:val>
            <c:numRef>
              <c:f>'AKI3 in Primary Care (01.01.18-'!$U$28:$V$28</c:f>
              <c:numCache>
                <c:formatCode>General</c:formatCode>
                <c:ptCount val="2"/>
                <c:pt idx="0">
                  <c:v>25.37</c:v>
                </c:pt>
                <c:pt idx="1">
                  <c:v>27.25</c:v>
                </c:pt>
              </c:numCache>
            </c:numRef>
          </c:val>
        </c:ser>
        <c:ser>
          <c:idx val="1"/>
          <c:order val="1"/>
          <c:tx>
            <c:strRef>
              <c:f>'AKI3 in Primary Care (01.01.18-'!$T$29</c:f>
              <c:strCache>
                <c:ptCount val="1"/>
                <c:pt idx="0">
                  <c:v>East Lancashire Primary Care</c:v>
                </c:pt>
              </c:strCache>
            </c:strRef>
          </c:tx>
          <c:invertIfNegative val="0"/>
          <c:cat>
            <c:strRef>
              <c:f>'AKI3 in Primary Care (01.01.18-'!$U$27:$V$27</c:f>
              <c:strCache>
                <c:ptCount val="2"/>
                <c:pt idx="0">
                  <c:v>Stage 2</c:v>
                </c:pt>
                <c:pt idx="1">
                  <c:v>Stage 3</c:v>
                </c:pt>
              </c:strCache>
            </c:strRef>
          </c:cat>
          <c:val>
            <c:numRef>
              <c:f>'AKI3 in Primary Care (01.01.18-'!$U$29:$V$29</c:f>
              <c:numCache>
                <c:formatCode>General</c:formatCode>
                <c:ptCount val="2"/>
                <c:pt idx="0">
                  <c:v>6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501824"/>
        <c:axId val="43508096"/>
      </c:barChart>
      <c:catAx>
        <c:axId val="43501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AKI Alert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3508096"/>
        <c:crosses val="autoZero"/>
        <c:auto val="1"/>
        <c:lblAlgn val="ctr"/>
        <c:lblOffset val="100"/>
        <c:noMultiLvlLbl val="0"/>
      </c:catAx>
      <c:valAx>
        <c:axId val="43508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30 </a:t>
                </a:r>
                <a:r>
                  <a:rPr lang="en-US" sz="14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Day </a:t>
                </a: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Mortality Rate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35018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5DC54-AABC-4AC9-946B-477BC455AD2E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F704-08E3-4357-8C00-4313006196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1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25782-EF02-4007-BF8E-CE314EDA3231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063AC-7C25-40B0-80F6-6055C7A85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704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000000"/>
                </a:solidFill>
              </a:rPr>
              <a:t>Early detection of AKI using Primary Care creatinine results is vital for improving outcomes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rgbClr val="00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Kidneys provided guidance information and recommended response times for AKI alerts in Primary Care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rgbClr val="00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063AC-7C25-40B0-80F6-6055C7A852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976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Wales study looking at Primary Care has reported</a:t>
            </a:r>
            <a:r>
              <a:rPr lang="en-GB" baseline="0" dirty="0" smtClean="0"/>
              <a:t> a 90 day mortality rate of 15.4%  for all stages of alert. </a:t>
            </a:r>
          </a:p>
          <a:p>
            <a:r>
              <a:rPr lang="en-GB" baseline="0" dirty="0" smtClean="0"/>
              <a:t>The renal registry data is adjusted for age and sex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063AC-7C25-40B0-80F6-6055C7A8528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0250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063AC-7C25-40B0-80F6-6055C7A8528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196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Think Kidneys Guidance has been useful for our population - Are the clinical review targets realistic</a:t>
            </a:r>
            <a:r>
              <a:rPr lang="en-GB" baseline="0" dirty="0" smtClean="0"/>
              <a:t> or required?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063AC-7C25-40B0-80F6-6055C7A8528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326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Recommended response times to AKI alerts for adults in Primary Care</a:t>
            </a:r>
            <a:r>
              <a:rPr lang="en-GB" sz="1200" b="1" i="1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GB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drugs that maybe harmful to kidneys, obstruction, hydration and infection. If there are AKI risk factors (e.g. poor oral intake/fluid output, hyperkalaemia, known CKD stages 4-5, past history of AKI, other comorbidities) consider earlier review.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063AC-7C25-40B0-80F6-6055C7A852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653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1200" dirty="0" smtClean="0"/>
              <a:t>Two CCGs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 smtClean="0"/>
              <a:t>Population: 530 000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 smtClean="0"/>
              <a:t>82 GP practices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 smtClean="0"/>
              <a:t>All Primary Care samples analysed at the Blackburn laboratory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200" dirty="0" smtClean="0"/>
              <a:t>1100 renal profile requests received every weekday from Primary Care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063AC-7C25-40B0-80F6-6055C7A852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958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000000"/>
                </a:solidFill>
              </a:rPr>
              <a:t>There is currently limited information on the response to an AKI alert or outcomes for Primary Care patients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063AC-7C25-40B0-80F6-6055C7A852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457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number of Primary Care AKI alerts = 87247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063AC-7C25-40B0-80F6-6055C7A852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740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58% of patients were admitted to hospital immediately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Median time to hospital admission was 9 hours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063AC-7C25-40B0-80F6-6055C7A8528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076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 patient had AKI3 on the repeat sample</a:t>
            </a: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CKD</a:t>
            </a:r>
            <a:r>
              <a:rPr lang="en-GB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patient – the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alert did not suggest AKI based on previous results and history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063AC-7C25-40B0-80F6-6055C7A8528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331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62% of patients were admitted to hospital immediately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Median time to hospital admission was 7 hours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063AC-7C25-40B0-80F6-6055C7A8528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231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1200" dirty="0" smtClean="0"/>
              <a:t>No admission/repeat</a:t>
            </a:r>
            <a:r>
              <a:rPr lang="en-GB" sz="1200" baseline="0" dirty="0" smtClean="0"/>
              <a:t> sample: </a:t>
            </a:r>
            <a:r>
              <a:rPr lang="en-GB" sz="2000" dirty="0" smtClean="0">
                <a:solidFill>
                  <a:srgbClr val="000000"/>
                </a:solidFill>
              </a:rPr>
              <a:t>1 patient had a repeat blood sample collected 17 days later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2 patients attended the Hepatology Clinic approximately 2 weeks later</a:t>
            </a:r>
          </a:p>
          <a:p>
            <a:endParaRPr lang="en-GB" sz="1200" dirty="0" smtClean="0"/>
          </a:p>
          <a:p>
            <a:r>
              <a:rPr lang="en-GB" sz="1200" dirty="0" smtClean="0"/>
              <a:t>CKD</a:t>
            </a:r>
            <a:r>
              <a:rPr lang="en-GB" sz="1200" baseline="0" dirty="0" smtClean="0"/>
              <a:t> – the alert did not suggest AKI based on history and previous results</a:t>
            </a:r>
            <a:endParaRPr lang="en-GB" sz="12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Hepatology Clinic</a:t>
            </a:r>
            <a:r>
              <a:rPr lang="en-GB" sz="1200" baseline="0" dirty="0" smtClean="0"/>
              <a:t> patients - </a:t>
            </a:r>
            <a:r>
              <a:rPr lang="en-GB" sz="2000" dirty="0" smtClean="0"/>
              <a:t>Repeat renal results confirmed that the renal function had improved and the creatinine was similar to previous baseline results.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063AC-7C25-40B0-80F6-6055C7A8528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797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256" y="2022986"/>
            <a:ext cx="7772400" cy="1470025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PowerPoint Template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024" y="0"/>
            <a:ext cx="3617976" cy="15300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4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014133"/>
            <a:ext cx="6392333" cy="2624667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Text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65256" y="2022986"/>
            <a:ext cx="7772400" cy="804881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PowerPoint Template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4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014133"/>
            <a:ext cx="6392333" cy="2624667"/>
          </a:xfrm>
        </p:spPr>
        <p:txBody>
          <a:bodyPr>
            <a:normAutofit/>
          </a:bodyPr>
          <a:lstStyle>
            <a:lvl1pPr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2pPr>
            <a:lvl3pPr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4pPr>
            <a:lvl5pPr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dirty="0" smtClean="0"/>
              <a:t>Text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65256" y="2022986"/>
            <a:ext cx="7772400" cy="804881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PowerPoint Template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FEBAD-54E9-F049-B639-1E89CC995F89}" type="datetimeFigureOut">
              <a:rPr lang="en-US" smtClean="0"/>
              <a:pPr/>
              <a:t>9/4/2018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BE21E-8CCA-014A-BA74-E3073E17D8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kkidneys.nhs.uk/ak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021" y="2022986"/>
            <a:ext cx="8877670" cy="1470025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 of Acute Kidney Injury Stage 2 and Stage 3 alerts in Primary Care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</a:t>
            </a:r>
            <a:endParaRPr lang="en-US" dirty="0">
              <a:solidFill>
                <a:srgbClr val="4F2D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50" y="4208016"/>
            <a:ext cx="6303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Jane Oakey</a:t>
            </a:r>
          </a:p>
          <a:p>
            <a:pPr algn="ctr"/>
            <a:r>
              <a:rPr lang="en-GB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Consultant Clinical Biochemist</a:t>
            </a:r>
            <a:endParaRPr lang="en-GB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1021" y="105409"/>
            <a:ext cx="8930936" cy="804881"/>
          </a:xfrm>
        </p:spPr>
        <p:txBody>
          <a:bodyPr>
            <a:no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2: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 AKI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alerts should be reviewed within 24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95961" y="1278371"/>
            <a:ext cx="2894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=48 patients</a:t>
            </a:r>
            <a:endParaRPr lang="en-GB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0119415"/>
              </p:ext>
            </p:extLst>
          </p:nvPr>
        </p:nvGraphicFramePr>
        <p:xfrm>
          <a:off x="230819" y="1940740"/>
          <a:ext cx="8700117" cy="434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224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14287"/>
            <a:ext cx="9081855" cy="804881"/>
          </a:xfrm>
        </p:spPr>
        <p:txBody>
          <a:bodyPr>
            <a:no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up of patients with AKI 2 alerts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2" y="919168"/>
            <a:ext cx="89486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admitted to hospital (30/48)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time from phone call to admission = 9 hours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patients progressed to an AKI 3 alert on admission sample</a:t>
            </a:r>
          </a:p>
          <a:p>
            <a:endParaRPr lang="en-GB" sz="2200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 blood samples collected at GP surgery (7/48)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patients admitted the next day (1 progressed to AKI 3 alert on the repeat blood sample)</a:t>
            </a:r>
          </a:p>
          <a:p>
            <a:endParaRPr lang="en-GB" sz="2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admission/repeat sample (8/48)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were subsequently admitted with AKI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(up to 31.08.18)</a:t>
            </a:r>
          </a:p>
          <a:p>
            <a:endParaRPr lang="en-GB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further action required (3/48)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post pregnancy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patients were known Chronic Kidney Disease 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69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up- AKI Stage 3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98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5410" y="78776"/>
            <a:ext cx="8824404" cy="804881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Patients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 AKI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alerts should be reviewed within 6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hours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965142" y="1313883"/>
            <a:ext cx="2894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n=34 patients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20125"/>
              </p:ext>
            </p:extLst>
          </p:nvPr>
        </p:nvGraphicFramePr>
        <p:xfrm>
          <a:off x="286813" y="1986515"/>
          <a:ext cx="8653001" cy="4404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16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064" y="1238764"/>
            <a:ext cx="8842159" cy="5046626"/>
          </a:xfrm>
        </p:spPr>
        <p:txBody>
          <a:bodyPr>
            <a:noAutofit/>
          </a:bodyPr>
          <a:lstStyle/>
          <a:p>
            <a:r>
              <a:rPr lang="en-GB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admitted to hospital </a:t>
            </a:r>
            <a:r>
              <a:rPr lang="en-GB" sz="24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(21/34)</a:t>
            </a:r>
            <a:endParaRPr lang="en-GB" sz="2400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time from phone call to admission = 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</a:t>
            </a:r>
          </a:p>
          <a:p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admission/repeat sample </a:t>
            </a:r>
            <a:r>
              <a:rPr lang="en-GB" sz="24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(3/34)</a:t>
            </a:r>
            <a:endParaRPr lang="en-GB" sz="2400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 were subsequently admitted with AKI (up to 31.08.18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/>
            <a:endParaRPr lang="en-GB" sz="2400" u="sng" dirty="0" smtClean="0">
              <a:solidFill>
                <a:srgbClr val="000000"/>
              </a:solidFill>
            </a:endParaRPr>
          </a:p>
          <a:p>
            <a:r>
              <a:rPr lang="en-GB" sz="2400" u="sng" dirty="0" smtClean="0">
                <a:solidFill>
                  <a:srgbClr val="000000"/>
                </a:solidFill>
              </a:rPr>
              <a:t>No </a:t>
            </a:r>
            <a:r>
              <a:rPr lang="en-GB" sz="2400" u="sng" dirty="0">
                <a:solidFill>
                  <a:srgbClr val="000000"/>
                </a:solidFill>
              </a:rPr>
              <a:t>further </a:t>
            </a:r>
            <a:r>
              <a:rPr lang="en-GB" sz="2400" u="sng" dirty="0" smtClean="0">
                <a:solidFill>
                  <a:srgbClr val="000000"/>
                </a:solidFill>
              </a:rPr>
              <a:t>action required (10/34)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9 </a:t>
            </a:r>
            <a:r>
              <a:rPr lang="en-GB" sz="2400" dirty="0">
                <a:solidFill>
                  <a:srgbClr val="000000"/>
                </a:solidFill>
              </a:rPr>
              <a:t>patients were known Chronic Kidney Disease patients </a:t>
            </a:r>
            <a:endParaRPr lang="en-GB" sz="2400" dirty="0" smtClean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1 patient was receiving palliative care</a:t>
            </a:r>
          </a:p>
          <a:p>
            <a:pPr marL="0" indent="0"/>
            <a:endParaRPr lang="en-GB" sz="2400" dirty="0" smtClean="0">
              <a:solidFill>
                <a:srgbClr val="000000"/>
              </a:solidFill>
            </a:endParaRPr>
          </a:p>
          <a:p>
            <a:endParaRPr lang="en-GB" sz="2400" u="sng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8778" y="114287"/>
            <a:ext cx="8966445" cy="804881"/>
          </a:xfrm>
        </p:spPr>
        <p:txBody>
          <a:bodyPr>
            <a:no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up of patients with AKI 3 alerts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565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2144" y="0"/>
            <a:ext cx="9019711" cy="804881"/>
          </a:xfrm>
        </p:spPr>
        <p:txBody>
          <a:bodyPr>
            <a:no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day mortality rate in Primary Care patients with AKI alerts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991195"/>
              </p:ext>
            </p:extLst>
          </p:nvPr>
        </p:nvGraphicFramePr>
        <p:xfrm>
          <a:off x="248575" y="1278384"/>
          <a:ext cx="8700116" cy="4856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99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338" y="793016"/>
            <a:ext cx="8997518" cy="520658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95% of AKI 2 and 3 alerts were telephoned by the laboratory to Primary Care </a:t>
            </a:r>
          </a:p>
          <a:p>
            <a:pPr marL="0" indent="0"/>
            <a:endParaRPr lang="en-GB" sz="1400" dirty="0" smtClean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Most patients were admitted to hospital within 24 hours of the alert phone call (58% and 62% for AKI 2 and 3 respectively)</a:t>
            </a:r>
          </a:p>
          <a:p>
            <a:pPr marL="0" indent="0"/>
            <a:endParaRPr lang="en-GB" sz="1400" dirty="0" smtClean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Five patients progressed from AKI Stage 2 to AKI Stage 3 </a:t>
            </a:r>
            <a:r>
              <a:rPr lang="en-GB" sz="2000" dirty="0" smtClean="0">
                <a:solidFill>
                  <a:srgbClr val="000000"/>
                </a:solidFill>
              </a:rPr>
              <a:t>(four patients </a:t>
            </a:r>
            <a:r>
              <a:rPr lang="en-GB" sz="2000" dirty="0">
                <a:solidFill>
                  <a:srgbClr val="000000"/>
                </a:solidFill>
              </a:rPr>
              <a:t>had already been </a:t>
            </a:r>
            <a:r>
              <a:rPr lang="en-GB" sz="2000" dirty="0" smtClean="0">
                <a:solidFill>
                  <a:srgbClr val="000000"/>
                </a:solidFill>
              </a:rPr>
              <a:t>admitted)</a:t>
            </a:r>
          </a:p>
          <a:p>
            <a:pPr marL="0" indent="0"/>
            <a:endParaRPr lang="en-GB" sz="1400" dirty="0" smtClean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Thirteen patients </a:t>
            </a:r>
            <a:r>
              <a:rPr lang="en-GB" sz="2000" dirty="0">
                <a:solidFill>
                  <a:srgbClr val="000000"/>
                </a:solidFill>
              </a:rPr>
              <a:t>had alerts but did not have AKI</a:t>
            </a:r>
          </a:p>
          <a:p>
            <a:pPr marL="0" indent="0"/>
            <a:endParaRPr lang="en-GB" sz="1400" dirty="0" smtClean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Eleven patients were not admitted and had no repeat blood sample; none were subsequently admitted to hospital with AKI (to date)</a:t>
            </a:r>
          </a:p>
          <a:p>
            <a:pPr marL="0" indent="0"/>
            <a:endParaRPr lang="en-GB" sz="1400" dirty="0" smtClean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The mortality rates in Primary Care patients with AKI alerts (6% and 15% for AKI 2 and 3) were lower than the nationally </a:t>
            </a:r>
            <a:r>
              <a:rPr lang="en-GB" sz="2000" dirty="0" smtClean="0">
                <a:solidFill>
                  <a:srgbClr val="000000"/>
                </a:solidFill>
              </a:rPr>
              <a:t>reported mortality </a:t>
            </a:r>
            <a:r>
              <a:rPr lang="en-GB" sz="2000" dirty="0" smtClean="0">
                <a:solidFill>
                  <a:srgbClr val="000000"/>
                </a:solidFill>
              </a:rPr>
              <a:t>rates from the Renal </a:t>
            </a:r>
            <a:r>
              <a:rPr lang="en-GB" sz="2000" dirty="0" smtClean="0">
                <a:solidFill>
                  <a:srgbClr val="000000"/>
                </a:solidFill>
              </a:rPr>
              <a:t>Registry </a:t>
            </a:r>
            <a:r>
              <a:rPr lang="en-GB" sz="2000" dirty="0" smtClean="0">
                <a:solidFill>
                  <a:srgbClr val="000000"/>
                </a:solidFill>
              </a:rPr>
              <a:t>(25.4% and 27.3% for AKI 2 and 3)</a:t>
            </a:r>
          </a:p>
          <a:p>
            <a:pPr marL="0" indent="0"/>
            <a:endParaRPr lang="en-GB" sz="2000" dirty="0" smtClean="0">
              <a:solidFill>
                <a:srgbClr val="000000"/>
              </a:solidFill>
            </a:endParaRPr>
          </a:p>
          <a:p>
            <a:pPr marL="0" indent="0"/>
            <a:endParaRPr lang="en-GB" sz="2000" dirty="0" smtClean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6681" y="0"/>
            <a:ext cx="7772400" cy="804881"/>
          </a:xfrm>
        </p:spPr>
        <p:txBody>
          <a:bodyPr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Care AKI Alerts- Summary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41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7502" y="1087845"/>
            <a:ext cx="8562514" cy="504662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</a:rPr>
              <a:t>Guidance and educational sessions for Primary Care is essential for </a:t>
            </a:r>
            <a:r>
              <a:rPr lang="en-GB" sz="2400" dirty="0" smtClean="0">
                <a:solidFill>
                  <a:srgbClr val="000000"/>
                </a:solidFill>
              </a:rPr>
              <a:t>the successful implementation of AKI alerts</a:t>
            </a:r>
            <a:endParaRPr lang="en-GB" sz="2400" dirty="0">
              <a:solidFill>
                <a:srgbClr val="000000"/>
              </a:solidFill>
            </a:endParaRPr>
          </a:p>
          <a:p>
            <a:pPr marL="0" indent="0"/>
            <a:endParaRPr lang="en-GB" sz="1400" dirty="0" smtClean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Phoning all AKI 2 and 3 alerts to Primary Care is ensuring rapid review and admission to hospital of the most appropriate patients</a:t>
            </a:r>
            <a:endParaRPr lang="en-GB" sz="2400" i="1" dirty="0" smtClean="0">
              <a:solidFill>
                <a:srgbClr val="000000"/>
              </a:solidFill>
            </a:endParaRPr>
          </a:p>
          <a:p>
            <a:pPr marL="0" indent="0"/>
            <a:endParaRPr lang="en-GB" sz="1400" dirty="0" smtClean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In our population, detection of AKI in Primary Care reduced the mortality rate (particularly for patients with AKI Stage 2)</a:t>
            </a:r>
          </a:p>
          <a:p>
            <a:pPr marL="0" indent="0"/>
            <a:endParaRPr lang="en-GB" sz="1400" dirty="0" smtClean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Wider audit of outcomes following AKI alerting in Primary Care is required. </a:t>
            </a:r>
            <a:endParaRPr lang="en-GB" sz="2400" dirty="0">
              <a:solidFill>
                <a:srgbClr val="0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Review of guidance including targets for clinical review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5256" y="158676"/>
            <a:ext cx="7772400" cy="804881"/>
          </a:xfrm>
        </p:spPr>
        <p:txBody>
          <a:bodyPr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15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058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78776"/>
            <a:ext cx="9143999" cy="804881"/>
          </a:xfrm>
        </p:spPr>
        <p:txBody>
          <a:bodyPr>
            <a:no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Kidney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Injury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2" y="883657"/>
            <a:ext cx="8967787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292" y="3997167"/>
            <a:ext cx="911870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England Patient Safety Alert to implement AKI alerts in </a:t>
            </a: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Care 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March 2015 using 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national algorithm</a:t>
            </a:r>
          </a:p>
          <a:p>
            <a:endParaRPr lang="en-GB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algorithm compares the current creatinine result to a baseline creatinine </a:t>
            </a:r>
            <a:r>
              <a:rPr lang="en-GB" sz="20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(lowest creatinine in the last 7 days or the median creatinine over the previous 8-365 days)</a:t>
            </a:r>
            <a:endParaRPr lang="en-GB" sz="2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45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9055223" cy="804881"/>
          </a:xfrm>
        </p:spPr>
        <p:txBody>
          <a:bodyPr>
            <a:no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AKI Alerts in Primary Care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380894"/>
              </p:ext>
            </p:extLst>
          </p:nvPr>
        </p:nvGraphicFramePr>
        <p:xfrm>
          <a:off x="195309" y="3118929"/>
          <a:ext cx="8620217" cy="2812035"/>
        </p:xfrm>
        <a:graphic>
          <a:graphicData uri="http://schemas.openxmlformats.org/drawingml/2006/table">
            <a:tbl>
              <a:tblPr/>
              <a:tblGrid>
                <a:gridCol w="903441"/>
                <a:gridCol w="4157680"/>
                <a:gridCol w="3559096"/>
              </a:tblGrid>
              <a:tr h="235801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Alert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Stable clinical context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Context of acute illness</a:t>
                      </a:r>
                      <a:endParaRPr lang="en-GB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2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AKI Stage 1 </a:t>
                      </a:r>
                      <a:endParaRPr lang="en-GB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Consider clinical review ≤ 72 hours of alert to confirm/refute AKI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Consider clinical review ≤ 24 hours of alert. Likely AKI Stage 1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2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AKI Stage 2</a:t>
                      </a:r>
                      <a:endParaRPr lang="en-GB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Consider clinical review ≤ 24 hours of alert to confirm/refute AKI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Consider clinical review ≤ 6 hours of alert. Likely AKI Stage 2</a:t>
                      </a:r>
                      <a:endParaRPr lang="en-GB" sz="1800" kern="14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93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AKI Stage 3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Consider clinical review ≤ 6 hours of alert. If AKI confirmed, consider admission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Consider immediate admission. Likely AKI Stage 3</a:t>
                      </a:r>
                      <a:endParaRPr lang="en-GB" sz="1800" kern="14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6576" marR="36576" marT="36576" marB="3657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rol 3"/>
          <p:cNvSpPr>
            <a:spLocks noChangeArrowheads="1" noChangeShapeType="1"/>
          </p:cNvSpPr>
          <p:nvPr/>
        </p:nvSpPr>
        <p:spPr bwMode="auto">
          <a:xfrm>
            <a:off x="1731963" y="10061575"/>
            <a:ext cx="6619875" cy="14478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9898" y="727969"/>
            <a:ext cx="90641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65% of 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 starts in the community</a:t>
            </a:r>
            <a:endParaRPr lang="en-GB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Alerting mechanisms also required for creatinine results from Primary Care 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</a:p>
          <a:p>
            <a:endParaRPr lang="en-GB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i="1" dirty="0">
                <a:solidFill>
                  <a:srgbClr val="000000"/>
                </a:solidFill>
              </a:rPr>
              <a:t>Recommended response times to AKI alerts for adults in </a:t>
            </a:r>
            <a:r>
              <a:rPr lang="en-GB" sz="2400" b="1" i="1" dirty="0" smtClean="0">
                <a:solidFill>
                  <a:srgbClr val="000000"/>
                </a:solidFill>
              </a:rPr>
              <a:t>Primary Care: 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3751" y="6542843"/>
            <a:ext cx="3169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Selby et al, </a:t>
            </a:r>
            <a:r>
              <a:rPr lang="en-GB" sz="1400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GB" sz="14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One (2012)</a:t>
            </a:r>
            <a:endParaRPr lang="en-GB" sz="1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93" y="6512066"/>
            <a:ext cx="3258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www.thinkkidneys.nhs.uk/aki</a:t>
            </a:r>
            <a:r>
              <a:rPr lang="en-GB" sz="1600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70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4492100"/>
            <a:ext cx="9064101" cy="244135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GP educational sessions provided </a:t>
            </a:r>
          </a:p>
          <a:p>
            <a:pPr marL="0" indent="0"/>
            <a:endParaRPr lang="en-GB" dirty="0" smtClean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AKI alerts reported with all Primary Care creatinine results from April 2017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97654" y="0"/>
            <a:ext cx="9241654" cy="804881"/>
          </a:xfrm>
        </p:spPr>
        <p:txBody>
          <a:bodyPr>
            <a:no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Introducing Primary Care AKI alerts in East Lancashire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Image result for elht map on map of 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80" y="1343400"/>
            <a:ext cx="4736514" cy="300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630" y="1219113"/>
            <a:ext cx="2919812" cy="405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28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532" y="990683"/>
            <a:ext cx="8957570" cy="940539"/>
          </a:xfrm>
        </p:spPr>
        <p:txBody>
          <a:bodyPr>
            <a:noAutofit/>
          </a:bodyPr>
          <a:lstStyle/>
          <a:p>
            <a:pPr marL="0" indent="0"/>
            <a:r>
              <a:rPr lang="en-GB" sz="2400" b="1" u="sng" dirty="0" smtClean="0">
                <a:solidFill>
                  <a:srgbClr val="000000"/>
                </a:solidFill>
              </a:rPr>
              <a:t>Aim:</a:t>
            </a:r>
            <a:r>
              <a:rPr lang="en-GB" sz="2400" dirty="0" smtClean="0">
                <a:solidFill>
                  <a:srgbClr val="000000"/>
                </a:solidFill>
              </a:rPr>
              <a:t> To determine </a:t>
            </a:r>
            <a:r>
              <a:rPr lang="en-GB" sz="2400" dirty="0">
                <a:solidFill>
                  <a:srgbClr val="000000"/>
                </a:solidFill>
              </a:rPr>
              <a:t>the follow up and </a:t>
            </a:r>
            <a:r>
              <a:rPr lang="en-GB" sz="2400" dirty="0" smtClean="0">
                <a:solidFill>
                  <a:srgbClr val="000000"/>
                </a:solidFill>
              </a:rPr>
              <a:t>patient outcomes </a:t>
            </a:r>
            <a:r>
              <a:rPr lang="en-GB" sz="2400" dirty="0">
                <a:solidFill>
                  <a:srgbClr val="000000"/>
                </a:solidFill>
              </a:rPr>
              <a:t>following an AKI Stage 2 or </a:t>
            </a:r>
            <a:r>
              <a:rPr lang="en-GB" sz="2400" dirty="0" smtClean="0">
                <a:solidFill>
                  <a:srgbClr val="000000"/>
                </a:solidFill>
              </a:rPr>
              <a:t>3 </a:t>
            </a:r>
            <a:r>
              <a:rPr lang="en-GB" sz="2400" dirty="0">
                <a:solidFill>
                  <a:srgbClr val="000000"/>
                </a:solidFill>
              </a:rPr>
              <a:t>alert </a:t>
            </a:r>
            <a:r>
              <a:rPr lang="en-GB" sz="2400" dirty="0" smtClean="0">
                <a:solidFill>
                  <a:srgbClr val="000000"/>
                </a:solidFill>
              </a:rPr>
              <a:t>within Primary Care in East Lancashire</a:t>
            </a:r>
            <a:endParaRPr lang="en-GB" sz="2400" dirty="0">
              <a:solidFill>
                <a:srgbClr val="000000"/>
              </a:solidFill>
            </a:endParaRPr>
          </a:p>
          <a:p>
            <a:pPr marL="0" indent="0"/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34388"/>
            <a:ext cx="9144000" cy="804881"/>
          </a:xfrm>
        </p:spPr>
        <p:txBody>
          <a:bodyPr>
            <a:no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 Aim and Standards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241455"/>
              </p:ext>
            </p:extLst>
          </p:nvPr>
        </p:nvGraphicFramePr>
        <p:xfrm>
          <a:off x="106532" y="2277451"/>
          <a:ext cx="8957570" cy="340442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26149"/>
                <a:gridCol w="5445564"/>
                <a:gridCol w="2985857"/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en-GB" sz="2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  <a:endParaRPr lang="en-GB" sz="2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522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2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occurrences of AKI 2 and 3 alerts should be telephoned 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kern="120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RCPath</a:t>
                      </a:r>
                      <a:r>
                        <a:rPr lang="en-GB" sz="1800" i="1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communication of critical and unexpected pathology results (2017)</a:t>
                      </a:r>
                      <a:endParaRPr lang="en-GB" sz="1800" i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2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with AKI 2 or 3 alerts should be reviewed within 24 hours or 6 hours respectively (earlier if patient is acutely unwell).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i="1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i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Think Kidneys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200" i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4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5256" y="69898"/>
            <a:ext cx="7772400" cy="804881"/>
          </a:xfrm>
        </p:spPr>
        <p:txBody>
          <a:bodyPr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 Methodology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776" y="1221008"/>
            <a:ext cx="90552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Primary Care AKI 2 and 3 alerts from 1</a:t>
            </a:r>
            <a:r>
              <a:rPr lang="en-GB" sz="24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January – 30</a:t>
            </a:r>
            <a:r>
              <a:rPr lang="en-GB" sz="2400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April 2018 were extracted from the LIMS</a:t>
            </a:r>
          </a:p>
          <a:p>
            <a:endParaRPr lang="en-GB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 patient’s record was reviewed: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the result telephoned?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action was taken following the phone call?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the mortality rate at 30 days? 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4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85308"/>
            <a:ext cx="9144000" cy="804881"/>
          </a:xfrm>
        </p:spPr>
        <p:txBody>
          <a:bodyPr>
            <a:no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 Care AKI alerts (Jan-April 2018) 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684872"/>
              </p:ext>
            </p:extLst>
          </p:nvPr>
        </p:nvGraphicFramePr>
        <p:xfrm>
          <a:off x="79899" y="1549454"/>
          <a:ext cx="8984202" cy="23614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2975"/>
                <a:gridCol w="816745"/>
                <a:gridCol w="1855433"/>
                <a:gridCol w="1686758"/>
                <a:gridCol w="1358283"/>
                <a:gridCol w="2104008"/>
              </a:tblGrid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Alert</a:t>
                      </a:r>
                      <a:endParaRPr lang="en-GB" sz="2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</a:t>
                      </a:r>
                      <a:endParaRPr lang="en-GB" sz="2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Percentage of total</a:t>
                      </a:r>
                      <a:endParaRPr lang="en-GB" sz="2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No. of patients</a:t>
                      </a:r>
                      <a:endParaRPr lang="en-GB" sz="2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Male</a:t>
                      </a:r>
                      <a:r>
                        <a:rPr lang="en-GB" sz="24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% (n)</a:t>
                      </a:r>
                      <a:endParaRPr lang="en-GB" sz="2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Median</a:t>
                      </a:r>
                      <a:r>
                        <a:rPr lang="en-GB" sz="24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age (range)</a:t>
                      </a:r>
                      <a:endParaRPr lang="en-GB" sz="2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AKI 1</a:t>
                      </a:r>
                      <a:endParaRPr lang="en-GB" sz="24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377</a:t>
                      </a:r>
                      <a:endParaRPr lang="en-GB" sz="2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0.43</a:t>
                      </a:r>
                      <a:endParaRPr lang="en-GB" sz="2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370</a:t>
                      </a:r>
                      <a:endParaRPr lang="en-GB" sz="2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B2B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AKI 2</a:t>
                      </a:r>
                      <a:endParaRPr lang="en-GB" sz="24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</a:t>
                      </a:r>
                      <a:endParaRPr lang="en-GB" sz="2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0.06</a:t>
                      </a:r>
                      <a:endParaRPr lang="en-GB" sz="2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  <a:endParaRPr lang="en-GB" sz="2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46%</a:t>
                      </a:r>
                      <a:r>
                        <a:rPr lang="en-GB" sz="24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(22)</a:t>
                      </a:r>
                      <a:endParaRPr lang="en-GB" sz="2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77</a:t>
                      </a:r>
                      <a:r>
                        <a:rPr lang="en-GB" sz="24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(35-97)</a:t>
                      </a:r>
                      <a:endParaRPr lang="en-GB" sz="2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AKI 3</a:t>
                      </a:r>
                      <a:endParaRPr lang="en-GB" sz="24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</a:t>
                      </a:r>
                      <a:endParaRPr lang="en-GB" sz="2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0.04</a:t>
                      </a:r>
                      <a:endParaRPr lang="en-GB" sz="2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</a:t>
                      </a:r>
                      <a:endParaRPr lang="en-GB" sz="24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56%</a:t>
                      </a:r>
                      <a:r>
                        <a:rPr lang="en-GB" sz="24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(19)</a:t>
                      </a:r>
                      <a:endParaRPr lang="en-GB" sz="2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 </a:t>
                      </a:r>
                      <a:r>
                        <a:rPr lang="en-GB" sz="20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(20-88)</a:t>
                      </a:r>
                      <a:endParaRPr lang="en-GB" sz="20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3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8676" y="0"/>
            <a:ext cx="8806648" cy="804881"/>
          </a:xfrm>
        </p:spPr>
        <p:txBody>
          <a:bodyPr>
            <a:noAutofit/>
          </a:bodyPr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1: AKI 2 and 3 alerts should be telephoned to Primary Care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150598"/>
              </p:ext>
            </p:extLst>
          </p:nvPr>
        </p:nvGraphicFramePr>
        <p:xfrm>
          <a:off x="243870" y="1733364"/>
          <a:ext cx="8731454" cy="3673137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2909854"/>
                <a:gridCol w="2910800"/>
                <a:gridCol w="2910800"/>
              </a:tblGrid>
              <a:tr h="544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295400" algn="l"/>
                        </a:tabLst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AKI 2</a:t>
                      </a: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2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AKI </a:t>
                      </a: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No. of alerts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60</a:t>
                      </a:r>
                      <a:endParaRPr lang="en-GB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37</a:t>
                      </a:r>
                      <a:endParaRPr lang="en-GB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5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Telephoned </a:t>
                      </a:r>
                      <a:r>
                        <a:rPr lang="en-GB" sz="2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</a:t>
                      </a: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GP </a:t>
                      </a:r>
                      <a:r>
                        <a:rPr lang="en-GB" sz="2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</a:t>
                      </a:r>
                      <a:r>
                        <a:rPr lang="en-GB" sz="2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GB" sz="2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 </a:t>
                      </a: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Hours Service </a:t>
                      </a:r>
                      <a:endParaRPr lang="en-GB" sz="2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en-GB" sz="2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GB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</a:t>
                      </a: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(98%)</a:t>
                      </a:r>
                      <a:endParaRPr lang="en-GB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(89%)</a:t>
                      </a:r>
                      <a:endParaRPr lang="en-GB" sz="2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4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up- AKI Stage 2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877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HT 1">
      <a:dk1>
        <a:srgbClr val="67686B"/>
      </a:dk1>
      <a:lt1>
        <a:srgbClr val="523178"/>
      </a:lt1>
      <a:dk2>
        <a:srgbClr val="17A6BE"/>
      </a:dk2>
      <a:lt2>
        <a:srgbClr val="78B63D"/>
      </a:lt2>
      <a:accent1>
        <a:srgbClr val="523178"/>
      </a:accent1>
      <a:accent2>
        <a:srgbClr val="17A6BE"/>
      </a:accent2>
      <a:accent3>
        <a:srgbClr val="78B63D"/>
      </a:accent3>
      <a:accent4>
        <a:srgbClr val="67686B"/>
      </a:accent4>
      <a:accent5>
        <a:srgbClr val="523178"/>
      </a:accent5>
      <a:accent6>
        <a:srgbClr val="78B63D"/>
      </a:accent6>
      <a:hlink>
        <a:srgbClr val="17A6BE"/>
      </a:hlink>
      <a:folHlink>
        <a:srgbClr val="52317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1227</Words>
  <Application>Microsoft Office PowerPoint</Application>
  <PresentationFormat>On-screen Show (4:3)</PresentationFormat>
  <Paragraphs>191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Audit of Acute Kidney Injury Stage 2 and Stage 3 alerts in Primary Care patients </vt:lpstr>
      <vt:lpstr>Acute Kidney Injury</vt:lpstr>
      <vt:lpstr>AKI Alerts in Primary Care</vt:lpstr>
      <vt:lpstr>Introducing Primary Care AKI alerts in East Lancashire</vt:lpstr>
      <vt:lpstr>Audit Aim and Standards</vt:lpstr>
      <vt:lpstr>Audit Methodology</vt:lpstr>
      <vt:lpstr>Primary Care AKI alerts (Jan-April 2018)  </vt:lpstr>
      <vt:lpstr>Standard 1: AKI 2 and 3 alerts should be telephoned to Primary Care</vt:lpstr>
      <vt:lpstr>Follow up- AKI Stage 2</vt:lpstr>
      <vt:lpstr>Standard 2: Patients with AKI 2 alerts should be reviewed within 24 hours</vt:lpstr>
      <vt:lpstr>Follow up of patients with AKI 2 alerts</vt:lpstr>
      <vt:lpstr>Follow up- AKI Stage 3</vt:lpstr>
      <vt:lpstr>Standard 2: Patients with AKI 3 alerts should be reviewed within 6 hours</vt:lpstr>
      <vt:lpstr>Follow up of patients with AKI 3 alerts</vt:lpstr>
      <vt:lpstr>30 day mortality rate in Primary Care patients with AKI alerts </vt:lpstr>
      <vt:lpstr>Primary Care AKI Alerts- Summary</vt:lpstr>
      <vt:lpstr>Conclusions</vt:lpstr>
      <vt:lpstr>Questions</vt:lpstr>
    </vt:vector>
  </TitlesOfParts>
  <Company>Concept4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Jenna Livingston</dc:creator>
  <cp:lastModifiedBy>Oakey Jane (ELHT) Pathology</cp:lastModifiedBy>
  <cp:revision>77</cp:revision>
  <cp:lastPrinted>2018-09-04T10:44:01Z</cp:lastPrinted>
  <dcterms:created xsi:type="dcterms:W3CDTF">2015-03-30T10:31:01Z</dcterms:created>
  <dcterms:modified xsi:type="dcterms:W3CDTF">2018-09-04T11:02:53Z</dcterms:modified>
</cp:coreProperties>
</file>