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1" d="100"/>
          <a:sy n="71" d="100"/>
        </p:scale>
        <p:origin x="-444" y="-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0477A-527B-4B13-8B63-C1C69521A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8352286-E5FD-419F-8403-EAA6EF6AC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EFF29C-ACAE-4CD1-8416-C64B141B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A02173-134E-48D4-BCFF-A2C6B937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29FD02-7669-4D8B-8BA3-D73B5CD4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3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74CEA-A914-4B93-8752-C59C72ADE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D038E2-6E2E-429F-A188-3462650B8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FAD752-5033-4780-B4E9-AAC578DD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D1E1BB-4B5F-4766-B0D8-7AACD5C6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7C8F6B-8E24-4922-BF16-C562841A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98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39E3F26-1A64-4819-B393-FFD3ABAB3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633875-DF37-4A43-9D4D-84B7FD017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C72230-9768-4095-8D9B-4A134582D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07F212-C5DE-4C61-85B3-4F69C3A4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3D2DEC-3B39-48FA-B75E-8931B121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2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C777F3-9E18-4AB2-90C9-54EAF3D0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E18066-07FB-4E78-B4E6-B5EB216A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B70193-2FC7-4627-8683-DDCB1B26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A1DB38-904A-4FE4-9CF5-16819A63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36A6D0-3530-40D2-B811-F39909C9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53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25A3FD-067A-480F-8974-01E02487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2E343B-DE7B-4C3E-BC7E-B7104BF76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050F8D-7E73-4C47-A617-59938E44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4BDB6E-74D9-435B-B1A6-FD40FDCE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3EE77-4E65-425A-99F2-A690D98B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6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4EC199-F8E8-4642-B89A-020DA64B0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17E01C-F962-4601-B507-8AD6EA2F2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B4062D-342B-4C2C-AFDA-AA224AE57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2AA6D-38C2-4B1A-B4BC-CA11483E1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DAB897-7576-42DB-9EDB-BC8AE986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C421F0-A059-4B3C-8128-2E3EF453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7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1251C5-E630-4D57-BDEB-1428A95F6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7B085C-4C7B-4069-BDB6-11DD2160D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E3E389-4B6E-438F-9DCC-33331D1B8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9841E83-D3C4-4140-B016-A7C14B481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46661B3-D583-40C9-84C2-0A5B220A2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01ADDCD-F99E-4FF4-862E-8310E1A3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4667FB5-56F9-4AA8-9993-594A54F8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151A54-7792-40DE-AE51-A2497A115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0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93C38F-C887-489D-AE8A-165D89B7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884B476-963F-457F-A363-6B4BFC9F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1C72EBA-4757-4EE5-8BF1-E6D12ADB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1D21F0-062C-4D28-A5D5-B57B35A4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8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E8179F2-9468-4DD8-BA40-5A80A28C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806D13A-C761-453D-AC21-754705CB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9C7A4F1-B304-4303-B10B-2E2E94C9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21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F33FE-679C-4BE9-AA7B-25A17ED8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B01E43-9D6A-4829-9730-0570FDF19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73F2FBC-EAEE-41C9-AE33-EBE5AB622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91FDF2-0417-4CB5-BF5C-E4845975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1357903-C1B4-4BB3-B792-65C077815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B3CC7E-EA2D-4762-94E1-626CADF6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6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F8894-4D24-4E39-8172-60639D58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6E63EE-1235-41CC-9EBC-20C06F8F1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81B9756-1FF1-4BC6-86B8-14C6498A9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9ED755-A9BA-4F21-8709-4625D3DA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34D8A32-CECD-4564-BC94-A27CAE50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F368C4-9BF1-4F3D-AF72-4161140C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8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0A19CC7-7E15-4AF5-9441-11706832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DBAAF5-25AB-49D8-A69C-41A0649AE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2DBFBF-D6AE-47B3-9554-DC4C56EC0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2F000-87B2-4463-84C7-C4BF055456D4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34EA29-0D6B-4AC0-8248-B84976244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A04DA-F2C6-46AC-9821-B0479213A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CD79B-02AD-4F11-913E-C16E307E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12BDBA-A3CE-4332-B551-B599C53D3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700" b="1" dirty="0" err="1">
                <a:solidFill>
                  <a:schemeClr val="accent1">
                    <a:lumMod val="75000"/>
                  </a:schemeClr>
                </a:solidFill>
              </a:rPr>
              <a:t>Phaeochromocytoma</a:t>
            </a:r>
            <a:r>
              <a:rPr lang="en-GB" sz="67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600" dirty="0">
                <a:solidFill>
                  <a:schemeClr val="accent1"/>
                </a:solidFill>
              </a:rPr>
              <a:t>Proposed National Audit on Laboratory Investigation of </a:t>
            </a:r>
            <a:r>
              <a:rPr lang="en-GB" sz="3600" dirty="0" err="1">
                <a:solidFill>
                  <a:schemeClr val="accent1"/>
                </a:solidFill>
              </a:rPr>
              <a:t>Phaeochromocytoma</a:t>
            </a:r>
            <a:r>
              <a:rPr lang="en-GB" sz="3600" dirty="0">
                <a:solidFill>
                  <a:schemeClr val="accent1"/>
                </a:solidFill>
              </a:rPr>
              <a:t>/Paraganglioma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8EF51C-5723-4559-BEC7-809A3A290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Chris Boot</a:t>
            </a:r>
          </a:p>
          <a:p>
            <a:r>
              <a:rPr lang="en-GB" dirty="0"/>
              <a:t>Newcastle upon Tyne Hospitals NHS Foundation Trust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7AB011-B7F5-44D3-A6FA-457FB4018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5804071"/>
            <a:ext cx="2481262" cy="6023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F8FE553-8454-4B78-AE25-417E3406B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20" y="5655013"/>
            <a:ext cx="4797742" cy="77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DF26E-B511-4C09-AF3D-D8B7DCDF77E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758714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Draft Standards: Based on Endo Soc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42CEB6-B01C-4222-8778-1D54B690987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80740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1"/>
                </a:solidFill>
              </a:rPr>
              <a:t>Genetic Testing</a:t>
            </a:r>
          </a:p>
          <a:p>
            <a:pPr lvl="1"/>
            <a:r>
              <a:rPr lang="en-GB" dirty="0"/>
              <a:t>“We recommend that all patients with PPGLs should be engaged in shared decision making for genetic testing”</a:t>
            </a:r>
          </a:p>
          <a:p>
            <a:pPr lvl="1"/>
            <a:r>
              <a:rPr lang="en-GB" dirty="0"/>
              <a:t>“We recommend the use of a clinical feature-driven diagnostic algorithm to establish the priorities for specific genetic testing in PPGL patients with suspected germline mutations”</a:t>
            </a:r>
          </a:p>
          <a:p>
            <a:pPr lvl="1"/>
            <a:r>
              <a:rPr lang="en-GB" dirty="0"/>
              <a:t>“We suggest that patients with paraganglioma undergo testing of SDH mutations and that patients with metastatic disease undergo testing for </a:t>
            </a:r>
            <a:r>
              <a:rPr lang="en-GB" i="1" dirty="0"/>
              <a:t>SDHB</a:t>
            </a:r>
            <a:r>
              <a:rPr lang="en-GB" dirty="0"/>
              <a:t> mutations”</a:t>
            </a:r>
          </a:p>
          <a:p>
            <a:pPr lvl="1"/>
            <a:r>
              <a:rPr lang="en-GB" dirty="0"/>
              <a:t>“We recommend that genetic testing for PPGL be delivered within the framework of health care. Specifically, pre-test and post-test counselling should be available. All tests for PPGL genetic testing should be performed by accredited laboratories”</a:t>
            </a:r>
          </a:p>
        </p:txBody>
      </p:sp>
    </p:spTree>
    <p:extLst>
      <p:ext uri="{BB962C8B-B14F-4D97-AF65-F5344CB8AC3E}">
        <p14:creationId xmlns:p14="http://schemas.microsoft.com/office/powerpoint/2010/main" val="248140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Draft Questionnaire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chemeClr val="accent1"/>
                </a:solidFill>
              </a:rPr>
              <a:t>PROPOSAL FOR NATIONAL AUDIT OF THE LABORATORY INVESTIGATION OF PHAEOCHROMOCYTOMA AND PARAGANGLIOMA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Chris Boot and Barry Toole, Newcastle upon Tyne Hospitals NHS Foundation Trust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Sharman Harris and Lisa Tetlow, </a:t>
            </a:r>
            <a:r>
              <a:rPr lang="en-GB" dirty="0" err="1"/>
              <a:t>Betsi</a:t>
            </a:r>
            <a:r>
              <a:rPr lang="en-GB" dirty="0"/>
              <a:t> </a:t>
            </a:r>
            <a:r>
              <a:rPr lang="en-GB" dirty="0" err="1"/>
              <a:t>Cadwaladr</a:t>
            </a:r>
            <a:r>
              <a:rPr lang="en-GB" dirty="0"/>
              <a:t> University Health Board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0E9674-BDD7-45EF-A92D-A1F05B2A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Questions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59213F-6F6A-4354-A795-0CAEA3BAA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Which biochemical tests used in biochemical screening (methodology)</a:t>
            </a:r>
          </a:p>
          <a:p>
            <a:pPr lvl="1"/>
            <a:r>
              <a:rPr lang="en-GB" dirty="0"/>
              <a:t>Firstline, ?any second-line only</a:t>
            </a:r>
          </a:p>
          <a:p>
            <a:pPr lvl="1"/>
            <a:r>
              <a:rPr lang="en-GB" dirty="0"/>
              <a:t>?Role for </a:t>
            </a:r>
            <a:r>
              <a:rPr lang="en-GB" dirty="0" err="1"/>
              <a:t>CgA</a:t>
            </a:r>
            <a:r>
              <a:rPr lang="en-GB" dirty="0"/>
              <a:t>, clonidine suppression test</a:t>
            </a:r>
          </a:p>
          <a:p>
            <a:r>
              <a:rPr lang="en-GB" dirty="0">
                <a:solidFill>
                  <a:schemeClr val="accent1"/>
                </a:solidFill>
              </a:rPr>
              <a:t>Specific questions for labs using plasma </a:t>
            </a:r>
            <a:r>
              <a:rPr lang="en-GB" dirty="0" err="1">
                <a:solidFill>
                  <a:schemeClr val="accent1"/>
                </a:solidFill>
              </a:rPr>
              <a:t>metanephrines</a:t>
            </a:r>
            <a:endParaRPr lang="en-GB" dirty="0">
              <a:solidFill>
                <a:schemeClr val="accent1"/>
              </a:solidFill>
            </a:endParaRPr>
          </a:p>
          <a:p>
            <a:pPr lvl="1"/>
            <a:r>
              <a:rPr lang="en-GB" dirty="0"/>
              <a:t>Seated/supine reference ranges</a:t>
            </a:r>
          </a:p>
          <a:p>
            <a:pPr lvl="1"/>
            <a:r>
              <a:rPr lang="en-GB" dirty="0"/>
              <a:t>Posture(s) used in each centre (?different for different situations)</a:t>
            </a:r>
          </a:p>
          <a:p>
            <a:r>
              <a:rPr lang="en-GB" dirty="0">
                <a:solidFill>
                  <a:schemeClr val="accent1"/>
                </a:solidFill>
              </a:rPr>
              <a:t>Genetic testing</a:t>
            </a:r>
          </a:p>
          <a:p>
            <a:pPr lvl="1"/>
            <a:r>
              <a:rPr lang="en-GB" dirty="0"/>
              <a:t>?Offered to all new cases</a:t>
            </a:r>
          </a:p>
          <a:p>
            <a:pPr lvl="1"/>
            <a:r>
              <a:rPr lang="en-GB" dirty="0"/>
              <a:t>Panel of genes tested (?step-wise approach)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9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119EF9-DD91-4DDB-B0B4-043040A6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Aims/Possible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B969AC-3F8C-4CA8-A001-9B4EFF21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Find out if UK centres practice in-line with Endo Soc guideline</a:t>
            </a:r>
          </a:p>
          <a:p>
            <a:pPr lvl="1"/>
            <a:r>
              <a:rPr lang="en-GB" dirty="0"/>
              <a:t>Identify variations in biochemistry tests used, how they are utilised</a:t>
            </a:r>
          </a:p>
          <a:p>
            <a:pPr lvl="1"/>
            <a:r>
              <a:rPr lang="en-GB" dirty="0"/>
              <a:t>Identify any variations in genetic testing offered </a:t>
            </a:r>
          </a:p>
          <a:p>
            <a:r>
              <a:rPr lang="en-GB" dirty="0">
                <a:solidFill>
                  <a:schemeClr val="accent1"/>
                </a:solidFill>
              </a:rPr>
              <a:t>Publish findings: will be of interest to Lab Medicine and Endocrinology</a:t>
            </a:r>
          </a:p>
          <a:p>
            <a:pPr lvl="1"/>
            <a:r>
              <a:rPr lang="en-GB" dirty="0"/>
              <a:t>Possibility of producing specific recommendations for UK laboratories/endocrinologists</a:t>
            </a:r>
          </a:p>
          <a:p>
            <a:pPr lvl="1"/>
            <a:r>
              <a:rPr lang="en-GB" dirty="0"/>
              <a:t>?Collaborate with UK Society for Endocrinology Adrenal/CV Network </a:t>
            </a:r>
          </a:p>
        </p:txBody>
      </p:sp>
    </p:spTree>
    <p:extLst>
      <p:ext uri="{BB962C8B-B14F-4D97-AF65-F5344CB8AC3E}">
        <p14:creationId xmlns:p14="http://schemas.microsoft.com/office/powerpoint/2010/main" val="32207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1607DB-5C4F-4FD0-83CE-19B3DAE1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Phaeochromocytoma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/Paraganglioma (PPGL)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0F58C0-96A6-4CA9-838B-AEB01A041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91549" cy="4351338"/>
          </a:xfrm>
        </p:spPr>
        <p:txBody>
          <a:bodyPr/>
          <a:lstStyle/>
          <a:p>
            <a:r>
              <a:rPr lang="en-GB" dirty="0" err="1">
                <a:solidFill>
                  <a:schemeClr val="accent1"/>
                </a:solidFill>
              </a:rPr>
              <a:t>Phaeochromocytoma</a:t>
            </a:r>
            <a:endParaRPr lang="en-GB" dirty="0">
              <a:solidFill>
                <a:schemeClr val="accent1"/>
              </a:solidFill>
            </a:endParaRPr>
          </a:p>
          <a:p>
            <a:pPr lvl="1"/>
            <a:r>
              <a:rPr lang="en-GB" dirty="0"/>
              <a:t>Tumour arising from chromaffin cells of the adrenal medulla</a:t>
            </a:r>
          </a:p>
          <a:p>
            <a:r>
              <a:rPr lang="en-GB" dirty="0">
                <a:solidFill>
                  <a:schemeClr val="accent1"/>
                </a:solidFill>
              </a:rPr>
              <a:t>Paraganglioma</a:t>
            </a:r>
          </a:p>
          <a:p>
            <a:pPr lvl="1"/>
            <a:r>
              <a:rPr lang="en-GB" dirty="0"/>
              <a:t>Tumour arising from extra-adrenal chromaffin cells of sympathetic or parasympathetic nervous system</a:t>
            </a:r>
          </a:p>
          <a:p>
            <a:r>
              <a:rPr lang="en-GB" dirty="0" err="1">
                <a:solidFill>
                  <a:schemeClr val="accent1"/>
                </a:solidFill>
              </a:rPr>
              <a:t>Phaeo</a:t>
            </a:r>
            <a:r>
              <a:rPr lang="en-GB" dirty="0">
                <a:solidFill>
                  <a:schemeClr val="accent1"/>
                </a:solidFill>
              </a:rPr>
              <a:t> and sympathetic PGL secrete excessive amounts of catecholamines</a:t>
            </a:r>
          </a:p>
          <a:p>
            <a:pPr lvl="1"/>
            <a:r>
              <a:rPr lang="en-GB" dirty="0"/>
              <a:t>Hypertension, anxiety, sweating, tremor, catecholaminergic crisis</a:t>
            </a:r>
          </a:p>
          <a:p>
            <a:r>
              <a:rPr lang="en-GB" dirty="0">
                <a:solidFill>
                  <a:schemeClr val="accent1"/>
                </a:solidFill>
              </a:rPr>
              <a:t>Genetic susceptibility syndrome in ~40% (or more?)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41E639E-CE44-48B8-BDFD-6AA326A95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49" y="2382044"/>
            <a:ext cx="25050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0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: Rounded Corners 50">
            <a:extLst>
              <a:ext uri="{FF2B5EF4-FFF2-40B4-BE49-F238E27FC236}">
                <a16:creationId xmlns:a16="http://schemas.microsoft.com/office/drawing/2014/main" xmlns="" id="{23E5169A-0B7F-4E7D-936B-5F370A630364}"/>
              </a:ext>
            </a:extLst>
          </p:cNvPr>
          <p:cNvSpPr/>
          <p:nvPr/>
        </p:nvSpPr>
        <p:spPr>
          <a:xfrm>
            <a:off x="4581700" y="3938887"/>
            <a:ext cx="7239479" cy="8380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23E5169A-0B7F-4E7D-936B-5F370A630364}"/>
              </a:ext>
            </a:extLst>
          </p:cNvPr>
          <p:cNvSpPr/>
          <p:nvPr/>
        </p:nvSpPr>
        <p:spPr>
          <a:xfrm>
            <a:off x="122699" y="4770590"/>
            <a:ext cx="4368337" cy="8380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314D8A3-034D-4513-BFC0-48EA04260AC0}"/>
              </a:ext>
            </a:extLst>
          </p:cNvPr>
          <p:cNvSpPr txBox="1"/>
          <p:nvPr/>
        </p:nvSpPr>
        <p:spPr>
          <a:xfrm>
            <a:off x="9612074" y="4339727"/>
            <a:ext cx="2300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METANEPHRINES</a:t>
            </a:r>
            <a:endParaRPr lang="en-GB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167C9E4D-C7DF-4315-918B-33B0023BC431}"/>
              </a:ext>
            </a:extLst>
          </p:cNvPr>
          <p:cNvSpPr/>
          <p:nvPr/>
        </p:nvSpPr>
        <p:spPr>
          <a:xfrm>
            <a:off x="4491036" y="1985775"/>
            <a:ext cx="7239479" cy="8380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A8C45A-76D8-4306-A0D2-18CBE55F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Catecholamine synthetic/metabolic pathways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E0C4159-5790-4A51-9E62-74510B7BFDBC}"/>
              </a:ext>
            </a:extLst>
          </p:cNvPr>
          <p:cNvSpPr txBox="1"/>
          <p:nvPr/>
        </p:nvSpPr>
        <p:spPr>
          <a:xfrm>
            <a:off x="461485" y="2005303"/>
            <a:ext cx="1036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Tyrosine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5654B55-4D82-4444-A9A7-585988FAE6EF}"/>
              </a:ext>
            </a:extLst>
          </p:cNvPr>
          <p:cNvSpPr txBox="1"/>
          <p:nvPr/>
        </p:nvSpPr>
        <p:spPr>
          <a:xfrm>
            <a:off x="2489596" y="2008707"/>
            <a:ext cx="82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DOPA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F4E5A5-FA11-4026-94EE-8D1FD104A22A}"/>
              </a:ext>
            </a:extLst>
          </p:cNvPr>
          <p:cNvSpPr txBox="1"/>
          <p:nvPr/>
        </p:nvSpPr>
        <p:spPr>
          <a:xfrm>
            <a:off x="4491036" y="1997153"/>
            <a:ext cx="13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Dopamine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6163BBB-31C9-4100-8368-C42CD83F156C}"/>
              </a:ext>
            </a:extLst>
          </p:cNvPr>
          <p:cNvSpPr txBox="1"/>
          <p:nvPr/>
        </p:nvSpPr>
        <p:spPr>
          <a:xfrm>
            <a:off x="9908381" y="1985775"/>
            <a:ext cx="158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Epinepherine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A5653F5-AF63-4593-B097-1FEDE6C0E203}"/>
              </a:ext>
            </a:extLst>
          </p:cNvPr>
          <p:cNvSpPr txBox="1"/>
          <p:nvPr/>
        </p:nvSpPr>
        <p:spPr>
          <a:xfrm>
            <a:off x="6804660" y="200084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Norepinepherine</a:t>
            </a:r>
            <a:endParaRPr lang="en-GB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9AB1D238-0682-47DD-B0D6-D077C967365B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1498282" y="2189969"/>
            <a:ext cx="991314" cy="34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72BF78D5-D7FF-443B-AC0C-7221BA876D86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3312555" y="2181819"/>
            <a:ext cx="1178481" cy="1155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5113D93-16D6-42EF-AE24-CCD327C16068}"/>
              </a:ext>
            </a:extLst>
          </p:cNvPr>
          <p:cNvSpPr txBox="1"/>
          <p:nvPr/>
        </p:nvSpPr>
        <p:spPr>
          <a:xfrm>
            <a:off x="881062" y="1525912"/>
            <a:ext cx="2390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accent1"/>
                </a:solidFill>
              </a:rPr>
              <a:t>Tyrosine hydroxylase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BBD2B4F-BEC2-46CD-BD83-7AA70FD1E242}"/>
              </a:ext>
            </a:extLst>
          </p:cNvPr>
          <p:cNvSpPr txBox="1"/>
          <p:nvPr/>
        </p:nvSpPr>
        <p:spPr>
          <a:xfrm>
            <a:off x="2990850" y="1521325"/>
            <a:ext cx="21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accent6"/>
                </a:solidFill>
              </a:rPr>
              <a:t>DOPA decarboxylase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9584EE7-796D-432E-B018-58440CA2CFDF}"/>
              </a:ext>
            </a:extLst>
          </p:cNvPr>
          <p:cNvSpPr txBox="1"/>
          <p:nvPr/>
        </p:nvSpPr>
        <p:spPr>
          <a:xfrm>
            <a:off x="5099208" y="1521325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accent2"/>
                </a:solidFill>
              </a:rPr>
              <a:t>Dopamine </a:t>
            </a:r>
            <a:r>
              <a:rPr lang="el-GR" i="1" dirty="0">
                <a:solidFill>
                  <a:schemeClr val="accent2"/>
                </a:solidFill>
              </a:rPr>
              <a:t>β</a:t>
            </a:r>
            <a:r>
              <a:rPr lang="en-GB" i="1" dirty="0">
                <a:solidFill>
                  <a:schemeClr val="accent2"/>
                </a:solidFill>
              </a:rPr>
              <a:t>-hydroxylase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FB3717B-F4C9-453E-86D4-866E9CEFE9DB}"/>
              </a:ext>
            </a:extLst>
          </p:cNvPr>
          <p:cNvSpPr txBox="1"/>
          <p:nvPr/>
        </p:nvSpPr>
        <p:spPr>
          <a:xfrm>
            <a:off x="8260080" y="1382825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>
                <a:solidFill>
                  <a:schemeClr val="accent4"/>
                </a:solidFill>
              </a:rPr>
              <a:t>Phenylethanolamine</a:t>
            </a:r>
            <a:r>
              <a:rPr lang="en-GB" i="1" dirty="0">
                <a:solidFill>
                  <a:schemeClr val="accent4"/>
                </a:solidFill>
              </a:rPr>
              <a:t> N-methyltransferase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A4D30D5-3D7C-4904-9C86-C83B9E3ABA24}"/>
              </a:ext>
            </a:extLst>
          </p:cNvPr>
          <p:cNvSpPr txBox="1"/>
          <p:nvPr/>
        </p:nvSpPr>
        <p:spPr>
          <a:xfrm>
            <a:off x="4556761" y="3988558"/>
            <a:ext cx="2247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3-methoxytyramine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506772A-7026-4B2D-959B-D9DAB05C37D4}"/>
              </a:ext>
            </a:extLst>
          </p:cNvPr>
          <p:cNvSpPr txBox="1"/>
          <p:nvPr/>
        </p:nvSpPr>
        <p:spPr>
          <a:xfrm>
            <a:off x="7004013" y="3988558"/>
            <a:ext cx="2247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Normetanephrine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DB91DFF-FAEE-4FC2-9F76-AA2CEF505696}"/>
              </a:ext>
            </a:extLst>
          </p:cNvPr>
          <p:cNvSpPr txBox="1"/>
          <p:nvPr/>
        </p:nvSpPr>
        <p:spPr>
          <a:xfrm>
            <a:off x="9847421" y="3988558"/>
            <a:ext cx="2247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Metanephrine</a:t>
            </a:r>
            <a:endParaRPr lang="en-GB" b="1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A46C877E-1305-4110-894C-18B66C06A720}"/>
              </a:ext>
            </a:extLst>
          </p:cNvPr>
          <p:cNvCxnSpPr>
            <a:cxnSpLocks/>
          </p:cNvCxnSpPr>
          <p:nvPr/>
        </p:nvCxnSpPr>
        <p:spPr>
          <a:xfrm>
            <a:off x="8260080" y="2803697"/>
            <a:ext cx="0" cy="1184861"/>
          </a:xfrm>
          <a:prstGeom prst="straightConnector1">
            <a:avLst/>
          </a:prstGeom>
          <a:ln w="254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5113D93-16D6-42EF-AE24-CCD327C16068}"/>
              </a:ext>
            </a:extLst>
          </p:cNvPr>
          <p:cNvSpPr txBox="1"/>
          <p:nvPr/>
        </p:nvSpPr>
        <p:spPr>
          <a:xfrm>
            <a:off x="8646878" y="3178128"/>
            <a:ext cx="336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accent1">
                    <a:lumMod val="75000"/>
                  </a:schemeClr>
                </a:solidFill>
              </a:rPr>
              <a:t>Catechol-O-methyltransferase</a:t>
            </a:r>
            <a:endParaRPr lang="en-GB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F5113D93-16D6-42EF-AE24-CCD327C16068}"/>
              </a:ext>
            </a:extLst>
          </p:cNvPr>
          <p:cNvSpPr txBox="1"/>
          <p:nvPr/>
        </p:nvSpPr>
        <p:spPr>
          <a:xfrm>
            <a:off x="2678459" y="3603953"/>
            <a:ext cx="2111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MAO/COMT/ADH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A4D30D5-3D7C-4904-9C86-C83B9E3ABA24}"/>
              </a:ext>
            </a:extLst>
          </p:cNvPr>
          <p:cNvSpPr txBox="1"/>
          <p:nvPr/>
        </p:nvSpPr>
        <p:spPr>
          <a:xfrm>
            <a:off x="2222763" y="4821842"/>
            <a:ext cx="217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/>
              <a:t>Vanillylmandelic</a:t>
            </a:r>
            <a:r>
              <a:rPr lang="en-GB" b="1" dirty="0"/>
              <a:t> acid (VMA)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5A4D30D5-3D7C-4904-9C86-C83B9E3ABA24}"/>
              </a:ext>
            </a:extLst>
          </p:cNvPr>
          <p:cNvSpPr txBox="1"/>
          <p:nvPr/>
        </p:nvSpPr>
        <p:spPr>
          <a:xfrm>
            <a:off x="122699" y="4836357"/>
            <a:ext cx="2136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/>
              <a:t>Homovanillic</a:t>
            </a:r>
            <a:r>
              <a:rPr lang="en-GB" b="1" dirty="0"/>
              <a:t> acid (HVA)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0C8DA61D-8A06-48F0-B4D6-A9E24787D9D0}"/>
              </a:ext>
            </a:extLst>
          </p:cNvPr>
          <p:cNvCxnSpPr>
            <a:cxnSpLocks/>
          </p:cNvCxnSpPr>
          <p:nvPr/>
        </p:nvCxnSpPr>
        <p:spPr>
          <a:xfrm>
            <a:off x="5626179" y="2201884"/>
            <a:ext cx="1178481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27F2FFC3-925F-4940-A26C-DCB3B968D4F6}"/>
              </a:ext>
            </a:extLst>
          </p:cNvPr>
          <p:cNvCxnSpPr>
            <a:cxnSpLocks/>
          </p:cNvCxnSpPr>
          <p:nvPr/>
        </p:nvCxnSpPr>
        <p:spPr>
          <a:xfrm flipV="1">
            <a:off x="8662672" y="2188830"/>
            <a:ext cx="1178481" cy="11554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6F18AE8-D98D-49A8-A4E0-1609BB617B9F}"/>
              </a:ext>
            </a:extLst>
          </p:cNvPr>
          <p:cNvSpPr txBox="1"/>
          <p:nvPr/>
        </p:nvSpPr>
        <p:spPr>
          <a:xfrm>
            <a:off x="9510714" y="2403587"/>
            <a:ext cx="2300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CATECHOLAMINES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D7958273-592C-48AF-85EE-6903BF76C18E}"/>
              </a:ext>
            </a:extLst>
          </p:cNvPr>
          <p:cNvCxnSpPr>
            <a:cxnSpLocks/>
          </p:cNvCxnSpPr>
          <p:nvPr/>
        </p:nvCxnSpPr>
        <p:spPr>
          <a:xfrm>
            <a:off x="8271510" y="4739837"/>
            <a:ext cx="0" cy="1184861"/>
          </a:xfrm>
          <a:prstGeom prst="straightConnector1">
            <a:avLst/>
          </a:prstGeom>
          <a:ln w="254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9D77F9F7-DDB1-4810-8FB0-4BB04F003F53}"/>
              </a:ext>
            </a:extLst>
          </p:cNvPr>
          <p:cNvSpPr txBox="1"/>
          <p:nvPr/>
        </p:nvSpPr>
        <p:spPr>
          <a:xfrm>
            <a:off x="6455091" y="5844980"/>
            <a:ext cx="4000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SULPHATION + EXCRETION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22721CD8-BC75-4869-B94A-75ED6F937AAF}"/>
              </a:ext>
            </a:extLst>
          </p:cNvPr>
          <p:cNvCxnSpPr>
            <a:cxnSpLocks/>
          </p:cNvCxnSpPr>
          <p:nvPr/>
        </p:nvCxnSpPr>
        <p:spPr>
          <a:xfrm flipH="1">
            <a:off x="881062" y="2528888"/>
            <a:ext cx="3908585" cy="221094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4C450A8E-59F7-4C54-A5E6-788BADA0488A}"/>
              </a:ext>
            </a:extLst>
          </p:cNvPr>
          <p:cNvCxnSpPr>
            <a:cxnSpLocks/>
          </p:cNvCxnSpPr>
          <p:nvPr/>
        </p:nvCxnSpPr>
        <p:spPr>
          <a:xfrm flipH="1">
            <a:off x="3171825" y="2481652"/>
            <a:ext cx="3852148" cy="225818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4556762" y="4770590"/>
            <a:ext cx="2656839" cy="388931"/>
          </a:xfrm>
          <a:prstGeom prst="bentConnector3">
            <a:avLst>
              <a:gd name="adj1" fmla="val 287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5113D93-16D6-42EF-AE24-CCD327C16068}"/>
              </a:ext>
            </a:extLst>
          </p:cNvPr>
          <p:cNvSpPr txBox="1"/>
          <p:nvPr/>
        </p:nvSpPr>
        <p:spPr>
          <a:xfrm>
            <a:off x="5321927" y="5283507"/>
            <a:ext cx="148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C00000"/>
                </a:solidFill>
              </a:rPr>
              <a:t>MAO/ADH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D7958273-592C-48AF-85EE-6903BF76C18E}"/>
              </a:ext>
            </a:extLst>
          </p:cNvPr>
          <p:cNvCxnSpPr>
            <a:cxnSpLocks/>
          </p:cNvCxnSpPr>
          <p:nvPr/>
        </p:nvCxnSpPr>
        <p:spPr>
          <a:xfrm>
            <a:off x="2155816" y="5371409"/>
            <a:ext cx="0" cy="947141"/>
          </a:xfrm>
          <a:prstGeom prst="straightConnector1">
            <a:avLst/>
          </a:prstGeom>
          <a:ln w="190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9D77F9F7-DDB1-4810-8FB0-4BB04F003F53}"/>
              </a:ext>
            </a:extLst>
          </p:cNvPr>
          <p:cNvSpPr txBox="1"/>
          <p:nvPr/>
        </p:nvSpPr>
        <p:spPr>
          <a:xfrm>
            <a:off x="1346032" y="6306645"/>
            <a:ext cx="207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EXCRETION</a:t>
            </a:r>
          </a:p>
        </p:txBody>
      </p:sp>
    </p:spTree>
    <p:extLst>
      <p:ext uri="{BB962C8B-B14F-4D97-AF65-F5344CB8AC3E}">
        <p14:creationId xmlns:p14="http://schemas.microsoft.com/office/powerpoint/2010/main" val="319060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1" grpId="0" animBg="1"/>
      <p:bldP spid="52" grpId="0"/>
      <p:bldP spid="48" grpId="0" animBg="1"/>
      <p:bldP spid="3" grpId="0"/>
      <p:bldP spid="4" grpId="0"/>
      <p:bldP spid="5" grpId="0"/>
      <p:bldP spid="6" grpId="0"/>
      <p:bldP spid="7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31" grpId="0"/>
      <p:bldP spid="32" grpId="0"/>
      <p:bldP spid="36" grpId="0"/>
      <p:bldP spid="49" grpId="0"/>
      <p:bldP spid="56" grpId="0"/>
      <p:bldP spid="39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C8304-0C81-4FE3-AD40-6533F6C87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Laboratory Investigation of PPGL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6BFC34-083C-4B20-BA41-2C996024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Screening/Diagnostic Tests</a:t>
            </a:r>
          </a:p>
          <a:p>
            <a:pPr lvl="1"/>
            <a:r>
              <a:rPr lang="en-GB" dirty="0"/>
              <a:t>Plasma/urine catecholamines</a:t>
            </a:r>
          </a:p>
          <a:p>
            <a:pPr lvl="1"/>
            <a:r>
              <a:rPr lang="en-GB" dirty="0"/>
              <a:t>Plasma/urine </a:t>
            </a:r>
            <a:r>
              <a:rPr lang="en-GB" dirty="0" err="1"/>
              <a:t>metanephrines</a:t>
            </a:r>
            <a:endParaRPr lang="en-GB" dirty="0"/>
          </a:p>
          <a:p>
            <a:pPr lvl="1"/>
            <a:r>
              <a:rPr lang="en-GB" dirty="0"/>
              <a:t>Urine VMA</a:t>
            </a:r>
          </a:p>
          <a:p>
            <a:pPr lvl="1"/>
            <a:r>
              <a:rPr lang="en-GB" dirty="0"/>
              <a:t>Chromogranin A (??)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chemeClr val="accent1"/>
                </a:solidFill>
              </a:rPr>
              <a:t>Genetic Testing</a:t>
            </a:r>
          </a:p>
          <a:p>
            <a:pPr lvl="1"/>
            <a:r>
              <a:rPr lang="en-GB" dirty="0"/>
              <a:t>~40 % cases associated with genetic susceptibility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4EA97AF-9209-4A2E-B81D-4265BA387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74" y="0"/>
            <a:ext cx="8769502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0BEF4A4-6770-4279-BDE7-D737DC3AEA10}"/>
              </a:ext>
            </a:extLst>
          </p:cNvPr>
          <p:cNvSpPr txBox="1"/>
          <p:nvPr/>
        </p:nvSpPr>
        <p:spPr>
          <a:xfrm>
            <a:off x="9501188" y="5286376"/>
            <a:ext cx="25226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From:</a:t>
            </a:r>
          </a:p>
          <a:p>
            <a:r>
              <a:rPr lang="en-GB" sz="2000" dirty="0" err="1"/>
              <a:t>Crona</a:t>
            </a:r>
            <a:r>
              <a:rPr lang="en-GB" sz="2000" dirty="0"/>
              <a:t>, </a:t>
            </a:r>
            <a:r>
              <a:rPr lang="en-GB" sz="2000" dirty="0" err="1"/>
              <a:t>Taieb</a:t>
            </a:r>
            <a:r>
              <a:rPr lang="en-GB" sz="2000" dirty="0"/>
              <a:t>, </a:t>
            </a:r>
            <a:r>
              <a:rPr lang="en-GB" sz="2000" dirty="0" err="1"/>
              <a:t>Pacak</a:t>
            </a:r>
            <a:r>
              <a:rPr lang="en-GB" sz="2000" dirty="0"/>
              <a:t>. </a:t>
            </a:r>
            <a:r>
              <a:rPr lang="en-GB" sz="2000" i="1" dirty="0"/>
              <a:t>Endocrine Reviews </a:t>
            </a:r>
            <a:r>
              <a:rPr lang="en-GB" sz="2000" dirty="0"/>
              <a:t>2017:38;489-515</a:t>
            </a:r>
          </a:p>
        </p:txBody>
      </p:sp>
    </p:spTree>
    <p:extLst>
      <p:ext uri="{BB962C8B-B14F-4D97-AF65-F5344CB8AC3E}">
        <p14:creationId xmlns:p14="http://schemas.microsoft.com/office/powerpoint/2010/main" val="7671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20EFF9-B728-4873-87F2-38E14DC2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Which biochemical screening 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F5ED34-1DB0-4691-88D2-4DED1F8A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1746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High diagnostic sensitivity is vital (i.e. high NPV)</a:t>
            </a:r>
          </a:p>
          <a:p>
            <a:r>
              <a:rPr lang="en-GB" dirty="0">
                <a:solidFill>
                  <a:schemeClr val="accent1"/>
                </a:solidFill>
              </a:rPr>
              <a:t>High diagnostic specificity also important (minimise FPs)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E15104-ADC2-40F6-AEF2-0CD233B2E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116" y="2928711"/>
            <a:ext cx="6563765" cy="2926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682F38D-9CD3-41BE-99A1-623003D66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635" y="5957209"/>
            <a:ext cx="503872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1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6EE8F0-8DB1-45A6-B430-42347DF6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Why do we need a national audit?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637F25-ECEA-49FA-809F-2EAC2BA9A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Variations in practice</a:t>
            </a:r>
          </a:p>
          <a:p>
            <a:pPr lvl="1"/>
            <a:r>
              <a:rPr lang="en-GB" dirty="0"/>
              <a:t>First-line testing</a:t>
            </a:r>
          </a:p>
          <a:p>
            <a:pPr lvl="1"/>
            <a:r>
              <a:rPr lang="en-GB" dirty="0"/>
              <a:t>Protocols for second-line testing/follow-up</a:t>
            </a:r>
          </a:p>
          <a:p>
            <a:pPr lvl="1"/>
            <a:r>
              <a:rPr lang="en-GB" dirty="0"/>
              <a:t>Variations in methodology used</a:t>
            </a:r>
          </a:p>
          <a:p>
            <a:pPr lvl="1"/>
            <a:r>
              <a:rPr lang="en-GB" dirty="0"/>
              <a:t>Variations in reference ranges (e.g. seated vs supine for PMETs)</a:t>
            </a:r>
          </a:p>
          <a:p>
            <a:pPr lvl="1"/>
            <a:r>
              <a:rPr lang="en-GB" dirty="0"/>
              <a:t>Genetic testing</a:t>
            </a:r>
          </a:p>
          <a:p>
            <a:pPr lvl="2"/>
            <a:r>
              <a:rPr lang="en-GB" dirty="0"/>
              <a:t>Is testing offered to all patients diagnosed with PPGL?</a:t>
            </a:r>
          </a:p>
          <a:p>
            <a:pPr lvl="2"/>
            <a:r>
              <a:rPr lang="en-GB" dirty="0"/>
              <a:t>Which genes are tested? </a:t>
            </a:r>
          </a:p>
        </p:txBody>
      </p:sp>
    </p:spTree>
    <p:extLst>
      <p:ext uri="{BB962C8B-B14F-4D97-AF65-F5344CB8AC3E}">
        <p14:creationId xmlns:p14="http://schemas.microsoft.com/office/powerpoint/2010/main" val="30768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35" y="0"/>
            <a:ext cx="512526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05599" y="1407886"/>
            <a:ext cx="5123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Endocrine Society Guideline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Published 2014</a:t>
            </a:r>
          </a:p>
        </p:txBody>
      </p:sp>
    </p:spTree>
    <p:extLst>
      <p:ext uri="{BB962C8B-B14F-4D97-AF65-F5344CB8AC3E}">
        <p14:creationId xmlns:p14="http://schemas.microsoft.com/office/powerpoint/2010/main" val="40047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DF26E-B511-4C09-AF3D-D8B7DCDF7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8714" cy="1325563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Draft Standards: Based on Endo Soc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42CEB6-B01C-4222-8778-1D54B690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740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Biochemical Investigation</a:t>
            </a:r>
          </a:p>
          <a:p>
            <a:pPr lvl="1"/>
            <a:r>
              <a:rPr lang="en-GB" dirty="0"/>
              <a:t>“We recommend that initial biochemical testing for PPGLs should include measurements of plasma free </a:t>
            </a:r>
            <a:r>
              <a:rPr lang="en-GB" dirty="0" err="1"/>
              <a:t>metanephrines</a:t>
            </a:r>
            <a:r>
              <a:rPr lang="en-GB" dirty="0"/>
              <a:t> or urinary fractionated </a:t>
            </a:r>
            <a:r>
              <a:rPr lang="en-GB" dirty="0" err="1"/>
              <a:t>metanephrines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“We suggest using liquid chromatography with mass spectrometric or electrochemical detection methods rather than other laboratory methods to establish a biochemical diagnosis of PPGL”</a:t>
            </a:r>
          </a:p>
          <a:p>
            <a:pPr lvl="1"/>
            <a:r>
              <a:rPr lang="en-GB" dirty="0"/>
              <a:t>“For measurements of plasma </a:t>
            </a:r>
            <a:r>
              <a:rPr lang="en-GB" dirty="0" err="1"/>
              <a:t>metanephrines</a:t>
            </a:r>
            <a:r>
              <a:rPr lang="en-GB" dirty="0"/>
              <a:t>, we suggest drawing blood with the patient in the supine position and use of reference intervals established in the same position”</a:t>
            </a:r>
          </a:p>
          <a:p>
            <a:pPr lvl="1"/>
            <a:r>
              <a:rPr lang="en-GB" dirty="0"/>
              <a:t>“We recommend that all patients with positive test results should receive appropriate follow-up according to the extent of increased values and clinical presentation”</a:t>
            </a:r>
          </a:p>
        </p:txBody>
      </p:sp>
    </p:spTree>
    <p:extLst>
      <p:ext uri="{BB962C8B-B14F-4D97-AF65-F5344CB8AC3E}">
        <p14:creationId xmlns:p14="http://schemas.microsoft.com/office/powerpoint/2010/main" val="206449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618</Words>
  <Application>Microsoft Office PowerPoint</Application>
  <PresentationFormat>Custom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Phaeochromocytoma: Proposed National Audit on Laboratory Investigation of Phaeochromocytoma/Paraganglioma</vt:lpstr>
      <vt:lpstr>Phaeochromocytoma/Paraganglioma (PPGL)</vt:lpstr>
      <vt:lpstr>Catecholamine synthetic/metabolic pathways</vt:lpstr>
      <vt:lpstr>Laboratory Investigation of PPGL</vt:lpstr>
      <vt:lpstr>PowerPoint Presentation</vt:lpstr>
      <vt:lpstr>Which biochemical screening test?</vt:lpstr>
      <vt:lpstr>Why do we need a national audit?</vt:lpstr>
      <vt:lpstr>PowerPoint Presentation</vt:lpstr>
      <vt:lpstr>Draft Standards: Based on Endo Soc Guidelines</vt:lpstr>
      <vt:lpstr>PowerPoint Presentation</vt:lpstr>
      <vt:lpstr>Draft Questionnaire</vt:lpstr>
      <vt:lpstr>Questions on:</vt:lpstr>
      <vt:lpstr>Aims/Possible Outcomes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Phaeochromocytoma: Proposed National Audit on Laboratory Investigation of Phaeochromocytoma/Paraganglioma</dc:title>
  <dc:creator>christopher boot</dc:creator>
  <cp:lastModifiedBy>Boot, Christopher</cp:lastModifiedBy>
  <cp:revision>38</cp:revision>
  <dcterms:created xsi:type="dcterms:W3CDTF">2018-08-19T19:57:42Z</dcterms:created>
  <dcterms:modified xsi:type="dcterms:W3CDTF">2018-09-04T09:28:32Z</dcterms:modified>
</cp:coreProperties>
</file>