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72" r:id="rId9"/>
    <p:sldId id="269" r:id="rId10"/>
    <p:sldId id="271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rust.leedsth.nhs.uk\Data\Users\BramleyR\Audits\Trace%20elements%20(York)\Pie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rust.leedsth.nhs.uk\Data\Users\BramleyR\Audits\Trace%20elements%20(York)\Pie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rust.leedsth.nhs.uk\Data\Users\BramleyR\Audits\Trace%20elements%20(York)\Pie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Sheet3!$M$5:$M$8</c:f>
              <c:strCache>
                <c:ptCount val="4"/>
                <c:pt idx="0">
                  <c:v>GP</c:v>
                </c:pt>
                <c:pt idx="1">
                  <c:v>IP</c:v>
                </c:pt>
                <c:pt idx="2">
                  <c:v>OP</c:v>
                </c:pt>
                <c:pt idx="3">
                  <c:v>Mental Health</c:v>
                </c:pt>
              </c:strCache>
            </c:strRef>
          </c:cat>
          <c:val>
            <c:numRef>
              <c:f>Sheet3!$N$5:$N$8</c:f>
              <c:numCache>
                <c:formatCode>General</c:formatCode>
                <c:ptCount val="4"/>
                <c:pt idx="0">
                  <c:v>325</c:v>
                </c:pt>
                <c:pt idx="1">
                  <c:v>37</c:v>
                </c:pt>
                <c:pt idx="2">
                  <c:v>82</c:v>
                </c:pt>
                <c:pt idx="3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Sheet3!$M$12:$M$15</c:f>
              <c:strCache>
                <c:ptCount val="4"/>
                <c:pt idx="0">
                  <c:v>GP</c:v>
                </c:pt>
                <c:pt idx="1">
                  <c:v>Inpatient</c:v>
                </c:pt>
                <c:pt idx="2">
                  <c:v>Outpatient</c:v>
                </c:pt>
                <c:pt idx="3">
                  <c:v>Mental Health</c:v>
                </c:pt>
              </c:strCache>
            </c:strRef>
          </c:cat>
          <c:val>
            <c:numRef>
              <c:f>Sheet3!$N$12:$N$15</c:f>
              <c:numCache>
                <c:formatCode>General</c:formatCode>
                <c:ptCount val="4"/>
                <c:pt idx="0">
                  <c:v>74</c:v>
                </c:pt>
                <c:pt idx="1">
                  <c:v>54</c:v>
                </c:pt>
                <c:pt idx="2">
                  <c:v>110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9785060507036"/>
          <c:y val="0.34124151804601816"/>
          <c:w val="0.32033493421262976"/>
          <c:h val="0.3820977885898395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Sheet1!$A$22:$A$31</c:f>
              <c:strCache>
                <c:ptCount val="10"/>
                <c:pt idx="0">
                  <c:v>Bariatric surgery</c:v>
                </c:pt>
                <c:pt idx="1">
                  <c:v>Malnutrition</c:v>
                </c:pt>
                <c:pt idx="2">
                  <c:v>Malabsorption</c:v>
                </c:pt>
                <c:pt idx="3">
                  <c:v>Hair loss</c:v>
                </c:pt>
                <c:pt idx="4">
                  <c:v>Bowel surgery</c:v>
                </c:pt>
                <c:pt idx="5">
                  <c:v>Eating disorder</c:v>
                </c:pt>
                <c:pt idx="6">
                  <c:v>Burning mouth syndrome</c:v>
                </c:pt>
                <c:pt idx="7">
                  <c:v>Anaemia</c:v>
                </c:pt>
                <c:pt idx="8">
                  <c:v>Other</c:v>
                </c:pt>
                <c:pt idx="9">
                  <c:v>Unknown</c:v>
                </c:pt>
              </c:strCache>
            </c:strRef>
          </c:cat>
          <c:val>
            <c:numRef>
              <c:f>Sheet1!$B$22:$B$31</c:f>
              <c:numCache>
                <c:formatCode>General</c:formatCode>
                <c:ptCount val="10"/>
                <c:pt idx="0">
                  <c:v>133</c:v>
                </c:pt>
                <c:pt idx="1">
                  <c:v>37</c:v>
                </c:pt>
                <c:pt idx="2">
                  <c:v>24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33884483853589E-2"/>
          <c:y val="0.17176797412199524"/>
          <c:w val="0.84494545864477899"/>
          <c:h val="0.75963092374763785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Sheet1!$D$22:$D$31</c:f>
              <c:strCache>
                <c:ptCount val="10"/>
                <c:pt idx="0">
                  <c:v>Bariatric surgery</c:v>
                </c:pt>
                <c:pt idx="1">
                  <c:v>Malnutrition</c:v>
                </c:pt>
                <c:pt idx="2">
                  <c:v>Malabsorption</c:v>
                </c:pt>
                <c:pt idx="3">
                  <c:v>Hair loss</c:v>
                </c:pt>
                <c:pt idx="4">
                  <c:v>Bowel surgery</c:v>
                </c:pt>
                <c:pt idx="5">
                  <c:v>Eating disorder</c:v>
                </c:pt>
                <c:pt idx="6">
                  <c:v>Burning mouth syndrome</c:v>
                </c:pt>
                <c:pt idx="7">
                  <c:v>Anaemia</c:v>
                </c:pt>
                <c:pt idx="8">
                  <c:v>Other</c:v>
                </c:pt>
                <c:pt idx="9">
                  <c:v>Unknown</c:v>
                </c:pt>
              </c:strCache>
            </c:strRef>
          </c:cat>
          <c:val>
            <c:numRef>
              <c:f>Sheet1!$E$22:$E$31</c:f>
              <c:numCache>
                <c:formatCode>General</c:formatCode>
                <c:ptCount val="10"/>
                <c:pt idx="0">
                  <c:v>22</c:v>
                </c:pt>
                <c:pt idx="1">
                  <c:v>20</c:v>
                </c:pt>
                <c:pt idx="2">
                  <c:v>11</c:v>
                </c:pt>
                <c:pt idx="3">
                  <c:v>22</c:v>
                </c:pt>
                <c:pt idx="4">
                  <c:v>5</c:v>
                </c:pt>
                <c:pt idx="5">
                  <c:v>21</c:v>
                </c:pt>
                <c:pt idx="6">
                  <c:v>7</c:v>
                </c:pt>
                <c:pt idx="7">
                  <c:v>5</c:v>
                </c:pt>
                <c:pt idx="8">
                  <c:v>12</c:v>
                </c:pt>
                <c:pt idx="9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3240881732095"/>
          <c:y val="5.6394011776469279E-2"/>
          <c:w val="0.85574737338552798"/>
          <c:h val="0.67351731217898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Sheet2!$H$1</c:f>
              <c:strCache>
                <c:ptCount val="1"/>
                <c:pt idx="0">
                  <c:v>Number of patients</c:v>
                </c:pt>
              </c:strCache>
            </c:strRef>
          </c:tx>
          <c:invertIfNegative val="0"/>
          <c:cat>
            <c:strRef>
              <c:f>Sheet2!$G$2:$G$14</c:f>
              <c:strCache>
                <c:ptCount val="13"/>
                <c:pt idx="0">
                  <c:v>0-1 </c:v>
                </c:pt>
                <c:pt idx="1">
                  <c:v>1-2</c:v>
                </c:pt>
                <c:pt idx="2">
                  <c:v>2-3</c:v>
                </c:pt>
                <c:pt idx="3">
                  <c:v>3-4</c:v>
                </c:pt>
                <c:pt idx="4">
                  <c:v>4-5</c:v>
                </c:pt>
                <c:pt idx="5">
                  <c:v>5-6</c:v>
                </c:pt>
                <c:pt idx="6">
                  <c:v>6-7</c:v>
                </c:pt>
                <c:pt idx="7">
                  <c:v>7-8</c:v>
                </c:pt>
                <c:pt idx="8">
                  <c:v>8-9</c:v>
                </c:pt>
                <c:pt idx="9">
                  <c:v>9-10</c:v>
                </c:pt>
                <c:pt idx="10">
                  <c:v>10-11</c:v>
                </c:pt>
                <c:pt idx="11">
                  <c:v>11-12</c:v>
                </c:pt>
                <c:pt idx="12">
                  <c:v>&gt;12</c:v>
                </c:pt>
              </c:strCache>
            </c:strRef>
          </c:cat>
          <c:val>
            <c:numRef>
              <c:f>Sheet2!$H$2:$H$14</c:f>
              <c:numCache>
                <c:formatCode>General</c:formatCode>
                <c:ptCount val="13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17</c:v>
                </c:pt>
                <c:pt idx="4">
                  <c:v>12</c:v>
                </c:pt>
                <c:pt idx="5">
                  <c:v>11</c:v>
                </c:pt>
                <c:pt idx="6">
                  <c:v>18</c:v>
                </c:pt>
                <c:pt idx="7">
                  <c:v>5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11</c:v>
                </c:pt>
                <c:pt idx="1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14144"/>
        <c:axId val="82620416"/>
      </c:barChart>
      <c:catAx>
        <c:axId val="8261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Months between Samples</a:t>
                </a:r>
              </a:p>
            </c:rich>
          </c:tx>
          <c:layout>
            <c:manualLayout>
              <c:xMode val="edge"/>
              <c:yMode val="edge"/>
              <c:x val="0.37296291697436668"/>
              <c:y val="0.88775445890627536"/>
            </c:manualLayout>
          </c:layout>
          <c:overlay val="0"/>
        </c:title>
        <c:majorTickMark val="none"/>
        <c:minorTickMark val="none"/>
        <c:tickLblPos val="nextTo"/>
        <c:crossAx val="82620416"/>
        <c:crosses val="autoZero"/>
        <c:auto val="1"/>
        <c:lblAlgn val="ctr"/>
        <c:lblOffset val="100"/>
        <c:noMultiLvlLbl val="0"/>
      </c:catAx>
      <c:valAx>
        <c:axId val="82620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 of Patients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261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2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9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5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1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6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6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2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884A-2CAD-4F8B-B3DF-DA2135BE11D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4C73-EFFF-4DFB-AEFB-FB0A6F225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9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Audit of Nutritional Trace Element Requesting Within York Teaching Hospitals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Roger </a:t>
            </a:r>
            <a:r>
              <a:rPr lang="en-GB" dirty="0" err="1" smtClean="0"/>
              <a:t>Bramley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"/>
            <a:ext cx="3059832" cy="137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Interventions</a:t>
            </a:r>
            <a:br>
              <a:rPr lang="en-GB" dirty="0" smtClean="0"/>
            </a:br>
            <a:r>
              <a:rPr lang="en-GB" dirty="0" smtClean="0"/>
              <a:t>2: Adherence to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long term TPN (NICE CG32 not relevant)</a:t>
            </a:r>
          </a:p>
          <a:p>
            <a:r>
              <a:rPr lang="en-GB" dirty="0" smtClean="0"/>
              <a:t>Stricter </a:t>
            </a:r>
            <a:r>
              <a:rPr lang="en-GB" dirty="0"/>
              <a:t>implementation of BOMSS guidelines coordinated by bariatric </a:t>
            </a:r>
            <a:r>
              <a:rPr lang="en-GB" dirty="0" err="1" smtClean="0"/>
              <a:t>dietitian</a:t>
            </a:r>
            <a:r>
              <a:rPr lang="en-GB" dirty="0" smtClean="0"/>
              <a:t> and </a:t>
            </a:r>
            <a:r>
              <a:rPr lang="en-GB" dirty="0"/>
              <a:t>changes to </a:t>
            </a:r>
            <a:r>
              <a:rPr lang="en-GB" dirty="0" smtClean="0"/>
              <a:t>sample labelling in clinics.</a:t>
            </a:r>
          </a:p>
          <a:p>
            <a:pPr lvl="1"/>
            <a:r>
              <a:rPr lang="en-GB" dirty="0" smtClean="0"/>
              <a:t>Set of labels designed to be used at each clinic appointment over the year.</a:t>
            </a:r>
          </a:p>
          <a:p>
            <a:pPr lvl="1"/>
            <a:r>
              <a:rPr lang="en-GB" dirty="0" smtClean="0"/>
              <a:t>Significant cost reduction in moving to best practice guidelines.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4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Interventions </a:t>
            </a:r>
            <a:br>
              <a:rPr lang="en-GB" dirty="0" smtClean="0"/>
            </a:br>
            <a:r>
              <a:rPr lang="en-GB" dirty="0" smtClean="0"/>
              <a:t>3: Minimum Retest Intervals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/>
            <a:r>
              <a:rPr lang="en-GB" dirty="0" smtClean="0"/>
              <a:t>Implemented for both zinc only and full profile requests after discussion with users:</a:t>
            </a:r>
          </a:p>
          <a:p>
            <a:pPr marL="971550" lvl="1" indent="-571500"/>
            <a:r>
              <a:rPr lang="en-GB" dirty="0" smtClean="0"/>
              <a:t>3 months for full profile </a:t>
            </a:r>
            <a:r>
              <a:rPr lang="en-GB" dirty="0"/>
              <a:t>requests </a:t>
            </a:r>
            <a:endParaRPr lang="en-GB" dirty="0" smtClean="0"/>
          </a:p>
          <a:p>
            <a:pPr marL="971550" lvl="1" indent="-571500"/>
            <a:r>
              <a:rPr lang="en-GB" dirty="0" smtClean="0"/>
              <a:t>1 </a:t>
            </a:r>
            <a:r>
              <a:rPr lang="en-GB" dirty="0"/>
              <a:t>month for zinc only </a:t>
            </a:r>
            <a:r>
              <a:rPr lang="en-GB" dirty="0" smtClean="0"/>
              <a:t>requests </a:t>
            </a:r>
          </a:p>
          <a:p>
            <a:pPr marL="571500" indent="-571500"/>
            <a:r>
              <a:rPr lang="en-GB" sz="3200" dirty="0" smtClean="0"/>
              <a:t>Electronic requesting pop-up box discourages if retested too soon. </a:t>
            </a:r>
          </a:p>
          <a:p>
            <a:pPr marL="571500" indent="-571500"/>
            <a:r>
              <a:rPr lang="en-GB" sz="3200" dirty="0" smtClean="0"/>
              <a:t>Any tests breaching limits reaching LIMS are blocked are held on a list for review </a:t>
            </a:r>
            <a:r>
              <a:rPr lang="en-GB" sz="3200" dirty="0"/>
              <a:t>by a clinical scientist/chemical pathologist.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- Zinc </a:t>
            </a:r>
            <a:r>
              <a:rPr lang="en-GB" dirty="0"/>
              <a:t>R</a:t>
            </a:r>
            <a:r>
              <a:rPr lang="en-GB" dirty="0" smtClean="0"/>
              <a:t>equesting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37626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further 8 of the 250 samples </a:t>
            </a:r>
            <a:r>
              <a:rPr lang="en-GB" dirty="0" smtClean="0"/>
              <a:t>breached re-testing intervals and were cancelled.</a:t>
            </a:r>
            <a:endParaRPr lang="en-GB" dirty="0"/>
          </a:p>
          <a:p>
            <a:r>
              <a:rPr lang="en-GB" dirty="0" smtClean="0"/>
              <a:t>&gt;50% reduction in zinc requests over a 3 month period.</a:t>
            </a:r>
          </a:p>
          <a:p>
            <a:r>
              <a:rPr lang="en-GB" dirty="0" smtClean="0"/>
              <a:t>Varies by location:</a:t>
            </a:r>
          </a:p>
          <a:p>
            <a:pPr lvl="1"/>
            <a:r>
              <a:rPr lang="en-GB" dirty="0"/>
              <a:t>58.2% decrease in GP</a:t>
            </a:r>
          </a:p>
          <a:p>
            <a:pPr lvl="1"/>
            <a:r>
              <a:rPr lang="en-GB" dirty="0"/>
              <a:t>36.3% decrease in </a:t>
            </a:r>
            <a:r>
              <a:rPr lang="en-GB" dirty="0" smtClean="0"/>
              <a:t>non-GP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64588"/>
              </p:ext>
            </p:extLst>
          </p:nvPr>
        </p:nvGraphicFramePr>
        <p:xfrm>
          <a:off x="161765" y="1700808"/>
          <a:ext cx="8820471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391"/>
                <a:gridCol w="1352600"/>
                <a:gridCol w="1352600"/>
                <a:gridCol w="1773822"/>
                <a:gridCol w="2707058"/>
              </a:tblGrid>
              <a:tr h="48605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GP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Non-GP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Total </a:t>
                      </a:r>
                      <a:r>
                        <a:rPr lang="en-GB" sz="2000" u="none" strike="noStrike" dirty="0" smtClean="0">
                          <a:effectLst/>
                        </a:rPr>
                        <a:t>Requests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% Reduction in </a:t>
                      </a:r>
                      <a:r>
                        <a:rPr lang="en-GB" sz="2000" u="none" strike="noStrike" dirty="0" smtClean="0">
                          <a:effectLst/>
                        </a:rPr>
                        <a:t>Requests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Pre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325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180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505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N/A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8605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3m post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134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362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28.2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8605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8m post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136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114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250 </a:t>
                      </a:r>
                      <a:r>
                        <a:rPr lang="en-GB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(242)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50.4 </a:t>
                      </a:r>
                      <a:r>
                        <a:rPr lang="en-GB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(52.0)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4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- Full </a:t>
            </a:r>
            <a:r>
              <a:rPr lang="en-GB" dirty="0"/>
              <a:t>P</a:t>
            </a:r>
            <a:r>
              <a:rPr lang="en-GB" dirty="0" smtClean="0"/>
              <a:t>rofile </a:t>
            </a:r>
            <a:r>
              <a:rPr lang="en-GB" dirty="0"/>
              <a:t>R</a:t>
            </a:r>
            <a:r>
              <a:rPr lang="en-GB" dirty="0" smtClean="0"/>
              <a:t>equesting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6642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No significant difference in the number of tests performed but no increase.</a:t>
            </a:r>
          </a:p>
          <a:p>
            <a:r>
              <a:rPr lang="en-GB" dirty="0" smtClean="0"/>
              <a:t>Median retest interval increasing for bariatric surgery patients.</a:t>
            </a:r>
          </a:p>
          <a:p>
            <a:r>
              <a:rPr lang="en-GB" dirty="0" smtClean="0"/>
              <a:t>Shift </a:t>
            </a:r>
            <a:r>
              <a:rPr lang="en-GB" dirty="0" smtClean="0"/>
              <a:t>from zinc only to full </a:t>
            </a:r>
            <a:r>
              <a:rPr lang="en-GB" dirty="0" smtClean="0"/>
              <a:t>profile?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0799"/>
              </p:ext>
            </p:extLst>
          </p:nvPr>
        </p:nvGraphicFramePr>
        <p:xfrm>
          <a:off x="467545" y="1556792"/>
          <a:ext cx="7992888" cy="223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916"/>
                <a:gridCol w="1328747"/>
                <a:gridCol w="1928826"/>
                <a:gridCol w="3231399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Total </a:t>
                      </a:r>
                      <a:r>
                        <a:rPr lang="en-GB" sz="2000" u="none" strike="noStrike" dirty="0" smtClean="0">
                          <a:effectLst/>
                        </a:rPr>
                        <a:t>no. samples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000" u="none" strike="noStrike" dirty="0" smtClean="0">
                          <a:effectLst/>
                        </a:rPr>
                        <a:t>processed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No. requests cancelled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Median duration between bariatric patient samples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03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Pre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238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6 months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103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3m post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242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8 months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103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</a:rPr>
                        <a:t>8m post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245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9 months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8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Engage with users (e.g. bariatric dietician) to ensure appropriate frequency of testing. </a:t>
            </a:r>
          </a:p>
          <a:p>
            <a:pPr lvl="0"/>
            <a:r>
              <a:rPr lang="en-GB" dirty="0"/>
              <a:t>Use order </a:t>
            </a:r>
            <a:r>
              <a:rPr lang="en-GB" dirty="0" err="1"/>
              <a:t>comms</a:t>
            </a:r>
            <a:r>
              <a:rPr lang="en-GB" dirty="0"/>
              <a:t> and LIMS to help enforce MRI and review requests that breach MRI to ensure processing of "appropriate </a:t>
            </a:r>
            <a:r>
              <a:rPr lang="en-GB" dirty="0" smtClean="0"/>
              <a:t>repeats".</a:t>
            </a:r>
            <a:endParaRPr lang="en-GB" dirty="0"/>
          </a:p>
          <a:p>
            <a:pPr lvl="0"/>
            <a:r>
              <a:rPr lang="en-GB" dirty="0"/>
              <a:t>Education of GP users combined with electronic requesting prompts can be an effective way of ensuring more appropriate </a:t>
            </a:r>
            <a:r>
              <a:rPr lang="en-GB" dirty="0" smtClean="0"/>
              <a:t>testing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92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Measurement of trace elements (zinc, copper and selenium) is useful to monitor situations where nutritional deficiencies can occur.</a:t>
            </a:r>
          </a:p>
          <a:p>
            <a:r>
              <a:rPr lang="en-GB" dirty="0" smtClean="0"/>
              <a:t>Limited indications for isolated zinc measurement. </a:t>
            </a:r>
          </a:p>
          <a:p>
            <a:r>
              <a:rPr lang="en-GB" dirty="0" smtClean="0"/>
              <a:t>At York there are two options for requesting:</a:t>
            </a:r>
          </a:p>
          <a:p>
            <a:pPr lvl="1"/>
            <a:r>
              <a:rPr lang="en-GB" dirty="0"/>
              <a:t>Z</a:t>
            </a:r>
            <a:r>
              <a:rPr lang="en-GB" dirty="0" smtClean="0"/>
              <a:t>inc only requests (processed in-house)</a:t>
            </a:r>
          </a:p>
          <a:p>
            <a:pPr lvl="1"/>
            <a:r>
              <a:rPr lang="en-GB" dirty="0" smtClean="0"/>
              <a:t>Full profile requests (copper, zinc and selenium requests processed externally as a combined panel</a:t>
            </a:r>
            <a:r>
              <a:rPr lang="en-GB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50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Aims/Standards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Aims:</a:t>
            </a:r>
          </a:p>
          <a:p>
            <a:pPr lvl="1"/>
            <a:r>
              <a:rPr lang="en-GB" dirty="0" smtClean="0"/>
              <a:t>To investigate the reasons for and frequency of trace element requesting with the aim of reducing inappropriate testing.</a:t>
            </a:r>
          </a:p>
          <a:p>
            <a:r>
              <a:rPr lang="en-GB" b="1" dirty="0" smtClean="0"/>
              <a:t>Standards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Appropriate frequency of request (taken from British Obesity and Metabolic Surgery Society (BOMSS) guidelines and NICE CG32).</a:t>
            </a:r>
          </a:p>
          <a:p>
            <a:pPr lvl="1"/>
            <a:r>
              <a:rPr lang="en-GB" dirty="0" smtClean="0"/>
              <a:t>All samples should have a clear </a:t>
            </a:r>
            <a:r>
              <a:rPr lang="en-GB" dirty="0" smtClean="0"/>
              <a:t>indication for request </a:t>
            </a:r>
            <a:r>
              <a:rPr lang="en-GB" dirty="0" smtClean="0"/>
              <a:t>provided.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were gathered from the pathology LIMS and electronic patient </a:t>
            </a:r>
            <a:r>
              <a:rPr lang="en-GB" dirty="0" smtClean="0"/>
              <a:t>record.</a:t>
            </a:r>
          </a:p>
          <a:p>
            <a:r>
              <a:rPr lang="en-GB" dirty="0" smtClean="0"/>
              <a:t>Initial data gathering was performed between 1</a:t>
            </a:r>
            <a:r>
              <a:rPr lang="en-GB" baseline="30000" dirty="0" smtClean="0"/>
              <a:t>st</a:t>
            </a:r>
            <a:r>
              <a:rPr lang="en-GB" dirty="0" smtClean="0"/>
              <a:t> January to 31</a:t>
            </a:r>
            <a:r>
              <a:rPr lang="en-GB" baseline="30000" dirty="0" smtClean="0"/>
              <a:t>st</a:t>
            </a:r>
            <a:r>
              <a:rPr lang="en-GB" dirty="0" smtClean="0"/>
              <a:t> March 2017. </a:t>
            </a:r>
          </a:p>
          <a:p>
            <a:r>
              <a:rPr lang="en-GB" dirty="0" smtClean="0"/>
              <a:t>Re-audits of data </a:t>
            </a:r>
            <a:r>
              <a:rPr lang="en-GB" dirty="0" smtClean="0"/>
              <a:t>after implementation of changes:</a:t>
            </a:r>
            <a:endParaRPr lang="en-GB" dirty="0" smtClean="0"/>
          </a:p>
          <a:p>
            <a:pPr lvl="1"/>
            <a:r>
              <a:rPr lang="en-GB" dirty="0" smtClean="0"/>
              <a:t>01/09/17 – 30/11/17 (3 months post changes)</a:t>
            </a:r>
          </a:p>
          <a:p>
            <a:pPr lvl="1"/>
            <a:r>
              <a:rPr lang="en-GB" dirty="0" smtClean="0"/>
              <a:t>01/02/18 – 30/04/18 (8 months post changes)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9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</a:t>
            </a:r>
            <a:br>
              <a:rPr lang="en-GB" dirty="0" smtClean="0"/>
            </a:br>
            <a:r>
              <a:rPr lang="en-GB" dirty="0" smtClean="0"/>
              <a:t>1: Location of Requests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581090"/>
              </p:ext>
            </p:extLst>
          </p:nvPr>
        </p:nvGraphicFramePr>
        <p:xfrm>
          <a:off x="-1188640" y="1487140"/>
          <a:ext cx="6317778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756409"/>
              </p:ext>
            </p:extLst>
          </p:nvPr>
        </p:nvGraphicFramePr>
        <p:xfrm>
          <a:off x="3203848" y="1484784"/>
          <a:ext cx="6317778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1410964"/>
            <a:ext cx="2191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Zinc Only Requests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35636" y="1415608"/>
            <a:ext cx="234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Full Profile Requests</a:t>
            </a:r>
            <a:endParaRPr lang="en-GB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213317"/>
              </p:ext>
            </p:extLst>
          </p:nvPr>
        </p:nvGraphicFramePr>
        <p:xfrm>
          <a:off x="395536" y="5085184"/>
          <a:ext cx="6552727" cy="1703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4696"/>
                <a:gridCol w="1378257"/>
                <a:gridCol w="571754"/>
                <a:gridCol w="1805505"/>
                <a:gridCol w="1022515"/>
              </a:tblGrid>
              <a:tr h="2095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 smtClean="0">
                          <a:effectLst/>
                        </a:rPr>
                        <a:t>Zinc only (Jan-Mar 2017)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</a:t>
                      </a:r>
                      <a:r>
                        <a:rPr lang="en-GB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profile </a:t>
                      </a:r>
                      <a:r>
                        <a:rPr lang="en-GB" sz="1800" b="1" u="none" strike="noStrike" dirty="0" smtClean="0">
                          <a:effectLst/>
                        </a:rPr>
                        <a:t>(Jan-Mar 2017)</a:t>
                      </a:r>
                      <a:endParaRPr lang="en-GB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GP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325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IP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OP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Outpatient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Mental Health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 Health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505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9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607" y="2700040"/>
            <a:ext cx="1727393" cy="3561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</a:t>
            </a:r>
            <a:br>
              <a:rPr lang="en-GB" dirty="0" smtClean="0"/>
            </a:br>
            <a:r>
              <a:rPr lang="en-GB" dirty="0" smtClean="0"/>
              <a:t>2: Reasons for Requests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554034"/>
              </p:ext>
            </p:extLst>
          </p:nvPr>
        </p:nvGraphicFramePr>
        <p:xfrm>
          <a:off x="3697764" y="2060212"/>
          <a:ext cx="4104456" cy="450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856158"/>
              </p:ext>
            </p:extLst>
          </p:nvPr>
        </p:nvGraphicFramePr>
        <p:xfrm>
          <a:off x="103662" y="1825334"/>
          <a:ext cx="4032448" cy="438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043608" y="2107414"/>
            <a:ext cx="9879168" cy="15666357"/>
            <a:chOff x="-5287172" y="15000683"/>
            <a:chExt cx="19758337" cy="33620649"/>
          </a:xfrm>
        </p:grpSpPr>
        <p:sp>
          <p:nvSpPr>
            <p:cNvPr id="7" name="TextBox 6"/>
            <p:cNvSpPr txBox="1"/>
            <p:nvPr/>
          </p:nvSpPr>
          <p:spPr>
            <a:xfrm>
              <a:off x="1581732" y="47421003"/>
              <a:ext cx="128894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i="1" dirty="0" smtClean="0"/>
                <a:t>Figure 1: Reasons for ordering of zinc-only or trace element panels at York Teaching Hospitals Trust. </a:t>
              </a:r>
              <a:endParaRPr lang="en-GB" sz="3600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1768" y="15042408"/>
              <a:ext cx="6311512" cy="858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Full Profile </a:t>
              </a:r>
              <a:r>
                <a:rPr lang="en-GB" sz="2000" b="1" dirty="0"/>
                <a:t>R</a:t>
              </a:r>
              <a:r>
                <a:rPr lang="en-GB" sz="2000" b="1" dirty="0" smtClean="0"/>
                <a:t>equests</a:t>
              </a:r>
              <a:endParaRPr lang="en-GB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5287172" y="15000683"/>
              <a:ext cx="6311512" cy="858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Zinc Only </a:t>
              </a:r>
              <a:r>
                <a:rPr lang="en-GB" sz="2000" b="1" dirty="0"/>
                <a:t>R</a:t>
              </a:r>
              <a:r>
                <a:rPr lang="en-GB" sz="2000" b="1" dirty="0" smtClean="0"/>
                <a:t>equests</a:t>
              </a:r>
              <a:endParaRPr lang="en-GB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313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</a:t>
            </a:r>
            <a:br>
              <a:rPr lang="en-GB" dirty="0" smtClean="0"/>
            </a:br>
            <a:r>
              <a:rPr lang="en-GB" dirty="0" smtClean="0"/>
              <a:t>3: Retest Frequency (Bariatric Surgery)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168949"/>
            <a:ext cx="8229600" cy="1689051"/>
          </a:xfrm>
        </p:spPr>
        <p:txBody>
          <a:bodyPr/>
          <a:lstStyle/>
          <a:p>
            <a:r>
              <a:rPr lang="en-GB" dirty="0" smtClean="0"/>
              <a:t>Median retest interval was 6 months.</a:t>
            </a:r>
          </a:p>
          <a:p>
            <a:r>
              <a:rPr lang="en-GB" dirty="0" smtClean="0"/>
              <a:t>BOMSS recommends annual testing (unless symptoms of deficiency develop). 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994021"/>
              </p:ext>
            </p:extLst>
          </p:nvPr>
        </p:nvGraphicFramePr>
        <p:xfrm>
          <a:off x="755576" y="1484784"/>
          <a:ext cx="73448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5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Significantly more zinc only requests from GPs.</a:t>
            </a:r>
          </a:p>
          <a:p>
            <a:r>
              <a:rPr lang="en-GB" dirty="0" smtClean="0"/>
              <a:t>Many zinc only requests are for potentially inappropriate reasons.</a:t>
            </a:r>
          </a:p>
          <a:p>
            <a:r>
              <a:rPr lang="en-GB" dirty="0" smtClean="0"/>
              <a:t>Bariatric surgery monitoring of trace elements is too frequent.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84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Interventions</a:t>
            </a:r>
            <a:br>
              <a:rPr lang="en-GB" dirty="0" smtClean="0"/>
            </a:br>
            <a:r>
              <a:rPr lang="en-GB" dirty="0" smtClean="0"/>
              <a:t>1: Isolated Zinc Requesting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445170"/>
            <a:ext cx="3970784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Discouraging requests:</a:t>
            </a:r>
          </a:p>
          <a:p>
            <a:pPr lvl="1"/>
            <a:r>
              <a:rPr lang="en-GB" dirty="0" smtClean="0"/>
              <a:t>Electronic </a:t>
            </a:r>
            <a:r>
              <a:rPr lang="en-GB" dirty="0"/>
              <a:t>requesting </a:t>
            </a:r>
            <a:r>
              <a:rPr lang="en-GB" dirty="0" smtClean="0"/>
              <a:t>prompt.</a:t>
            </a:r>
          </a:p>
          <a:p>
            <a:pPr lvl="1"/>
            <a:r>
              <a:rPr lang="en-GB" dirty="0" smtClean="0"/>
              <a:t>Information </a:t>
            </a:r>
            <a:r>
              <a:rPr lang="en-GB" dirty="0"/>
              <a:t>sheets </a:t>
            </a:r>
            <a:r>
              <a:rPr lang="en-GB" dirty="0" smtClean="0"/>
              <a:t>sent to GPs.</a:t>
            </a:r>
          </a:p>
          <a:p>
            <a:pPr lvl="1"/>
            <a:r>
              <a:rPr lang="en-GB" dirty="0" smtClean="0"/>
              <a:t>Coded comment added to GP requests to highlight that test is rarely useful.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9" t="28507" r="61118" b="24624"/>
          <a:stretch/>
        </p:blipFill>
        <p:spPr bwMode="auto">
          <a:xfrm>
            <a:off x="395536" y="1772816"/>
            <a:ext cx="4392488" cy="413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09329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Test is still available if required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522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652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 Audit of Nutritional Trace Element Requesting Within York Teaching Hospitals</vt:lpstr>
      <vt:lpstr>Background</vt:lpstr>
      <vt:lpstr>Aims/Standards</vt:lpstr>
      <vt:lpstr>Methods</vt:lpstr>
      <vt:lpstr>Results 1: Location of Requests</vt:lpstr>
      <vt:lpstr>Results 2: Reasons for Requests</vt:lpstr>
      <vt:lpstr>Results 3: Retest Frequency (Bariatric Surgery)</vt:lpstr>
      <vt:lpstr>Findings</vt:lpstr>
      <vt:lpstr>Interventions 1: Isolated Zinc Requesting</vt:lpstr>
      <vt:lpstr>Interventions 2: Adherence to Guidelines</vt:lpstr>
      <vt:lpstr>Interventions  3: Minimum Retest Intervals</vt:lpstr>
      <vt:lpstr>Outcomes - Zinc Requesting</vt:lpstr>
      <vt:lpstr>Outcomes - Full Profile Requesting</vt:lpstr>
      <vt:lpstr>Conclusions</vt:lpstr>
    </vt:vector>
  </TitlesOfParts>
  <Company>Leeds Teaching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Audit of Nutritional Trace Element Requesting Within York Teaching Hospitals</dc:title>
  <dc:creator>Roger Bramley</dc:creator>
  <cp:lastModifiedBy>Roger Bramley</cp:lastModifiedBy>
  <cp:revision>41</cp:revision>
  <dcterms:created xsi:type="dcterms:W3CDTF">2018-08-06T14:34:40Z</dcterms:created>
  <dcterms:modified xsi:type="dcterms:W3CDTF">2018-09-03T08:19:48Z</dcterms:modified>
</cp:coreProperties>
</file>