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46" d="100"/>
          <a:sy n="46" d="100"/>
        </p:scale>
        <p:origin x="-1440" y="-13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4951-F73F-44BE-9FB3-8AB7765CDE0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CC705-022F-438F-A79F-FBB5E9C23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850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F42C2-B210-4150-98B9-F46FC9BF379F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E54E5-C5BA-4A5E-8245-C25F6EBC5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44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800" i="1" dirty="0" smtClean="0"/>
              <a:t>Shows the clinical details of primary care requests for CA125 classified as inappropriate according to NICE guidance (2012)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E54E5-C5BA-4A5E-8245-C25F6EBC565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296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2013 data</a:t>
            </a:r>
            <a:r>
              <a:rPr lang="en-GB" baseline="0" dirty="0" smtClean="0"/>
              <a:t> n = 31 patients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E54E5-C5BA-4A5E-8245-C25F6EBC565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2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 smtClean="0"/>
              <a:t>Ultrasound scans are also being carried out in patients without a raised CA125, 46% of patients in 2012 compared with 41% in 2013. Abnormal ultrasound features were found in 30% of this patient group in both 2012 and 2013.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E54E5-C5BA-4A5E-8245-C25F6EBC565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43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2013 n= 305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E54E5-C5BA-4A5E-8245-C25F6EBC565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42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E616-35A0-4B8A-A14E-8EC8E07E0791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ADE4D-2F59-434E-8D5B-1E2601DE7E7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38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E616-35A0-4B8A-A14E-8EC8E07E0791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ADE4D-2F59-434E-8D5B-1E2601DE7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E616-35A0-4B8A-A14E-8EC8E07E0791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ADE4D-2F59-434E-8D5B-1E2601DE7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7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E616-35A0-4B8A-A14E-8EC8E07E0791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ADE4D-2F59-434E-8D5B-1E2601DE7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5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E616-35A0-4B8A-A14E-8EC8E07E0791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ADE4D-2F59-434E-8D5B-1E2601DE7E7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32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E616-35A0-4B8A-A14E-8EC8E07E0791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ADE4D-2F59-434E-8D5B-1E2601DE7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65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E616-35A0-4B8A-A14E-8EC8E07E0791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ADE4D-2F59-434E-8D5B-1E2601DE7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18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E616-35A0-4B8A-A14E-8EC8E07E0791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ADE4D-2F59-434E-8D5B-1E2601DE7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36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E616-35A0-4B8A-A14E-8EC8E07E0791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ADE4D-2F59-434E-8D5B-1E2601DE7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58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61E616-35A0-4B8A-A14E-8EC8E07E0791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6ADE4D-2F59-434E-8D5B-1E2601DE7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72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E616-35A0-4B8A-A14E-8EC8E07E0791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ADE4D-2F59-434E-8D5B-1E2601DE7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05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61E616-35A0-4B8A-A14E-8EC8E07E0791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6ADE4D-2F59-434E-8D5B-1E2601DE7E7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56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png"/><Relationship Id="rId5" Type="http://schemas.openxmlformats.org/officeDocument/2006/relationships/oleObject" Target="../embeddings/Microsoft_Excel_97-2003_Worksheet5.xls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Worksheet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NW regional audit of CA125 requesting in primary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192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Patients with raised CA125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dirty="0" smtClean="0"/>
          </a:p>
          <a:p>
            <a:endParaRPr lang="en-GB" altLang="en-US" dirty="0"/>
          </a:p>
          <a:p>
            <a:endParaRPr lang="en-GB" altLang="en-US" dirty="0" smtClean="0"/>
          </a:p>
          <a:p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dirty="0" smtClean="0"/>
              <a:t> </a:t>
            </a:r>
            <a:endParaRPr lang="en-GB" altLang="en-US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817543"/>
              </p:ext>
            </p:extLst>
          </p:nvPr>
        </p:nvGraphicFramePr>
        <p:xfrm>
          <a:off x="1269242" y="2006220"/>
          <a:ext cx="9225885" cy="3138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295"/>
                <a:gridCol w="3075295"/>
                <a:gridCol w="3075295"/>
              </a:tblGrid>
              <a:tr h="104632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Raised CA125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2012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2013</a:t>
                      </a:r>
                      <a:endParaRPr lang="en-GB" sz="2000" dirty="0"/>
                    </a:p>
                  </a:txBody>
                  <a:tcPr/>
                </a:tc>
              </a:tr>
              <a:tr h="104632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ultrasound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17 %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23 %</a:t>
                      </a:r>
                      <a:endParaRPr lang="en-GB" sz="2000" dirty="0"/>
                    </a:p>
                  </a:txBody>
                  <a:tcPr/>
                </a:tc>
              </a:tr>
              <a:tr h="104632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No imaging</a:t>
                      </a:r>
                      <a:r>
                        <a:rPr lang="en-GB" sz="2000" baseline="0" dirty="0" smtClean="0"/>
                        <a:t> of any kind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2.4 %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9.8 %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37013" y="1633846"/>
            <a:ext cx="8148637" cy="4419600"/>
            <a:chOff x="4037013" y="1606550"/>
            <a:chExt cx="8148637" cy="4419600"/>
          </a:xfrm>
        </p:grpSpPr>
        <p:graphicFrame>
          <p:nvGraphicFramePr>
            <p:cNvPr id="4" name="Chart 3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75068458"/>
                </p:ext>
              </p:extLst>
            </p:nvPr>
          </p:nvGraphicFramePr>
          <p:xfrm>
            <a:off x="4037013" y="1606550"/>
            <a:ext cx="8148637" cy="441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Chart" r:id="rId5" imgW="3305156" imgH="1666840" progId="Excel.Chart.8">
                    <p:embed/>
                  </p:oleObj>
                </mc:Choice>
                <mc:Fallback>
                  <p:oleObj name="Chart" r:id="rId5" imgW="3305156" imgH="166684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7013" y="1606550"/>
                          <a:ext cx="8148637" cy="441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5923323" y="4351717"/>
              <a:ext cx="15068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</a:rPr>
                <a:t>Fibroids/</a:t>
              </a:r>
            </a:p>
            <a:p>
              <a:r>
                <a:rPr lang="en-GB" sz="2400" dirty="0" smtClean="0">
                  <a:solidFill>
                    <a:schemeClr val="bg1"/>
                  </a:solidFill>
                </a:rPr>
                <a:t>cysts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74199" y="3081009"/>
              <a:ext cx="15068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</a:rPr>
                <a:t>Unknown</a:t>
              </a:r>
            </a:p>
            <a:p>
              <a:r>
                <a:rPr lang="en-GB" sz="2400" dirty="0" smtClean="0">
                  <a:solidFill>
                    <a:schemeClr val="bg1"/>
                  </a:solidFill>
                </a:rPr>
                <a:t>cause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Patients with raised CA125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5 % </a:t>
            </a:r>
            <a:r>
              <a:rPr lang="en-GB" altLang="en-US" dirty="0"/>
              <a:t>total requests in </a:t>
            </a:r>
            <a:r>
              <a:rPr lang="en-GB" altLang="en-US" dirty="0" smtClean="0"/>
              <a:t>2013 – Raised CA125</a:t>
            </a:r>
          </a:p>
          <a:p>
            <a:r>
              <a:rPr lang="en-GB" altLang="en-US" dirty="0" smtClean="0"/>
              <a:t>63 % </a:t>
            </a:r>
            <a:r>
              <a:rPr lang="en-GB" altLang="en-US" dirty="0"/>
              <a:t>had abnormal ultrasound </a:t>
            </a:r>
            <a:r>
              <a:rPr lang="en-GB" altLang="en-US" dirty="0" smtClean="0"/>
              <a:t>features</a:t>
            </a:r>
          </a:p>
          <a:p>
            <a:r>
              <a:rPr lang="en-GB" altLang="en-US" dirty="0" smtClean="0"/>
              <a:t>13 % Ovarian </a:t>
            </a:r>
            <a:r>
              <a:rPr lang="en-GB" altLang="en-US" dirty="0"/>
              <a:t>cancer </a:t>
            </a:r>
            <a:endParaRPr lang="en-GB" altLang="en-US" dirty="0" smtClean="0"/>
          </a:p>
          <a:p>
            <a:r>
              <a:rPr lang="en-GB" altLang="en-US" dirty="0" smtClean="0"/>
              <a:t>Data </a:t>
            </a:r>
            <a:r>
              <a:rPr lang="en-GB" altLang="en-US" dirty="0"/>
              <a:t>was consistent across both </a:t>
            </a:r>
            <a:r>
              <a:rPr lang="en-GB" altLang="en-US" dirty="0" smtClean="0"/>
              <a:t>years</a:t>
            </a: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24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Patients without raised CA125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636595"/>
              </p:ext>
            </p:extLst>
          </p:nvPr>
        </p:nvGraphicFramePr>
        <p:xfrm>
          <a:off x="1220110" y="2197289"/>
          <a:ext cx="9225885" cy="3138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295"/>
                <a:gridCol w="3075295"/>
                <a:gridCol w="3075295"/>
              </a:tblGrid>
              <a:tr h="104632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CA125 not raised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2012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2013</a:t>
                      </a:r>
                      <a:endParaRPr lang="en-GB" sz="2000" dirty="0"/>
                    </a:p>
                  </a:txBody>
                  <a:tcPr/>
                </a:tc>
              </a:tr>
              <a:tr h="104632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Ultrasound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46 %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41 %</a:t>
                      </a:r>
                      <a:endParaRPr lang="en-GB" sz="2000" dirty="0"/>
                    </a:p>
                  </a:txBody>
                  <a:tcPr/>
                </a:tc>
              </a:tr>
              <a:tr h="104632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Abnormal features on ultrasound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30 %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30 %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33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Patients without raised CA125 but abnormal ultrasound</a:t>
            </a:r>
            <a:endParaRPr lang="en-GB" dirty="0"/>
          </a:p>
        </p:txBody>
      </p:sp>
      <p:graphicFrame>
        <p:nvGraphicFramePr>
          <p:cNvPr id="4" name="Chart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19437"/>
              </p:ext>
            </p:extLst>
          </p:nvPr>
        </p:nvGraphicFramePr>
        <p:xfrm>
          <a:off x="2879678" y="1737360"/>
          <a:ext cx="8024883" cy="4254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r:id="rId5" imgW="3261643" imgH="1774090" progId="Excel.Chart.8">
                  <p:embed/>
                </p:oleObj>
              </mc:Choice>
              <mc:Fallback>
                <p:oleObj r:id="rId5" imgW="3261643" imgH="177409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678" y="1737360"/>
                        <a:ext cx="8024883" cy="4254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73195" y="3546498"/>
            <a:ext cx="1506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Unknown cause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51729" y="3330409"/>
            <a:ext cx="1506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Cyst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4129" y="2595705"/>
            <a:ext cx="1506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Fibroids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08018" y="5624126"/>
            <a:ext cx="359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No ovarian cancer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6799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SzPct val="150000"/>
              <a:buFontTx/>
              <a:buChar char="•"/>
              <a:defRPr/>
            </a:pPr>
            <a:r>
              <a:rPr lang="en-GB" altLang="en-US" sz="2400" dirty="0" smtClean="0"/>
              <a:t> Across </a:t>
            </a:r>
            <a:r>
              <a:rPr lang="en-GB" altLang="en-US" sz="2400" dirty="0"/>
              <a:t>the NW region, </a:t>
            </a:r>
            <a:r>
              <a:rPr lang="en-GB" altLang="en-US" sz="2400" dirty="0" smtClean="0"/>
              <a:t>66</a:t>
            </a:r>
            <a:r>
              <a:rPr lang="en-GB" altLang="en-US" sz="2400" dirty="0"/>
              <a:t>% primary care requests for CA125 are </a:t>
            </a:r>
            <a:r>
              <a:rPr lang="en-GB" altLang="en-US" sz="2400" dirty="0" smtClean="0"/>
              <a:t>appropriate </a:t>
            </a:r>
          </a:p>
          <a:p>
            <a:pPr>
              <a:spcBef>
                <a:spcPct val="50000"/>
              </a:spcBef>
              <a:buSzPct val="150000"/>
              <a:buFontTx/>
              <a:buChar char="•"/>
              <a:defRPr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If </a:t>
            </a:r>
            <a:r>
              <a:rPr lang="en-GB" altLang="en-US" sz="2400" dirty="0"/>
              <a:t>abnormal bleeding were regarded as an appropriate symptom compliance with this standard would be </a:t>
            </a:r>
            <a:r>
              <a:rPr lang="en-GB" altLang="en-US" sz="2400" dirty="0" smtClean="0"/>
              <a:t>improved</a:t>
            </a:r>
          </a:p>
          <a:p>
            <a:pPr>
              <a:spcBef>
                <a:spcPct val="50000"/>
              </a:spcBef>
              <a:buSzPct val="150000"/>
              <a:buFontTx/>
              <a:buChar char="•"/>
              <a:defRPr/>
            </a:pPr>
            <a:r>
              <a:rPr lang="en-GB" altLang="en-US" sz="2400" dirty="0" smtClean="0"/>
              <a:t> </a:t>
            </a:r>
            <a:r>
              <a:rPr lang="en-GB" altLang="en-US" sz="2400" dirty="0"/>
              <a:t>Several studies in a systematic </a:t>
            </a:r>
            <a:r>
              <a:rPr lang="en-GB" altLang="en-US" sz="2400" dirty="0" smtClean="0"/>
              <a:t>review </a:t>
            </a:r>
            <a:r>
              <a:rPr lang="en-GB" altLang="en-US" sz="2400" dirty="0"/>
              <a:t>refer to abnormal bleeding as an ovarian cancer </a:t>
            </a:r>
            <a:r>
              <a:rPr lang="en-GB" altLang="en-US" sz="2400" dirty="0" smtClean="0"/>
              <a:t>symptom</a:t>
            </a:r>
            <a:endParaRPr lang="en-GB" altLang="en-US" sz="2400" dirty="0"/>
          </a:p>
          <a:p>
            <a:pPr>
              <a:spcBef>
                <a:spcPct val="50000"/>
              </a:spcBef>
              <a:buSzPct val="150000"/>
              <a:buFontTx/>
              <a:buChar char="•"/>
              <a:defRPr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83% of </a:t>
            </a:r>
            <a:r>
              <a:rPr lang="en-GB" altLang="en-US" sz="2400" dirty="0"/>
              <a:t>patients with raised CA125 </a:t>
            </a:r>
            <a:r>
              <a:rPr lang="en-GB" altLang="en-US" sz="2400" dirty="0" smtClean="0"/>
              <a:t>had ultrasound in </a:t>
            </a:r>
            <a:r>
              <a:rPr lang="en-GB" altLang="en-US" sz="2400" dirty="0"/>
              <a:t>2012, this fell to 77% in 2013 </a:t>
            </a:r>
          </a:p>
          <a:p>
            <a:pPr>
              <a:spcBef>
                <a:spcPct val="50000"/>
              </a:spcBef>
              <a:buSzPct val="150000"/>
              <a:buFontTx/>
              <a:buChar char="•"/>
              <a:defRPr/>
            </a:pPr>
            <a:r>
              <a:rPr lang="en-GB" altLang="en-US" sz="2400" dirty="0" smtClean="0"/>
              <a:t> This </a:t>
            </a:r>
            <a:r>
              <a:rPr lang="en-GB" altLang="en-US" sz="2400" dirty="0"/>
              <a:t>may reflect clinicians loosing confidence that a raised CA125 always requires </a:t>
            </a:r>
            <a:r>
              <a:rPr lang="en-GB" altLang="en-US" sz="2400" dirty="0" smtClean="0"/>
              <a:t>investigation</a:t>
            </a:r>
            <a:endParaRPr lang="en-GB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6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GB" altLang="en-US" sz="2400" dirty="0"/>
              <a:t>NICE Clinical Guidance CG122 - Ovarian cancer, The recognition and initial management of ovarian cancer. http://guidance.nice.org.uk/cg122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GB" altLang="en-US" sz="2400" dirty="0"/>
              <a:t>British Journal of Obstetrics and Gynaecology (2005): Symptoms associated with diagnosis of ovarian cancer: a systematic review. 112: 857-865.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5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sz="2400" dirty="0"/>
              <a:t>Lance </a:t>
            </a:r>
            <a:r>
              <a:rPr lang="en-GB" sz="2400" dirty="0" err="1"/>
              <a:t>Sandle</a:t>
            </a:r>
            <a:endParaRPr lang="en-GB" sz="2400" dirty="0"/>
          </a:p>
          <a:p>
            <a:pPr lvl="1"/>
            <a:r>
              <a:rPr lang="en-GB" sz="2400" dirty="0" smtClean="0"/>
              <a:t>Natalie Hunt</a:t>
            </a:r>
          </a:p>
          <a:p>
            <a:pPr lvl="1"/>
            <a:r>
              <a:rPr lang="en-GB" sz="2400" dirty="0" smtClean="0"/>
              <a:t>Rebecca </a:t>
            </a:r>
            <a:r>
              <a:rPr lang="en-GB" sz="2400" dirty="0" err="1" smtClean="0"/>
              <a:t>Allcock</a:t>
            </a:r>
            <a:endParaRPr lang="en-GB" sz="2400" dirty="0" smtClean="0"/>
          </a:p>
          <a:p>
            <a:pPr lvl="1"/>
            <a:r>
              <a:rPr lang="en-GB" sz="2400" dirty="0" smtClean="0"/>
              <a:t>Mandy </a:t>
            </a:r>
            <a:r>
              <a:rPr lang="en-GB" sz="2400" dirty="0" err="1" smtClean="0"/>
              <a:t>Pickersgill</a:t>
            </a:r>
            <a:endParaRPr lang="en-GB" sz="2400" dirty="0" smtClean="0"/>
          </a:p>
          <a:p>
            <a:pPr lvl="1"/>
            <a:r>
              <a:rPr lang="en-GB" sz="2400" dirty="0" smtClean="0"/>
              <a:t>Anthony </a:t>
            </a:r>
            <a:r>
              <a:rPr lang="en-GB" sz="2400" dirty="0" err="1" smtClean="0"/>
              <a:t>Beardsmore</a:t>
            </a:r>
            <a:endParaRPr lang="en-GB" sz="2400" dirty="0"/>
          </a:p>
          <a:p>
            <a:pPr lvl="1"/>
            <a:r>
              <a:rPr lang="en-GB" sz="2400" dirty="0" smtClean="0"/>
              <a:t>Andrew </a:t>
            </a:r>
            <a:r>
              <a:rPr lang="en-GB" sz="2400" dirty="0" err="1" smtClean="0"/>
              <a:t>Hutchesson</a:t>
            </a:r>
            <a:endParaRPr lang="en-GB" sz="2400" dirty="0" smtClean="0"/>
          </a:p>
          <a:p>
            <a:pPr lvl="1"/>
            <a:r>
              <a:rPr lang="en-GB" sz="2400" dirty="0" smtClean="0"/>
              <a:t>Emily </a:t>
            </a:r>
            <a:r>
              <a:rPr lang="en-GB" sz="2400" dirty="0" err="1" smtClean="0"/>
              <a:t>Stratta</a:t>
            </a:r>
            <a:endParaRPr lang="en-GB" sz="2400" dirty="0" smtClean="0"/>
          </a:p>
          <a:p>
            <a:pPr lvl="1"/>
            <a:r>
              <a:rPr lang="en-GB" sz="2400" dirty="0" smtClean="0"/>
              <a:t>Carrie Chadwick</a:t>
            </a:r>
          </a:p>
          <a:p>
            <a:pPr lvl="1"/>
            <a:r>
              <a:rPr lang="en-GB" sz="2400" dirty="0" smtClean="0"/>
              <a:t>Sally </a:t>
            </a:r>
            <a:r>
              <a:rPr lang="en-GB" sz="2400" dirty="0" err="1" smtClean="0"/>
              <a:t>Hanton</a:t>
            </a:r>
            <a:endParaRPr lang="en-GB" sz="2400" dirty="0" smtClean="0"/>
          </a:p>
          <a:p>
            <a:pPr lvl="1"/>
            <a:r>
              <a:rPr lang="en-GB" sz="2400" dirty="0" smtClean="0"/>
              <a:t>Sarah Robinson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309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NW Audit meeting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Start of collaborative NW regional audit</a:t>
            </a:r>
          </a:p>
          <a:p>
            <a:r>
              <a:rPr lang="en-GB" sz="2400" dirty="0" smtClean="0"/>
              <a:t>Using </a:t>
            </a:r>
            <a:r>
              <a:rPr lang="en-GB" sz="2400" dirty="0" err="1" smtClean="0"/>
              <a:t>RCPath</a:t>
            </a:r>
            <a:r>
              <a:rPr lang="en-GB" sz="2400" dirty="0" smtClean="0"/>
              <a:t> template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562" y="322055"/>
            <a:ext cx="9857360" cy="51320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8845" y="5679582"/>
            <a:ext cx="10122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http://www.rcpath.org/clinical-effectiveness/clinical-audit/clinical-audit-templates/clinical-biochemistry-audit-templates.htm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0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Ovarian 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 smtClean="0"/>
              <a:t>2% lifetime risk for women in England and Wales</a:t>
            </a:r>
          </a:p>
          <a:p>
            <a:r>
              <a:rPr lang="en-GB" altLang="en-US" sz="2400" dirty="0" smtClean="0"/>
              <a:t>Poor survival rate - advanced stage at presentation</a:t>
            </a:r>
          </a:p>
          <a:p>
            <a:r>
              <a:rPr lang="en-GB" altLang="en-US" sz="2400" dirty="0" smtClean="0"/>
              <a:t>April 2011, NICE published guidelines on Ovarian Cancer, the recognition and initial management (CG122)</a:t>
            </a:r>
          </a:p>
          <a:p>
            <a:r>
              <a:rPr lang="en-GB" altLang="en-US" sz="2400" dirty="0" smtClean="0"/>
              <a:t>Analysis of CA125 in primary care patients with symptoms suggestive of ovarian cancer </a:t>
            </a:r>
          </a:p>
          <a:p>
            <a:r>
              <a:rPr lang="en-GB" altLang="en-US" sz="2400" dirty="0" smtClean="0"/>
              <a:t>Aid detection at an earlier stage of disease</a:t>
            </a:r>
          </a:p>
          <a:p>
            <a:r>
              <a:rPr lang="en-GB" altLang="en-US" sz="2400" dirty="0" smtClean="0"/>
              <a:t>Aiming to improve outcomes for patients.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7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Audit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 algn="just">
              <a:buSzPct val="114000"/>
              <a:buNone/>
            </a:pPr>
            <a:r>
              <a:rPr lang="en-GB" altLang="en-US" sz="2400" dirty="0" smtClean="0"/>
              <a:t>To determine: </a:t>
            </a:r>
          </a:p>
          <a:p>
            <a:pPr marL="457200" lvl="1" indent="0" algn="just">
              <a:buSzPct val="114000"/>
              <a:buNone/>
            </a:pPr>
            <a:endParaRPr lang="en-GB" altLang="en-US" sz="2400" dirty="0" smtClean="0"/>
          </a:p>
          <a:p>
            <a:pPr lvl="1" algn="just">
              <a:buSzPct val="114000"/>
              <a:buFontTx/>
              <a:buChar char="•"/>
            </a:pPr>
            <a:r>
              <a:rPr lang="en-GB" altLang="en-US" sz="2400" dirty="0" smtClean="0"/>
              <a:t> Whether CA125 is being requested in women with symptoms suggestive of ovarian cancer</a:t>
            </a:r>
          </a:p>
          <a:p>
            <a:pPr lvl="1" algn="just">
              <a:buSzPct val="114000"/>
              <a:buFontTx/>
              <a:buChar char="•"/>
            </a:pPr>
            <a:r>
              <a:rPr lang="en-GB" altLang="en-US" sz="2400" dirty="0" smtClean="0"/>
              <a:t> If ultrasound is being carried out in appropriate cases</a:t>
            </a:r>
          </a:p>
          <a:p>
            <a:pPr lvl="1" algn="just">
              <a:buSzPct val="114000"/>
              <a:buFontTx/>
              <a:buChar char="•"/>
            </a:pPr>
            <a:r>
              <a:rPr lang="en-GB" altLang="en-US" sz="2400" dirty="0" smtClean="0"/>
              <a:t>Changes in the above parameters in the two years after NICE</a:t>
            </a:r>
          </a:p>
          <a:p>
            <a:pPr algn="just"/>
            <a:endParaRPr lang="en-GB" altLang="en-US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2059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 smtClean="0"/>
              <a:t>Data for CA125 requests in a one month period (March 2012), was extracted from the laboratory system and analysed in Excel</a:t>
            </a:r>
          </a:p>
          <a:p>
            <a:r>
              <a:rPr lang="en-GB" altLang="en-US" sz="2400" dirty="0" smtClean="0"/>
              <a:t>Electronic patient notes were used to extract further clinical information and imaging</a:t>
            </a:r>
          </a:p>
          <a:p>
            <a:r>
              <a:rPr lang="en-GB" altLang="en-US" sz="2400" dirty="0" smtClean="0"/>
              <a:t>The audit was repeated one year later ( March 2013)</a:t>
            </a:r>
          </a:p>
          <a:p>
            <a:r>
              <a:rPr lang="en-GB" altLang="en-US" sz="2400" dirty="0" smtClean="0"/>
              <a:t>Only the first request from any patients with multiple requests was included</a:t>
            </a:r>
          </a:p>
          <a:p>
            <a:r>
              <a:rPr lang="en-GB" altLang="en-US" sz="2400" dirty="0" smtClean="0"/>
              <a:t>This audit was carried out at six Trusts across the North West (NW) ACB region</a:t>
            </a:r>
          </a:p>
          <a:p>
            <a:r>
              <a:rPr lang="en-GB" altLang="en-US" sz="2400" dirty="0" smtClean="0"/>
              <a:t>Mid Cheshire, Lancashire Teaching, Royal Blackburn, Trafford, Royal Bolton and Aintree Hospitals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6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Appropriateness of clinical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Rate of test appropriateness is consist </a:t>
            </a:r>
            <a:r>
              <a:rPr lang="en-GB" altLang="en-US" dirty="0"/>
              <a:t>across the NW </a:t>
            </a:r>
            <a:r>
              <a:rPr lang="en-GB" altLang="en-US" dirty="0" smtClean="0"/>
              <a:t>region</a:t>
            </a:r>
          </a:p>
          <a:p>
            <a:r>
              <a:rPr lang="en-GB" altLang="en-US" dirty="0" smtClean="0"/>
              <a:t>Mean </a:t>
            </a:r>
            <a:r>
              <a:rPr lang="en-GB" altLang="en-US" dirty="0"/>
              <a:t>of 66% of </a:t>
            </a:r>
            <a:r>
              <a:rPr lang="en-GB" altLang="en-US" dirty="0" smtClean="0"/>
              <a:t>requests (54-72% range) </a:t>
            </a:r>
          </a:p>
          <a:p>
            <a:r>
              <a:rPr lang="en-GB" altLang="en-US" dirty="0" smtClean="0"/>
              <a:t>Consistent </a:t>
            </a:r>
            <a:r>
              <a:rPr lang="en-GB" altLang="en-US" dirty="0"/>
              <a:t>across 2012 and </a:t>
            </a:r>
            <a:r>
              <a:rPr lang="en-GB" altLang="en-US" dirty="0" smtClean="0"/>
              <a:t>2013</a:t>
            </a:r>
          </a:p>
          <a:p>
            <a:r>
              <a:rPr lang="en-GB" dirty="0" smtClean="0"/>
              <a:t>Pie chart shows clinical details classed as </a:t>
            </a:r>
          </a:p>
          <a:p>
            <a:r>
              <a:rPr lang="en-GB" dirty="0" smtClean="0"/>
              <a:t>Appropriate from 2012</a:t>
            </a:r>
            <a:endParaRPr lang="en-GB" dirty="0"/>
          </a:p>
        </p:txBody>
      </p:sp>
      <p:graphicFrame>
        <p:nvGraphicFramePr>
          <p:cNvPr id="6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002133"/>
              </p:ext>
            </p:extLst>
          </p:nvPr>
        </p:nvGraphicFramePr>
        <p:xfrm>
          <a:off x="4310063" y="1843088"/>
          <a:ext cx="7839075" cy="445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4" imgW="3286234" imgH="1819365" progId="Excel.Sheet.8">
                  <p:embed/>
                </p:oleObj>
              </mc:Choice>
              <mc:Fallback>
                <p:oleObj name="Worksheet" r:id="rId4" imgW="3286234" imgH="181936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063" y="1843088"/>
                        <a:ext cx="7839075" cy="445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973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Inappropriate symptoms</a:t>
            </a:r>
            <a:endParaRPr lang="en-GB" dirty="0"/>
          </a:p>
        </p:txBody>
      </p:sp>
      <p:graphicFrame>
        <p:nvGraphicFramePr>
          <p:cNvPr id="4" name="Chart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23206"/>
              </p:ext>
            </p:extLst>
          </p:nvPr>
        </p:nvGraphicFramePr>
        <p:xfrm>
          <a:off x="2292440" y="1880315"/>
          <a:ext cx="7830354" cy="4262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5" imgW="3304318" imgH="1737511" progId="Excel.Chart.8">
                  <p:embed/>
                </p:oleObj>
              </mc:Choice>
              <mc:Fallback>
                <p:oleObj r:id="rId5" imgW="3304318" imgH="173751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440" y="1880315"/>
                        <a:ext cx="7830354" cy="42629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40180" y="4147000"/>
            <a:ext cx="1506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Abnormal bleeding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4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407783" cy="1450757"/>
          </a:xfrm>
        </p:spPr>
        <p:txBody>
          <a:bodyPr/>
          <a:lstStyle/>
          <a:p>
            <a:r>
              <a:rPr lang="en-GB" dirty="0" smtClean="0"/>
              <a:t>Temporal pattern of US &amp; CA125 requests</a:t>
            </a:r>
            <a:endParaRPr lang="en-GB" dirty="0"/>
          </a:p>
        </p:txBody>
      </p:sp>
      <p:graphicFrame>
        <p:nvGraphicFramePr>
          <p:cNvPr id="4" name="Chart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310604"/>
              </p:ext>
            </p:extLst>
          </p:nvPr>
        </p:nvGraphicFramePr>
        <p:xfrm>
          <a:off x="2333767" y="1737360"/>
          <a:ext cx="8821913" cy="5004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4" imgW="3310415" imgH="1615580" progId="Excel.Chart.8">
                  <p:embed/>
                </p:oleObj>
              </mc:Choice>
              <mc:Fallback>
                <p:oleObj r:id="rId4" imgW="3310415" imgH="161558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767" y="1737360"/>
                        <a:ext cx="8821913" cy="50046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1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</TotalTime>
  <Words>597</Words>
  <Application>Microsoft Office PowerPoint</Application>
  <PresentationFormat>Custom</PresentationFormat>
  <Paragraphs>102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Retrospect</vt:lpstr>
      <vt:lpstr>Worksheet</vt:lpstr>
      <vt:lpstr>Microsoft Excel Chart</vt:lpstr>
      <vt:lpstr>Chart</vt:lpstr>
      <vt:lpstr>NW regional audit of CA125 requesting in primary care</vt:lpstr>
      <vt:lpstr>NW Audit meeting format</vt:lpstr>
      <vt:lpstr>PowerPoint Presentation</vt:lpstr>
      <vt:lpstr>Ovarian Cancer</vt:lpstr>
      <vt:lpstr>Audit aims</vt:lpstr>
      <vt:lpstr>Methods</vt:lpstr>
      <vt:lpstr>Appropriateness of clinical details</vt:lpstr>
      <vt:lpstr>Inappropriate symptoms</vt:lpstr>
      <vt:lpstr>Temporal pattern of US &amp; CA125 requests</vt:lpstr>
      <vt:lpstr>Patients with raised CA125</vt:lpstr>
      <vt:lpstr>Patients with raised CA125</vt:lpstr>
      <vt:lpstr>Patients without raised CA125</vt:lpstr>
      <vt:lpstr>Patients without raised CA125 but abnormal ultrasound</vt:lpstr>
      <vt:lpstr>Summary</vt:lpstr>
      <vt:lpstr>References 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 regional audit of CA125 requesting in primary care</dc:title>
  <dc:creator>SteNat</dc:creator>
  <cp:lastModifiedBy>Craig McKibbin</cp:lastModifiedBy>
  <cp:revision>14</cp:revision>
  <cp:lastPrinted>2014-11-10T08:02:30Z</cp:lastPrinted>
  <dcterms:created xsi:type="dcterms:W3CDTF">2014-11-06T15:15:43Z</dcterms:created>
  <dcterms:modified xsi:type="dcterms:W3CDTF">2016-11-25T14:53:07Z</dcterms:modified>
</cp:coreProperties>
</file>