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9" r:id="rId2"/>
    <p:sldId id="261" r:id="rId3"/>
    <p:sldId id="289" r:id="rId4"/>
    <p:sldId id="291" r:id="rId5"/>
    <p:sldId id="290" r:id="rId6"/>
    <p:sldId id="307" r:id="rId7"/>
    <p:sldId id="314" r:id="rId8"/>
    <p:sldId id="293" r:id="rId9"/>
    <p:sldId id="294" r:id="rId10"/>
    <p:sldId id="295" r:id="rId11"/>
    <p:sldId id="296" r:id="rId12"/>
    <p:sldId id="297" r:id="rId13"/>
    <p:sldId id="313" r:id="rId14"/>
    <p:sldId id="298" r:id="rId15"/>
    <p:sldId id="316" r:id="rId16"/>
    <p:sldId id="299" r:id="rId17"/>
    <p:sldId id="300" r:id="rId18"/>
    <p:sldId id="277" r:id="rId19"/>
    <p:sldId id="301" r:id="rId20"/>
    <p:sldId id="302" r:id="rId21"/>
    <p:sldId id="303" r:id="rId22"/>
    <p:sldId id="304" r:id="rId23"/>
    <p:sldId id="312" r:id="rId24"/>
    <p:sldId id="309" r:id="rId25"/>
    <p:sldId id="292" r:id="rId26"/>
    <p:sldId id="288" r:id="rId27"/>
    <p:sldId id="287" r:id="rId28"/>
    <p:sldId id="315" r:id="rId2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593"/>
    <a:srgbClr val="1F9FE9"/>
    <a:srgbClr val="A3137B"/>
    <a:srgbClr val="2B2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3" autoAdjust="0"/>
    <p:restoredTop sz="91086" autoAdjust="0"/>
  </p:normalViewPr>
  <p:slideViewPr>
    <p:cSldViewPr snapToObjects="1">
      <p:cViewPr varScale="1">
        <p:scale>
          <a:sx n="65" d="100"/>
          <a:sy n="65" d="100"/>
        </p:scale>
        <p:origin x="162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 Id="rId35" Type="http://schemas.openxmlformats.org/officeDocument/2006/relationships/tableStyles" Target="tableStyles.xml" /></Relationships>
</file>

<file path=ppt/charts/_rels/chart1.xml.rels><?xml version="1.0" encoding="UTF-8" standalone="yes"?>
<Relationships xmlns="http://schemas.openxmlformats.org/package/2006/relationships"><Relationship Id="rId1" Type="http://schemas.openxmlformats.org/officeDocument/2006/relationships/oleObject" Target="file:///xbhrhospitals.nhs.uk\dfs\homefolders\akinladeo\Documents\Management\Audit\Thames%20audit\Androgen%20audit\Androgen%20audit%20reponses\Audit%20responses.xlsx" TargetMode="External" /></Relationships>
</file>

<file path=ppt/charts/_rels/chart10.xml.rels><?xml version="1.0" encoding="UTF-8" standalone="yes"?>
<Relationships xmlns="http://schemas.openxmlformats.org/package/2006/relationships"><Relationship Id="rId1" Type="http://schemas.openxmlformats.org/officeDocument/2006/relationships/oleObject" Target="file:///xbhrhospitals.nhs.uk\dfs\homefolders\akinladeo\Documents\Management\Audit\Thames%20audit\Androgen%20audit\Androgen%20audit%20reponses\Audit%20responses.xlsx" TargetMode="External" /></Relationships>
</file>

<file path=ppt/charts/_rels/chart11.xml.rels><?xml version="1.0" encoding="UTF-8" standalone="yes"?>
<Relationships xmlns="http://schemas.openxmlformats.org/package/2006/relationships"><Relationship Id="rId1" Type="http://schemas.openxmlformats.org/officeDocument/2006/relationships/oleObject" Target="file:///xbhrhospitals.nhs.uk\dfs\homefolders\akinladeo\Documents\Management\Audit\Thames%20audit\Androgen%20audit\Androgen%20audit%20reponses\Audit%20responses.xlsx" TargetMode="External" /></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 /><Relationship Id="rId1" Type="http://schemas.openxmlformats.org/officeDocument/2006/relationships/package" Target="../embeddings/Microsoft_Excel_Worksheet.xlsx" /></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 /></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 /></Relationships>
</file>

<file path=ppt/charts/_rels/chart5.xml.rels><?xml version="1.0" encoding="UTF-8" standalone="yes"?>
<Relationships xmlns="http://schemas.openxmlformats.org/package/2006/relationships"><Relationship Id="rId1" Type="http://schemas.openxmlformats.org/officeDocument/2006/relationships/oleObject" Target="file:///xbhrhospitals.nhs.uk\dfs\homefolders\akinladeo\Documents\Management\Audit\Thames%20audit\Androgen%20audit\Androgen%20audit%20reponses\Audit%20responses.xlsx" TargetMode="External" /></Relationships>
</file>

<file path=ppt/charts/_rels/chart6.xml.rels><?xml version="1.0" encoding="UTF-8" standalone="yes"?>
<Relationships xmlns="http://schemas.openxmlformats.org/package/2006/relationships"><Relationship Id="rId1" Type="http://schemas.openxmlformats.org/officeDocument/2006/relationships/oleObject" Target="file:///xbhrhospitals.nhs.uk\dfs\homefolders\akinladeo\Documents\Management\Audit\Thames%20audit\Androgen%20audit\Androgen%20audit%20reponses\Audit%20responses.xlsx" TargetMode="External" /></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 /></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 /></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Graphs!$A$3:$A$8</c:f>
              <c:strCache>
                <c:ptCount val="6"/>
                <c:pt idx="0">
                  <c:v>Abbott</c:v>
                </c:pt>
                <c:pt idx="1">
                  <c:v>Beckman</c:v>
                </c:pt>
                <c:pt idx="2">
                  <c:v>Ortho Clinical Diagnostics</c:v>
                </c:pt>
                <c:pt idx="3">
                  <c:v>Roche</c:v>
                </c:pt>
                <c:pt idx="4">
                  <c:v>Siemens Centaur</c:v>
                </c:pt>
                <c:pt idx="5">
                  <c:v>Mass Spec*</c:v>
                </c:pt>
              </c:strCache>
            </c:strRef>
          </c:cat>
          <c:val>
            <c:numRef>
              <c:f>Graphs!$B$3:$B$8</c:f>
              <c:numCache>
                <c:formatCode>General</c:formatCode>
                <c:ptCount val="6"/>
                <c:pt idx="0">
                  <c:v>3</c:v>
                </c:pt>
                <c:pt idx="1">
                  <c:v>2</c:v>
                </c:pt>
                <c:pt idx="2">
                  <c:v>1</c:v>
                </c:pt>
                <c:pt idx="3">
                  <c:v>6</c:v>
                </c:pt>
                <c:pt idx="4">
                  <c:v>2</c:v>
                </c:pt>
                <c:pt idx="5">
                  <c:v>2</c:v>
                </c:pt>
              </c:numCache>
            </c:numRef>
          </c:val>
          <c:extLst>
            <c:ext xmlns:c16="http://schemas.microsoft.com/office/drawing/2014/chart" uri="{C3380CC4-5D6E-409C-BE32-E72D297353CC}">
              <c16:uniqueId val="{00000000-926D-4A71-B4BD-082EBCE44652}"/>
            </c:ext>
          </c:extLst>
        </c:ser>
        <c:dLbls>
          <c:showLegendKey val="0"/>
          <c:showVal val="0"/>
          <c:showCatName val="0"/>
          <c:showSerName val="0"/>
          <c:showPercent val="0"/>
          <c:showBubbleSize val="0"/>
        </c:dLbls>
        <c:gapWidth val="150"/>
        <c:shape val="box"/>
        <c:axId val="112078848"/>
        <c:axId val="112080384"/>
        <c:axId val="0"/>
      </c:bar3DChart>
      <c:catAx>
        <c:axId val="112078848"/>
        <c:scaling>
          <c:orientation val="minMax"/>
        </c:scaling>
        <c:delete val="0"/>
        <c:axPos val="b"/>
        <c:numFmt formatCode="General" sourceLinked="0"/>
        <c:majorTickMark val="none"/>
        <c:minorTickMark val="none"/>
        <c:tickLblPos val="nextTo"/>
        <c:txPr>
          <a:bodyPr/>
          <a:lstStyle/>
          <a:p>
            <a:pPr>
              <a:defRPr sz="1600"/>
            </a:pPr>
            <a:endParaRPr lang="en-US"/>
          </a:p>
        </c:txPr>
        <c:crossAx val="112080384"/>
        <c:crosses val="autoZero"/>
        <c:auto val="1"/>
        <c:lblAlgn val="ctr"/>
        <c:lblOffset val="100"/>
        <c:noMultiLvlLbl val="0"/>
      </c:catAx>
      <c:valAx>
        <c:axId val="112080384"/>
        <c:scaling>
          <c:orientation val="minMax"/>
        </c:scaling>
        <c:delete val="0"/>
        <c:axPos val="l"/>
        <c:majorGridlines/>
        <c:numFmt formatCode="General" sourceLinked="1"/>
        <c:majorTickMark val="none"/>
        <c:minorTickMark val="none"/>
        <c:tickLblPos val="nextTo"/>
        <c:crossAx val="11207884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84044522360038E-2"/>
          <c:y val="3.6716374948238081E-2"/>
          <c:w val="0.92400302979518278"/>
          <c:h val="0.80019876325088335"/>
        </c:manualLayout>
      </c:layout>
      <c:barChart>
        <c:barDir val="col"/>
        <c:grouping val="stacked"/>
        <c:varyColors val="0"/>
        <c:ser>
          <c:idx val="0"/>
          <c:order val="0"/>
          <c:invertIfNegative val="0"/>
          <c:cat>
            <c:strRef>
              <c:f>Graphs!$D$90:$D$94</c:f>
              <c:strCache>
                <c:ptCount val="5"/>
                <c:pt idx="0">
                  <c:v>Greater than immunoassay Reference interval</c:v>
                </c:pt>
                <c:pt idx="1">
                  <c:v>&gt;3 nmol/L</c:v>
                </c:pt>
                <c:pt idx="2">
                  <c:v>&gt;3.5 nmol/L</c:v>
                </c:pt>
                <c:pt idx="3">
                  <c:v>&gt;4 nmol/L</c:v>
                </c:pt>
                <c:pt idx="4">
                  <c:v>At discretion of DB</c:v>
                </c:pt>
              </c:strCache>
            </c:strRef>
          </c:cat>
          <c:val>
            <c:numRef>
              <c:f>Graphs!$E$90:$E$94</c:f>
              <c:numCache>
                <c:formatCode>General</c:formatCode>
                <c:ptCount val="5"/>
                <c:pt idx="0">
                  <c:v>1</c:v>
                </c:pt>
                <c:pt idx="1">
                  <c:v>2</c:v>
                </c:pt>
                <c:pt idx="2">
                  <c:v>4</c:v>
                </c:pt>
                <c:pt idx="3">
                  <c:v>3</c:v>
                </c:pt>
                <c:pt idx="4">
                  <c:v>3</c:v>
                </c:pt>
              </c:numCache>
            </c:numRef>
          </c:val>
          <c:extLst>
            <c:ext xmlns:c16="http://schemas.microsoft.com/office/drawing/2014/chart" uri="{C3380CC4-5D6E-409C-BE32-E72D297353CC}">
              <c16:uniqueId val="{00000000-176B-46D1-860A-7DB91F24F4D7}"/>
            </c:ext>
          </c:extLst>
        </c:ser>
        <c:dLbls>
          <c:showLegendKey val="0"/>
          <c:showVal val="0"/>
          <c:showCatName val="0"/>
          <c:showSerName val="0"/>
          <c:showPercent val="0"/>
          <c:showBubbleSize val="0"/>
        </c:dLbls>
        <c:gapWidth val="100"/>
        <c:overlap val="100"/>
        <c:axId val="112019328"/>
        <c:axId val="112017792"/>
      </c:barChart>
      <c:valAx>
        <c:axId val="112017792"/>
        <c:scaling>
          <c:orientation val="minMax"/>
        </c:scaling>
        <c:delete val="0"/>
        <c:axPos val="l"/>
        <c:majorGridlines/>
        <c:numFmt formatCode="General" sourceLinked="1"/>
        <c:majorTickMark val="out"/>
        <c:minorTickMark val="none"/>
        <c:tickLblPos val="nextTo"/>
        <c:crossAx val="112019328"/>
        <c:crosses val="autoZero"/>
        <c:crossBetween val="between"/>
        <c:majorUnit val="1"/>
      </c:valAx>
      <c:catAx>
        <c:axId val="112019328"/>
        <c:scaling>
          <c:orientation val="minMax"/>
        </c:scaling>
        <c:delete val="0"/>
        <c:axPos val="b"/>
        <c:numFmt formatCode="General" sourceLinked="0"/>
        <c:majorTickMark val="out"/>
        <c:minorTickMark val="none"/>
        <c:tickLblPos val="nextTo"/>
        <c:txPr>
          <a:bodyPr/>
          <a:lstStyle/>
          <a:p>
            <a:pPr>
              <a:defRPr sz="1800"/>
            </a:pPr>
            <a:endParaRPr lang="en-US"/>
          </a:p>
        </c:txPr>
        <c:crossAx val="112017792"/>
        <c:crosses val="autoZero"/>
        <c:auto val="1"/>
        <c:lblAlgn val="ctr"/>
        <c:lblOffset val="100"/>
        <c:noMultiLvlLbl val="0"/>
      </c:cat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1"/>
            <c:invertIfNegative val="0"/>
            <c:bubble3D val="0"/>
            <c:spPr>
              <a:solidFill>
                <a:schemeClr val="accent6">
                  <a:lumMod val="50000"/>
                </a:schemeClr>
              </a:solidFill>
            </c:spPr>
            <c:extLst>
              <c:ext xmlns:c16="http://schemas.microsoft.com/office/drawing/2014/chart" uri="{C3380CC4-5D6E-409C-BE32-E72D297353CC}">
                <c16:uniqueId val="{00000001-D9C4-4B78-85C4-1AEA82A688C0}"/>
              </c:ext>
            </c:extLst>
          </c:dPt>
          <c:cat>
            <c:strRef>
              <c:f>Graphs!$A$108:$A$109</c:f>
              <c:strCache>
                <c:ptCount val="2"/>
                <c:pt idx="0">
                  <c:v>N</c:v>
                </c:pt>
                <c:pt idx="1">
                  <c:v>Y</c:v>
                </c:pt>
              </c:strCache>
            </c:strRef>
          </c:cat>
          <c:val>
            <c:numRef>
              <c:f>Graphs!$B$108:$B$109</c:f>
              <c:numCache>
                <c:formatCode>General</c:formatCode>
                <c:ptCount val="2"/>
                <c:pt idx="0">
                  <c:v>8</c:v>
                </c:pt>
                <c:pt idx="1">
                  <c:v>7</c:v>
                </c:pt>
              </c:numCache>
            </c:numRef>
          </c:val>
          <c:extLst>
            <c:ext xmlns:c16="http://schemas.microsoft.com/office/drawing/2014/chart" uri="{C3380CC4-5D6E-409C-BE32-E72D297353CC}">
              <c16:uniqueId val="{00000002-D9C4-4B78-85C4-1AEA82A688C0}"/>
            </c:ext>
          </c:extLst>
        </c:ser>
        <c:dLbls>
          <c:showLegendKey val="0"/>
          <c:showVal val="0"/>
          <c:showCatName val="0"/>
          <c:showSerName val="0"/>
          <c:showPercent val="0"/>
          <c:showBubbleSize val="0"/>
        </c:dLbls>
        <c:gapWidth val="100"/>
        <c:axId val="112133248"/>
        <c:axId val="112037248"/>
      </c:barChart>
      <c:valAx>
        <c:axId val="112037248"/>
        <c:scaling>
          <c:orientation val="minMax"/>
          <c:max val="9"/>
          <c:min val="0"/>
        </c:scaling>
        <c:delete val="0"/>
        <c:axPos val="l"/>
        <c:majorGridlines/>
        <c:numFmt formatCode="General" sourceLinked="1"/>
        <c:majorTickMark val="out"/>
        <c:minorTickMark val="none"/>
        <c:tickLblPos val="nextTo"/>
        <c:txPr>
          <a:bodyPr/>
          <a:lstStyle/>
          <a:p>
            <a:pPr>
              <a:defRPr sz="1600"/>
            </a:pPr>
            <a:endParaRPr lang="en-US"/>
          </a:p>
        </c:txPr>
        <c:crossAx val="112133248"/>
        <c:crosses val="autoZero"/>
        <c:crossBetween val="between"/>
      </c:valAx>
      <c:catAx>
        <c:axId val="112133248"/>
        <c:scaling>
          <c:orientation val="minMax"/>
        </c:scaling>
        <c:delete val="0"/>
        <c:axPos val="b"/>
        <c:numFmt formatCode="General" sourceLinked="0"/>
        <c:majorTickMark val="out"/>
        <c:minorTickMark val="none"/>
        <c:tickLblPos val="nextTo"/>
        <c:txPr>
          <a:bodyPr/>
          <a:lstStyle/>
          <a:p>
            <a:pPr>
              <a:defRPr sz="1800"/>
            </a:pPr>
            <a:endParaRPr lang="en-US"/>
          </a:p>
        </c:txPr>
        <c:crossAx val="112037248"/>
        <c:crosses val="autoZero"/>
        <c:auto val="1"/>
        <c:lblAlgn val="ctr"/>
        <c:lblOffset val="100"/>
        <c:noMultiLvlLbl val="0"/>
      </c:cat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658476718188"/>
          <c:y val="4.0464754527705912E-2"/>
          <c:w val="0.87236621463983666"/>
          <c:h val="0.69047771228369192"/>
        </c:manualLayout>
      </c:layout>
      <c:stockChart>
        <c:ser>
          <c:idx val="0"/>
          <c:order val="0"/>
          <c:tx>
            <c:strRef>
              <c:f>Sheet1!$B$1</c:f>
              <c:strCache>
                <c:ptCount val="1"/>
                <c:pt idx="0">
                  <c:v>Column1</c:v>
                </c:pt>
              </c:strCache>
            </c:strRef>
          </c:tx>
          <c:spPr>
            <a:ln w="28575">
              <a:noFill/>
            </a:ln>
          </c:spPr>
          <c:marker>
            <c:symbol val="none"/>
          </c:marker>
          <c:cat>
            <c:strRef>
              <c:f>Sheet1!$A$2:$A$17</c:f>
              <c:strCache>
                <c:ptCount val="16"/>
                <c:pt idx="0">
                  <c:v>A</c:v>
                </c:pt>
                <c:pt idx="1">
                  <c:v>A</c:v>
                </c:pt>
                <c:pt idx="2">
                  <c:v>A</c:v>
                </c:pt>
                <c:pt idx="3">
                  <c:v>B</c:v>
                </c:pt>
                <c:pt idx="4">
                  <c:v>B</c:v>
                </c:pt>
                <c:pt idx="5">
                  <c:v>Mass Spec</c:v>
                </c:pt>
                <c:pt idx="6">
                  <c:v>Mass Spec</c:v>
                </c:pt>
                <c:pt idx="7">
                  <c:v>R</c:v>
                </c:pt>
                <c:pt idx="8">
                  <c:v>R</c:v>
                </c:pt>
                <c:pt idx="9">
                  <c:v>R</c:v>
                </c:pt>
                <c:pt idx="10">
                  <c:v>R</c:v>
                </c:pt>
                <c:pt idx="11">
                  <c:v>R</c:v>
                </c:pt>
                <c:pt idx="12">
                  <c:v>R</c:v>
                </c:pt>
                <c:pt idx="13">
                  <c:v>S</c:v>
                </c:pt>
                <c:pt idx="14">
                  <c:v>S</c:v>
                </c:pt>
                <c:pt idx="15">
                  <c:v>Vitros</c:v>
                </c:pt>
              </c:strCache>
            </c:strRef>
          </c:cat>
          <c:val>
            <c:numRef>
              <c:f>Sheet1!$B$2:$B$17</c:f>
              <c:numCache>
                <c:formatCode>General</c:formatCode>
                <c:ptCount val="16"/>
                <c:pt idx="0">
                  <c:v>10</c:v>
                </c:pt>
                <c:pt idx="1">
                  <c:v>12</c:v>
                </c:pt>
                <c:pt idx="2">
                  <c:v>9</c:v>
                </c:pt>
                <c:pt idx="3">
                  <c:v>6.1</c:v>
                </c:pt>
                <c:pt idx="4">
                  <c:v>6</c:v>
                </c:pt>
                <c:pt idx="5">
                  <c:v>9.1999999999999993</c:v>
                </c:pt>
                <c:pt idx="6">
                  <c:v>10</c:v>
                </c:pt>
                <c:pt idx="7">
                  <c:v>9.9</c:v>
                </c:pt>
                <c:pt idx="8">
                  <c:v>8.64</c:v>
                </c:pt>
                <c:pt idx="9">
                  <c:v>7.9</c:v>
                </c:pt>
                <c:pt idx="10">
                  <c:v>7</c:v>
                </c:pt>
                <c:pt idx="11">
                  <c:v>9</c:v>
                </c:pt>
                <c:pt idx="12">
                  <c:v>6.7</c:v>
                </c:pt>
                <c:pt idx="13">
                  <c:v>10</c:v>
                </c:pt>
                <c:pt idx="14">
                  <c:v>5.7</c:v>
                </c:pt>
                <c:pt idx="15">
                  <c:v>4.5599999999999996</c:v>
                </c:pt>
              </c:numCache>
            </c:numRef>
          </c:val>
          <c:smooth val="0"/>
          <c:extLst>
            <c:ext xmlns:c16="http://schemas.microsoft.com/office/drawing/2014/chart" uri="{C3380CC4-5D6E-409C-BE32-E72D297353CC}">
              <c16:uniqueId val="{00000000-FE00-4E26-922A-A1441A362C6A}"/>
            </c:ext>
          </c:extLst>
        </c:ser>
        <c:ser>
          <c:idx val="1"/>
          <c:order val="1"/>
          <c:tx>
            <c:strRef>
              <c:f>Sheet1!$C$1</c:f>
              <c:strCache>
                <c:ptCount val="1"/>
                <c:pt idx="0">
                  <c:v>Column2</c:v>
                </c:pt>
              </c:strCache>
            </c:strRef>
          </c:tx>
          <c:spPr>
            <a:ln w="28575">
              <a:noFill/>
            </a:ln>
          </c:spPr>
          <c:marker>
            <c:symbol val="none"/>
          </c:marker>
          <c:cat>
            <c:strRef>
              <c:f>Sheet1!$A$2:$A$17</c:f>
              <c:strCache>
                <c:ptCount val="16"/>
                <c:pt idx="0">
                  <c:v>A</c:v>
                </c:pt>
                <c:pt idx="1">
                  <c:v>A</c:v>
                </c:pt>
                <c:pt idx="2">
                  <c:v>A</c:v>
                </c:pt>
                <c:pt idx="3">
                  <c:v>B</c:v>
                </c:pt>
                <c:pt idx="4">
                  <c:v>B</c:v>
                </c:pt>
                <c:pt idx="5">
                  <c:v>Mass Spec</c:v>
                </c:pt>
                <c:pt idx="6">
                  <c:v>Mass Spec</c:v>
                </c:pt>
                <c:pt idx="7">
                  <c:v>R</c:v>
                </c:pt>
                <c:pt idx="8">
                  <c:v>R</c:v>
                </c:pt>
                <c:pt idx="9">
                  <c:v>R</c:v>
                </c:pt>
                <c:pt idx="10">
                  <c:v>R</c:v>
                </c:pt>
                <c:pt idx="11">
                  <c:v>R</c:v>
                </c:pt>
                <c:pt idx="12">
                  <c:v>R</c:v>
                </c:pt>
                <c:pt idx="13">
                  <c:v>S</c:v>
                </c:pt>
                <c:pt idx="14">
                  <c:v>S</c:v>
                </c:pt>
                <c:pt idx="15">
                  <c:v>Vitros</c:v>
                </c:pt>
              </c:strCache>
            </c:strRef>
          </c:cat>
          <c:val>
            <c:numRef>
              <c:f>Sheet1!$C$2:$C$17</c:f>
              <c:numCache>
                <c:formatCode>General</c:formatCode>
                <c:ptCount val="16"/>
              </c:numCache>
            </c:numRef>
          </c:val>
          <c:smooth val="0"/>
          <c:extLst>
            <c:ext xmlns:c16="http://schemas.microsoft.com/office/drawing/2014/chart" uri="{C3380CC4-5D6E-409C-BE32-E72D297353CC}">
              <c16:uniqueId val="{00000001-FE00-4E26-922A-A1441A362C6A}"/>
            </c:ext>
          </c:extLst>
        </c:ser>
        <c:ser>
          <c:idx val="2"/>
          <c:order val="2"/>
          <c:tx>
            <c:strRef>
              <c:f>Sheet1!$D$1</c:f>
              <c:strCache>
                <c:ptCount val="1"/>
                <c:pt idx="0">
                  <c:v>Column3</c:v>
                </c:pt>
              </c:strCache>
            </c:strRef>
          </c:tx>
          <c:spPr>
            <a:ln w="28575">
              <a:noFill/>
            </a:ln>
          </c:spPr>
          <c:marker>
            <c:symbol val="none"/>
          </c:marker>
          <c:cat>
            <c:strRef>
              <c:f>Sheet1!$A$2:$A$17</c:f>
              <c:strCache>
                <c:ptCount val="16"/>
                <c:pt idx="0">
                  <c:v>A</c:v>
                </c:pt>
                <c:pt idx="1">
                  <c:v>A</c:v>
                </c:pt>
                <c:pt idx="2">
                  <c:v>A</c:v>
                </c:pt>
                <c:pt idx="3">
                  <c:v>B</c:v>
                </c:pt>
                <c:pt idx="4">
                  <c:v>B</c:v>
                </c:pt>
                <c:pt idx="5">
                  <c:v>Mass Spec</c:v>
                </c:pt>
                <c:pt idx="6">
                  <c:v>Mass Spec</c:v>
                </c:pt>
                <c:pt idx="7">
                  <c:v>R</c:v>
                </c:pt>
                <c:pt idx="8">
                  <c:v>R</c:v>
                </c:pt>
                <c:pt idx="9">
                  <c:v>R</c:v>
                </c:pt>
                <c:pt idx="10">
                  <c:v>R</c:v>
                </c:pt>
                <c:pt idx="11">
                  <c:v>R</c:v>
                </c:pt>
                <c:pt idx="12">
                  <c:v>R</c:v>
                </c:pt>
                <c:pt idx="13">
                  <c:v>S</c:v>
                </c:pt>
                <c:pt idx="14">
                  <c:v>S</c:v>
                </c:pt>
                <c:pt idx="15">
                  <c:v>Vitros</c:v>
                </c:pt>
              </c:strCache>
            </c:strRef>
          </c:cat>
          <c:val>
            <c:numRef>
              <c:f>Sheet1!$D$2:$D$17</c:f>
              <c:numCache>
                <c:formatCode>General</c:formatCode>
                <c:ptCount val="16"/>
              </c:numCache>
            </c:numRef>
          </c:val>
          <c:smooth val="0"/>
          <c:extLst>
            <c:ext xmlns:c16="http://schemas.microsoft.com/office/drawing/2014/chart" uri="{C3380CC4-5D6E-409C-BE32-E72D297353CC}">
              <c16:uniqueId val="{00000002-FE00-4E26-922A-A1441A362C6A}"/>
            </c:ext>
          </c:extLst>
        </c:ser>
        <c:ser>
          <c:idx val="3"/>
          <c:order val="3"/>
          <c:tx>
            <c:strRef>
              <c:f>Sheet1!$E$1</c:f>
              <c:strCache>
                <c:ptCount val="1"/>
                <c:pt idx="0">
                  <c:v>Column4</c:v>
                </c:pt>
              </c:strCache>
            </c:strRef>
          </c:tx>
          <c:spPr>
            <a:ln w="28575">
              <a:noFill/>
            </a:ln>
          </c:spPr>
          <c:marker>
            <c:symbol val="none"/>
          </c:marker>
          <c:cat>
            <c:strRef>
              <c:f>Sheet1!$A$2:$A$17</c:f>
              <c:strCache>
                <c:ptCount val="16"/>
                <c:pt idx="0">
                  <c:v>A</c:v>
                </c:pt>
                <c:pt idx="1">
                  <c:v>A</c:v>
                </c:pt>
                <c:pt idx="2">
                  <c:v>A</c:v>
                </c:pt>
                <c:pt idx="3">
                  <c:v>B</c:v>
                </c:pt>
                <c:pt idx="4">
                  <c:v>B</c:v>
                </c:pt>
                <c:pt idx="5">
                  <c:v>Mass Spec</c:v>
                </c:pt>
                <c:pt idx="6">
                  <c:v>Mass Spec</c:v>
                </c:pt>
                <c:pt idx="7">
                  <c:v>R</c:v>
                </c:pt>
                <c:pt idx="8">
                  <c:v>R</c:v>
                </c:pt>
                <c:pt idx="9">
                  <c:v>R</c:v>
                </c:pt>
                <c:pt idx="10">
                  <c:v>R</c:v>
                </c:pt>
                <c:pt idx="11">
                  <c:v>R</c:v>
                </c:pt>
                <c:pt idx="12">
                  <c:v>R</c:v>
                </c:pt>
                <c:pt idx="13">
                  <c:v>S</c:v>
                </c:pt>
                <c:pt idx="14">
                  <c:v>S</c:v>
                </c:pt>
                <c:pt idx="15">
                  <c:v>Vitros</c:v>
                </c:pt>
              </c:strCache>
            </c:strRef>
          </c:cat>
          <c:val>
            <c:numRef>
              <c:f>Sheet1!$E$2:$E$17</c:f>
              <c:numCache>
                <c:formatCode>General</c:formatCode>
                <c:ptCount val="16"/>
                <c:pt idx="0">
                  <c:v>30</c:v>
                </c:pt>
                <c:pt idx="1">
                  <c:v>60</c:v>
                </c:pt>
                <c:pt idx="2">
                  <c:v>40</c:v>
                </c:pt>
                <c:pt idx="3">
                  <c:v>27.1</c:v>
                </c:pt>
                <c:pt idx="4">
                  <c:v>27</c:v>
                </c:pt>
                <c:pt idx="5">
                  <c:v>55.8</c:v>
                </c:pt>
                <c:pt idx="6">
                  <c:v>30</c:v>
                </c:pt>
                <c:pt idx="7">
                  <c:v>27.8</c:v>
                </c:pt>
                <c:pt idx="8">
                  <c:v>29</c:v>
                </c:pt>
                <c:pt idx="9">
                  <c:v>31</c:v>
                </c:pt>
                <c:pt idx="10">
                  <c:v>31</c:v>
                </c:pt>
                <c:pt idx="11">
                  <c:v>29</c:v>
                </c:pt>
                <c:pt idx="12">
                  <c:v>25.7</c:v>
                </c:pt>
                <c:pt idx="13">
                  <c:v>30</c:v>
                </c:pt>
                <c:pt idx="14">
                  <c:v>27.35</c:v>
                </c:pt>
                <c:pt idx="15">
                  <c:v>28.2</c:v>
                </c:pt>
              </c:numCache>
            </c:numRef>
          </c:val>
          <c:smooth val="0"/>
          <c:extLst>
            <c:ext xmlns:c16="http://schemas.microsoft.com/office/drawing/2014/chart" uri="{C3380CC4-5D6E-409C-BE32-E72D297353CC}">
              <c16:uniqueId val="{00000003-FE00-4E26-922A-A1441A362C6A}"/>
            </c:ext>
          </c:extLst>
        </c:ser>
        <c:dLbls>
          <c:showLegendKey val="0"/>
          <c:showVal val="0"/>
          <c:showCatName val="0"/>
          <c:showSerName val="0"/>
          <c:showPercent val="0"/>
          <c:showBubbleSize val="0"/>
        </c:dLbls>
        <c:hiLowLines/>
        <c:upDownBars>
          <c:gapWidth val="150"/>
          <c:upBars>
            <c:spPr>
              <a:solidFill>
                <a:schemeClr val="tx2">
                  <a:lumMod val="60000"/>
                  <a:lumOff val="40000"/>
                </a:schemeClr>
              </a:solidFill>
            </c:spPr>
          </c:upBars>
          <c:downBars/>
        </c:upDownBars>
        <c:axId val="112779264"/>
        <c:axId val="113857280"/>
      </c:stockChart>
      <c:catAx>
        <c:axId val="11277926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13857280"/>
        <c:crosses val="autoZero"/>
        <c:auto val="1"/>
        <c:lblAlgn val="ctr"/>
        <c:lblOffset val="100"/>
        <c:noMultiLvlLbl val="0"/>
      </c:catAx>
      <c:valAx>
        <c:axId val="113857280"/>
        <c:scaling>
          <c:orientation val="minMax"/>
          <c:max val="55"/>
          <c:min val="1"/>
        </c:scaling>
        <c:delete val="0"/>
        <c:axPos val="l"/>
        <c:majorGridlines/>
        <c:title>
          <c:tx>
            <c:rich>
              <a:bodyPr rot="-5400000" vert="horz"/>
              <a:lstStyle/>
              <a:p>
                <a:pPr>
                  <a:defRPr/>
                </a:pPr>
                <a:r>
                  <a:rPr lang="en-GB" sz="1800" b="1" i="0" baseline="0" dirty="0">
                    <a:effectLst/>
                  </a:rPr>
                  <a:t>Testosterone, </a:t>
                </a:r>
                <a:r>
                  <a:rPr lang="en-GB" sz="1800" b="1" i="0" baseline="0" dirty="0" err="1">
                    <a:effectLst/>
                  </a:rPr>
                  <a:t>nmol</a:t>
                </a:r>
                <a:r>
                  <a:rPr lang="en-GB" sz="1800" b="1" i="0" baseline="0" dirty="0">
                    <a:effectLst/>
                  </a:rPr>
                  <a:t>/L</a:t>
                </a:r>
                <a:endParaRPr lang="en-GB" dirty="0">
                  <a:effectLst/>
                </a:endParaRPr>
              </a:p>
            </c:rich>
          </c:tx>
          <c:layout>
            <c:manualLayout>
              <c:xMode val="edge"/>
              <c:yMode val="edge"/>
              <c:x val="4.6296296296296294E-3"/>
              <c:y val="0.17483527814964461"/>
            </c:manualLayout>
          </c:layout>
          <c:overlay val="0"/>
        </c:title>
        <c:numFmt formatCode="General" sourceLinked="1"/>
        <c:majorTickMark val="out"/>
        <c:minorTickMark val="none"/>
        <c:tickLblPos val="nextTo"/>
        <c:crossAx val="112779264"/>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Sheet1!$B$1</c:f>
              <c:strCache>
                <c:ptCount val="1"/>
                <c:pt idx="0">
                  <c:v>Column1</c:v>
                </c:pt>
              </c:strCache>
            </c:strRef>
          </c:tx>
          <c:spPr>
            <a:ln w="28575">
              <a:noFill/>
            </a:ln>
          </c:spPr>
          <c:marker>
            <c:symbol val="none"/>
          </c:marker>
          <c:cat>
            <c:strRef>
              <c:f>Sheet1!$A$2:$A$17</c:f>
              <c:strCache>
                <c:ptCount val="16"/>
                <c:pt idx="0">
                  <c:v>A</c:v>
                </c:pt>
                <c:pt idx="1">
                  <c:v>A</c:v>
                </c:pt>
                <c:pt idx="2">
                  <c:v>A</c:v>
                </c:pt>
                <c:pt idx="3">
                  <c:v>B</c:v>
                </c:pt>
                <c:pt idx="4">
                  <c:v>B</c:v>
                </c:pt>
                <c:pt idx="5">
                  <c:v>Mass Spec</c:v>
                </c:pt>
                <c:pt idx="6">
                  <c:v>Mass Spec</c:v>
                </c:pt>
                <c:pt idx="7">
                  <c:v>R</c:v>
                </c:pt>
                <c:pt idx="8">
                  <c:v>R</c:v>
                </c:pt>
                <c:pt idx="9">
                  <c:v>R</c:v>
                </c:pt>
                <c:pt idx="10">
                  <c:v>R</c:v>
                </c:pt>
                <c:pt idx="11">
                  <c:v>R</c:v>
                </c:pt>
                <c:pt idx="12">
                  <c:v>R</c:v>
                </c:pt>
                <c:pt idx="13">
                  <c:v>S</c:v>
                </c:pt>
                <c:pt idx="14">
                  <c:v>S</c:v>
                </c:pt>
                <c:pt idx="15">
                  <c:v>Vitros</c:v>
                </c:pt>
              </c:strCache>
            </c:strRef>
          </c:cat>
          <c:val>
            <c:numRef>
              <c:f>Sheet1!$B$2:$B$17</c:f>
              <c:numCache>
                <c:formatCode>General</c:formatCode>
                <c:ptCount val="16"/>
                <c:pt idx="0">
                  <c:v>0</c:v>
                </c:pt>
                <c:pt idx="1">
                  <c:v>0</c:v>
                </c:pt>
                <c:pt idx="2">
                  <c:v>0</c:v>
                </c:pt>
                <c:pt idx="3">
                  <c:v>0</c:v>
                </c:pt>
                <c:pt idx="4">
                  <c:v>0.3</c:v>
                </c:pt>
                <c:pt idx="5">
                  <c:v>0</c:v>
                </c:pt>
                <c:pt idx="6">
                  <c:v>0</c:v>
                </c:pt>
                <c:pt idx="7">
                  <c:v>0</c:v>
                </c:pt>
                <c:pt idx="8">
                  <c:v>0.28999999999999998</c:v>
                </c:pt>
                <c:pt idx="9">
                  <c:v>0</c:v>
                </c:pt>
                <c:pt idx="10">
                  <c:v>0.1</c:v>
                </c:pt>
                <c:pt idx="11">
                  <c:v>0.2</c:v>
                </c:pt>
                <c:pt idx="12">
                  <c:v>0.3</c:v>
                </c:pt>
                <c:pt idx="13">
                  <c:v>0.5</c:v>
                </c:pt>
                <c:pt idx="14">
                  <c:v>0</c:v>
                </c:pt>
                <c:pt idx="15">
                  <c:v>0.19800000000000001</c:v>
                </c:pt>
              </c:numCache>
            </c:numRef>
          </c:val>
          <c:smooth val="0"/>
          <c:extLst>
            <c:ext xmlns:c16="http://schemas.microsoft.com/office/drawing/2014/chart" uri="{C3380CC4-5D6E-409C-BE32-E72D297353CC}">
              <c16:uniqueId val="{00000000-E3BE-4A41-9761-7B34B2B01842}"/>
            </c:ext>
          </c:extLst>
        </c:ser>
        <c:ser>
          <c:idx val="1"/>
          <c:order val="1"/>
          <c:tx>
            <c:strRef>
              <c:f>Sheet1!$C$1</c:f>
              <c:strCache>
                <c:ptCount val="1"/>
                <c:pt idx="0">
                  <c:v>Column2</c:v>
                </c:pt>
              </c:strCache>
            </c:strRef>
          </c:tx>
          <c:spPr>
            <a:ln w="28575">
              <a:noFill/>
            </a:ln>
          </c:spPr>
          <c:marker>
            <c:symbol val="none"/>
          </c:marker>
          <c:cat>
            <c:strRef>
              <c:f>Sheet1!$A$2:$A$17</c:f>
              <c:strCache>
                <c:ptCount val="16"/>
                <c:pt idx="0">
                  <c:v>A</c:v>
                </c:pt>
                <c:pt idx="1">
                  <c:v>A</c:v>
                </c:pt>
                <c:pt idx="2">
                  <c:v>A</c:v>
                </c:pt>
                <c:pt idx="3">
                  <c:v>B</c:v>
                </c:pt>
                <c:pt idx="4">
                  <c:v>B</c:v>
                </c:pt>
                <c:pt idx="5">
                  <c:v>Mass Spec</c:v>
                </c:pt>
                <c:pt idx="6">
                  <c:v>Mass Spec</c:v>
                </c:pt>
                <c:pt idx="7">
                  <c:v>R</c:v>
                </c:pt>
                <c:pt idx="8">
                  <c:v>R</c:v>
                </c:pt>
                <c:pt idx="9">
                  <c:v>R</c:v>
                </c:pt>
                <c:pt idx="10">
                  <c:v>R</c:v>
                </c:pt>
                <c:pt idx="11">
                  <c:v>R</c:v>
                </c:pt>
                <c:pt idx="12">
                  <c:v>R</c:v>
                </c:pt>
                <c:pt idx="13">
                  <c:v>S</c:v>
                </c:pt>
                <c:pt idx="14">
                  <c:v>S</c:v>
                </c:pt>
                <c:pt idx="15">
                  <c:v>Vitros</c:v>
                </c:pt>
              </c:strCache>
            </c:strRef>
          </c:cat>
          <c:val>
            <c:numRef>
              <c:f>Sheet1!$C$2:$C$17</c:f>
              <c:numCache>
                <c:formatCode>General</c:formatCode>
                <c:ptCount val="16"/>
              </c:numCache>
            </c:numRef>
          </c:val>
          <c:smooth val="0"/>
          <c:extLst>
            <c:ext xmlns:c16="http://schemas.microsoft.com/office/drawing/2014/chart" uri="{C3380CC4-5D6E-409C-BE32-E72D297353CC}">
              <c16:uniqueId val="{00000001-E3BE-4A41-9761-7B34B2B01842}"/>
            </c:ext>
          </c:extLst>
        </c:ser>
        <c:ser>
          <c:idx val="2"/>
          <c:order val="2"/>
          <c:tx>
            <c:strRef>
              <c:f>Sheet1!$D$1</c:f>
              <c:strCache>
                <c:ptCount val="1"/>
                <c:pt idx="0">
                  <c:v>Column3</c:v>
                </c:pt>
              </c:strCache>
            </c:strRef>
          </c:tx>
          <c:spPr>
            <a:ln w="28575">
              <a:noFill/>
            </a:ln>
          </c:spPr>
          <c:marker>
            <c:symbol val="none"/>
          </c:marker>
          <c:cat>
            <c:strRef>
              <c:f>Sheet1!$A$2:$A$17</c:f>
              <c:strCache>
                <c:ptCount val="16"/>
                <c:pt idx="0">
                  <c:v>A</c:v>
                </c:pt>
                <c:pt idx="1">
                  <c:v>A</c:v>
                </c:pt>
                <c:pt idx="2">
                  <c:v>A</c:v>
                </c:pt>
                <c:pt idx="3">
                  <c:v>B</c:v>
                </c:pt>
                <c:pt idx="4">
                  <c:v>B</c:v>
                </c:pt>
                <c:pt idx="5">
                  <c:v>Mass Spec</c:v>
                </c:pt>
                <c:pt idx="6">
                  <c:v>Mass Spec</c:v>
                </c:pt>
                <c:pt idx="7">
                  <c:v>R</c:v>
                </c:pt>
                <c:pt idx="8">
                  <c:v>R</c:v>
                </c:pt>
                <c:pt idx="9">
                  <c:v>R</c:v>
                </c:pt>
                <c:pt idx="10">
                  <c:v>R</c:v>
                </c:pt>
                <c:pt idx="11">
                  <c:v>R</c:v>
                </c:pt>
                <c:pt idx="12">
                  <c:v>R</c:v>
                </c:pt>
                <c:pt idx="13">
                  <c:v>S</c:v>
                </c:pt>
                <c:pt idx="14">
                  <c:v>S</c:v>
                </c:pt>
                <c:pt idx="15">
                  <c:v>Vitros</c:v>
                </c:pt>
              </c:strCache>
            </c:strRef>
          </c:cat>
          <c:val>
            <c:numRef>
              <c:f>Sheet1!$D$2:$D$17</c:f>
              <c:numCache>
                <c:formatCode>General</c:formatCode>
                <c:ptCount val="16"/>
              </c:numCache>
            </c:numRef>
          </c:val>
          <c:smooth val="0"/>
          <c:extLst>
            <c:ext xmlns:c16="http://schemas.microsoft.com/office/drawing/2014/chart" uri="{C3380CC4-5D6E-409C-BE32-E72D297353CC}">
              <c16:uniqueId val="{00000002-E3BE-4A41-9761-7B34B2B01842}"/>
            </c:ext>
          </c:extLst>
        </c:ser>
        <c:ser>
          <c:idx val="3"/>
          <c:order val="3"/>
          <c:tx>
            <c:strRef>
              <c:f>Sheet1!$E$1</c:f>
              <c:strCache>
                <c:ptCount val="1"/>
                <c:pt idx="0">
                  <c:v>Column4</c:v>
                </c:pt>
              </c:strCache>
            </c:strRef>
          </c:tx>
          <c:spPr>
            <a:ln w="28575">
              <a:noFill/>
            </a:ln>
          </c:spPr>
          <c:marker>
            <c:symbol val="none"/>
          </c:marker>
          <c:cat>
            <c:strRef>
              <c:f>Sheet1!$A$2:$A$17</c:f>
              <c:strCache>
                <c:ptCount val="16"/>
                <c:pt idx="0">
                  <c:v>A</c:v>
                </c:pt>
                <c:pt idx="1">
                  <c:v>A</c:v>
                </c:pt>
                <c:pt idx="2">
                  <c:v>A</c:v>
                </c:pt>
                <c:pt idx="3">
                  <c:v>B</c:v>
                </c:pt>
                <c:pt idx="4">
                  <c:v>B</c:v>
                </c:pt>
                <c:pt idx="5">
                  <c:v>Mass Spec</c:v>
                </c:pt>
                <c:pt idx="6">
                  <c:v>Mass Spec</c:v>
                </c:pt>
                <c:pt idx="7">
                  <c:v>R</c:v>
                </c:pt>
                <c:pt idx="8">
                  <c:v>R</c:v>
                </c:pt>
                <c:pt idx="9">
                  <c:v>R</c:v>
                </c:pt>
                <c:pt idx="10">
                  <c:v>R</c:v>
                </c:pt>
                <c:pt idx="11">
                  <c:v>R</c:v>
                </c:pt>
                <c:pt idx="12">
                  <c:v>R</c:v>
                </c:pt>
                <c:pt idx="13">
                  <c:v>S</c:v>
                </c:pt>
                <c:pt idx="14">
                  <c:v>S</c:v>
                </c:pt>
                <c:pt idx="15">
                  <c:v>Vitros</c:v>
                </c:pt>
              </c:strCache>
            </c:strRef>
          </c:cat>
          <c:val>
            <c:numRef>
              <c:f>Sheet1!$E$2:$E$17</c:f>
              <c:numCache>
                <c:formatCode>General</c:formatCode>
                <c:ptCount val="16"/>
                <c:pt idx="0">
                  <c:v>2</c:v>
                </c:pt>
                <c:pt idx="1">
                  <c:v>2</c:v>
                </c:pt>
                <c:pt idx="2">
                  <c:v>2.1</c:v>
                </c:pt>
                <c:pt idx="3">
                  <c:v>2.4</c:v>
                </c:pt>
                <c:pt idx="4">
                  <c:v>3.1</c:v>
                </c:pt>
                <c:pt idx="5">
                  <c:v>2.8</c:v>
                </c:pt>
                <c:pt idx="6">
                  <c:v>2</c:v>
                </c:pt>
                <c:pt idx="7">
                  <c:v>1.8</c:v>
                </c:pt>
                <c:pt idx="8">
                  <c:v>1.67</c:v>
                </c:pt>
                <c:pt idx="9">
                  <c:v>2</c:v>
                </c:pt>
                <c:pt idx="10">
                  <c:v>1.8</c:v>
                </c:pt>
                <c:pt idx="11">
                  <c:v>1.8</c:v>
                </c:pt>
                <c:pt idx="12">
                  <c:v>1.7</c:v>
                </c:pt>
                <c:pt idx="13">
                  <c:v>2.6</c:v>
                </c:pt>
                <c:pt idx="14">
                  <c:v>2.06</c:v>
                </c:pt>
                <c:pt idx="15">
                  <c:v>2.67</c:v>
                </c:pt>
              </c:numCache>
            </c:numRef>
          </c:val>
          <c:smooth val="0"/>
          <c:extLst>
            <c:ext xmlns:c16="http://schemas.microsoft.com/office/drawing/2014/chart" uri="{C3380CC4-5D6E-409C-BE32-E72D297353CC}">
              <c16:uniqueId val="{00000003-E3BE-4A41-9761-7B34B2B01842}"/>
            </c:ext>
          </c:extLst>
        </c:ser>
        <c:dLbls>
          <c:showLegendKey val="0"/>
          <c:showVal val="0"/>
          <c:showCatName val="0"/>
          <c:showSerName val="0"/>
          <c:showPercent val="0"/>
          <c:showBubbleSize val="0"/>
        </c:dLbls>
        <c:hiLowLines/>
        <c:upDownBars>
          <c:gapWidth val="150"/>
          <c:upBars>
            <c:spPr>
              <a:solidFill>
                <a:schemeClr val="accent2"/>
              </a:solidFill>
            </c:spPr>
          </c:upBars>
          <c:downBars/>
        </c:upDownBars>
        <c:axId val="50719360"/>
        <c:axId val="50721152"/>
      </c:stockChart>
      <c:catAx>
        <c:axId val="5071936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721152"/>
        <c:crosses val="autoZero"/>
        <c:auto val="1"/>
        <c:lblAlgn val="ctr"/>
        <c:lblOffset val="100"/>
        <c:noMultiLvlLbl val="0"/>
      </c:catAx>
      <c:valAx>
        <c:axId val="50721152"/>
        <c:scaling>
          <c:orientation val="minMax"/>
        </c:scaling>
        <c:delete val="0"/>
        <c:axPos val="l"/>
        <c:majorGridlines/>
        <c:title>
          <c:tx>
            <c:rich>
              <a:bodyPr rot="-5400000" vert="horz"/>
              <a:lstStyle/>
              <a:p>
                <a:pPr>
                  <a:defRPr/>
                </a:pPr>
                <a:r>
                  <a:rPr lang="en-GB" dirty="0"/>
                  <a:t>Testosterone, </a:t>
                </a:r>
                <a:r>
                  <a:rPr lang="en-GB" dirty="0" err="1"/>
                  <a:t>nmol</a:t>
                </a:r>
                <a:r>
                  <a:rPr lang="en-GB" dirty="0"/>
                  <a:t>/L</a:t>
                </a:r>
              </a:p>
            </c:rich>
          </c:tx>
          <c:overlay val="0"/>
        </c:title>
        <c:numFmt formatCode="General" sourceLinked="1"/>
        <c:majorTickMark val="out"/>
        <c:minorTickMark val="none"/>
        <c:tickLblPos val="nextTo"/>
        <c:crossAx val="50719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Sheet1!$A$2:$A$5</c:f>
              <c:strCache>
                <c:ptCount val="4"/>
                <c:pt idx="0">
                  <c:v>Manufacturer</c:v>
                </c:pt>
                <c:pt idx="1">
                  <c:v>Historical</c:v>
                </c:pt>
                <c:pt idx="2">
                  <c:v>Literature</c:v>
                </c:pt>
                <c:pt idx="3">
                  <c:v>Not stated</c:v>
                </c:pt>
              </c:strCache>
            </c:strRef>
          </c:cat>
          <c:val>
            <c:numRef>
              <c:f>Sheet1!$B$2:$B$5</c:f>
              <c:numCache>
                <c:formatCode>General</c:formatCode>
                <c:ptCount val="4"/>
                <c:pt idx="0">
                  <c:v>9</c:v>
                </c:pt>
                <c:pt idx="1">
                  <c:v>3</c:v>
                </c:pt>
                <c:pt idx="2">
                  <c:v>1</c:v>
                </c:pt>
                <c:pt idx="3">
                  <c:v>2</c:v>
                </c:pt>
              </c:numCache>
            </c:numRef>
          </c:val>
          <c:extLst>
            <c:ext xmlns:c16="http://schemas.microsoft.com/office/drawing/2014/chart" uri="{C3380CC4-5D6E-409C-BE32-E72D297353CC}">
              <c16:uniqueId val="{00000000-E034-4A8E-98A2-C8A47279A545}"/>
            </c:ext>
          </c:extLst>
        </c:ser>
        <c:dLbls>
          <c:showLegendKey val="0"/>
          <c:showVal val="0"/>
          <c:showCatName val="0"/>
          <c:showSerName val="0"/>
          <c:showPercent val="0"/>
          <c:showBubbleSize val="0"/>
        </c:dLbls>
        <c:gapWidth val="150"/>
        <c:axId val="112588288"/>
        <c:axId val="112589824"/>
      </c:barChart>
      <c:catAx>
        <c:axId val="112588288"/>
        <c:scaling>
          <c:orientation val="minMax"/>
        </c:scaling>
        <c:delete val="0"/>
        <c:axPos val="b"/>
        <c:numFmt formatCode="General" sourceLinked="0"/>
        <c:majorTickMark val="out"/>
        <c:minorTickMark val="none"/>
        <c:tickLblPos val="nextTo"/>
        <c:txPr>
          <a:bodyPr/>
          <a:lstStyle/>
          <a:p>
            <a:pPr>
              <a:defRPr sz="2400"/>
            </a:pPr>
            <a:endParaRPr lang="en-US"/>
          </a:p>
        </c:txPr>
        <c:crossAx val="112589824"/>
        <c:crosses val="autoZero"/>
        <c:auto val="1"/>
        <c:lblAlgn val="ctr"/>
        <c:lblOffset val="100"/>
        <c:noMultiLvlLbl val="0"/>
      </c:catAx>
      <c:valAx>
        <c:axId val="112589824"/>
        <c:scaling>
          <c:orientation val="minMax"/>
        </c:scaling>
        <c:delete val="0"/>
        <c:axPos val="l"/>
        <c:majorGridlines/>
        <c:numFmt formatCode="General" sourceLinked="1"/>
        <c:majorTickMark val="out"/>
        <c:minorTickMark val="none"/>
        <c:tickLblPos val="nextTo"/>
        <c:txPr>
          <a:bodyPr/>
          <a:lstStyle/>
          <a:p>
            <a:pPr>
              <a:defRPr sz="2400"/>
            </a:pPr>
            <a:endParaRPr lang="en-US"/>
          </a:p>
        </c:txPr>
        <c:crossAx val="112588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Calibri" panose="020F0502020204030204" pitchFamily="34" charset="0"/>
                <a:cs typeface="Calibri" panose="020F0502020204030204" pitchFamily="34" charset="0"/>
              </a:defRPr>
            </a:pPr>
            <a:r>
              <a:rPr lang="en-GB" sz="2400" dirty="0">
                <a:latin typeface="Calibri" panose="020F0502020204030204" pitchFamily="34" charset="0"/>
                <a:cs typeface="Calibri" panose="020F0502020204030204" pitchFamily="34" charset="0"/>
              </a:rPr>
              <a:t>Source of paediatric ranges</a:t>
            </a:r>
          </a:p>
        </c:rich>
      </c:tx>
      <c:layout>
        <c:manualLayout>
          <c:xMode val="edge"/>
          <c:yMode val="edge"/>
          <c:x val="8.8233818691347221E-2"/>
          <c:y val="0.26455393845128317"/>
        </c:manualLayout>
      </c:layout>
      <c:overlay val="0"/>
    </c:title>
    <c:autoTitleDeleted val="0"/>
    <c:plotArea>
      <c:layout>
        <c:manualLayout>
          <c:layoutTarget val="inner"/>
          <c:xMode val="edge"/>
          <c:yMode val="edge"/>
          <c:x val="3.8119488991019142E-2"/>
          <c:y val="7.9142248083546266E-2"/>
          <c:w val="0.79800359483866867"/>
          <c:h val="0.81133324595878231"/>
        </c:manualLayout>
      </c:layout>
      <c:barChart>
        <c:barDir val="col"/>
        <c:grouping val="clustered"/>
        <c:varyColors val="0"/>
        <c:ser>
          <c:idx val="0"/>
          <c:order val="0"/>
          <c:invertIfNegative val="0"/>
          <c:dPt>
            <c:idx val="0"/>
            <c:invertIfNegative val="0"/>
            <c:bubble3D val="0"/>
            <c:spPr>
              <a:solidFill>
                <a:schemeClr val="accent2"/>
              </a:solidFill>
            </c:spPr>
            <c:extLst>
              <c:ext xmlns:c16="http://schemas.microsoft.com/office/drawing/2014/chart" uri="{C3380CC4-5D6E-409C-BE32-E72D297353CC}">
                <c16:uniqueId val="{00000001-6772-4BD1-B9EC-D0C458A08866}"/>
              </c:ext>
            </c:extLst>
          </c:dPt>
          <c:dPt>
            <c:idx val="1"/>
            <c:invertIfNegative val="0"/>
            <c:bubble3D val="0"/>
            <c:spPr>
              <a:solidFill>
                <a:schemeClr val="accent2"/>
              </a:solidFill>
            </c:spPr>
            <c:extLst>
              <c:ext xmlns:c16="http://schemas.microsoft.com/office/drawing/2014/chart" uri="{C3380CC4-5D6E-409C-BE32-E72D297353CC}">
                <c16:uniqueId val="{00000003-6772-4BD1-B9EC-D0C458A08866}"/>
              </c:ext>
            </c:extLst>
          </c:dPt>
          <c:dPt>
            <c:idx val="2"/>
            <c:invertIfNegative val="0"/>
            <c:bubble3D val="0"/>
            <c:spPr>
              <a:solidFill>
                <a:schemeClr val="accent2"/>
              </a:solidFill>
            </c:spPr>
            <c:extLst>
              <c:ext xmlns:c16="http://schemas.microsoft.com/office/drawing/2014/chart" uri="{C3380CC4-5D6E-409C-BE32-E72D297353CC}">
                <c16:uniqueId val="{00000005-6772-4BD1-B9EC-D0C458A0886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Graphs!$A$35:$A$38</c:f>
              <c:strCache>
                <c:ptCount val="4"/>
                <c:pt idx="0">
                  <c:v>Manufacturer</c:v>
                </c:pt>
                <c:pt idx="1">
                  <c:v>Caliper</c:v>
                </c:pt>
                <c:pt idx="2">
                  <c:v>Other source</c:v>
                </c:pt>
                <c:pt idx="3">
                  <c:v>No paediatric Intervals provided</c:v>
                </c:pt>
              </c:strCache>
            </c:strRef>
          </c:cat>
          <c:val>
            <c:numRef>
              <c:f>Graphs!$B$35:$B$38</c:f>
              <c:numCache>
                <c:formatCode>General</c:formatCode>
                <c:ptCount val="4"/>
                <c:pt idx="0">
                  <c:v>2</c:v>
                </c:pt>
                <c:pt idx="1">
                  <c:v>2</c:v>
                </c:pt>
                <c:pt idx="2">
                  <c:v>4</c:v>
                </c:pt>
                <c:pt idx="3">
                  <c:v>7</c:v>
                </c:pt>
              </c:numCache>
            </c:numRef>
          </c:val>
          <c:extLst>
            <c:ext xmlns:c16="http://schemas.microsoft.com/office/drawing/2014/chart" uri="{C3380CC4-5D6E-409C-BE32-E72D297353CC}">
              <c16:uniqueId val="{00000006-6772-4BD1-B9EC-D0C458A08866}"/>
            </c:ext>
          </c:extLst>
        </c:ser>
        <c:dLbls>
          <c:showLegendKey val="0"/>
          <c:showVal val="0"/>
          <c:showCatName val="0"/>
          <c:showSerName val="0"/>
          <c:showPercent val="0"/>
          <c:showBubbleSize val="0"/>
        </c:dLbls>
        <c:gapWidth val="100"/>
        <c:axId val="111937024"/>
        <c:axId val="111938560"/>
      </c:barChart>
      <c:catAx>
        <c:axId val="111937024"/>
        <c:scaling>
          <c:orientation val="minMax"/>
        </c:scaling>
        <c:delete val="0"/>
        <c:axPos val="b"/>
        <c:numFmt formatCode="General" sourceLinked="0"/>
        <c:majorTickMark val="out"/>
        <c:minorTickMark val="none"/>
        <c:tickLblPos val="nextTo"/>
        <c:txPr>
          <a:bodyPr/>
          <a:lstStyle/>
          <a:p>
            <a:pPr>
              <a:defRPr sz="1800"/>
            </a:pPr>
            <a:endParaRPr lang="en-US"/>
          </a:p>
        </c:txPr>
        <c:crossAx val="111938560"/>
        <c:crosses val="autoZero"/>
        <c:auto val="1"/>
        <c:lblAlgn val="ctr"/>
        <c:lblOffset val="100"/>
        <c:noMultiLvlLbl val="0"/>
      </c:catAx>
      <c:valAx>
        <c:axId val="111938560"/>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11193702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990813648293967E-2"/>
          <c:y val="0.21527777777777779"/>
          <c:w val="0.46388888888888891"/>
          <c:h val="0.77314814814814814"/>
        </c:manualLayout>
      </c:layout>
      <c:pieChart>
        <c:varyColors val="1"/>
        <c:ser>
          <c:idx val="0"/>
          <c:order val="0"/>
          <c:explosion val="5"/>
          <c:dLbls>
            <c:spPr>
              <a:noFill/>
              <a:ln>
                <a:noFill/>
              </a:ln>
              <a:effectLst/>
            </c:spPr>
            <c:txPr>
              <a:bodyPr/>
              <a:lstStyle/>
              <a:p>
                <a:pPr>
                  <a:defRPr sz="20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Graphs!$E$50:$E$51</c:f>
              <c:strCache>
                <c:ptCount val="2"/>
                <c:pt idx="0">
                  <c:v>IQC data at &lt;2nmol/L
</c:v>
                </c:pt>
                <c:pt idx="1">
                  <c:v>Kit insert data &lt;2 nmol/L
</c:v>
                </c:pt>
              </c:strCache>
            </c:strRef>
          </c:cat>
          <c:val>
            <c:numRef>
              <c:f>Graphs!$F$50:$F$51</c:f>
              <c:numCache>
                <c:formatCode>General</c:formatCode>
                <c:ptCount val="2"/>
                <c:pt idx="0">
                  <c:v>11</c:v>
                </c:pt>
                <c:pt idx="1">
                  <c:v>3</c:v>
                </c:pt>
              </c:numCache>
            </c:numRef>
          </c:val>
          <c:extLst>
            <c:ext xmlns:c16="http://schemas.microsoft.com/office/drawing/2014/chart" uri="{C3380CC4-5D6E-409C-BE32-E72D297353CC}">
              <c16:uniqueId val="{00000000-BED9-43EE-9A8D-B73972A2B12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525021872265961"/>
          <c:y val="0.18480132691746864"/>
          <c:w val="0.36808311461067367"/>
          <c:h val="0.398915864683581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857939632546"/>
          <c:y val="0.16562499999999999"/>
          <c:w val="0.53749999999999998"/>
          <c:h val="0.80625000000000002"/>
        </c:manualLayout>
      </c:layout>
      <c:pieChart>
        <c:varyColors val="1"/>
        <c:ser>
          <c:idx val="0"/>
          <c:order val="0"/>
          <c:tx>
            <c:strRef>
              <c:f>Sheet1!$B$1</c:f>
              <c:strCache>
                <c:ptCount val="1"/>
                <c:pt idx="0">
                  <c:v>Sales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No</c:v>
                </c:pt>
                <c:pt idx="1">
                  <c:v>Yes</c:v>
                </c:pt>
                <c:pt idx="2">
                  <c:v>Not stated</c:v>
                </c:pt>
              </c:strCache>
            </c:strRef>
          </c:cat>
          <c:val>
            <c:numRef>
              <c:f>Sheet1!$B$2:$B$4</c:f>
              <c:numCache>
                <c:formatCode>General</c:formatCode>
                <c:ptCount val="3"/>
                <c:pt idx="0">
                  <c:v>73</c:v>
                </c:pt>
                <c:pt idx="1">
                  <c:v>20</c:v>
                </c:pt>
                <c:pt idx="2">
                  <c:v>7</c:v>
                </c:pt>
              </c:numCache>
            </c:numRef>
          </c:val>
          <c:extLst>
            <c:ext xmlns:c16="http://schemas.microsoft.com/office/drawing/2014/chart" uri="{C3380CC4-5D6E-409C-BE32-E72D297353CC}">
              <c16:uniqueId val="{00000000-1735-4506-8C29-D62D8A99CDA2}"/>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689632545931758"/>
          <c:y val="6.3227342382210117E-2"/>
          <c:w val="0.8798510255662485"/>
          <c:h val="0.57177356509542832"/>
        </c:manualLayout>
      </c:layout>
      <c:bar3DChart>
        <c:barDir val="col"/>
        <c:grouping val="clustered"/>
        <c:varyColors val="0"/>
        <c:ser>
          <c:idx val="0"/>
          <c:order val="0"/>
          <c:tx>
            <c:strRef>
              <c:f>Sheet1!$B$1</c:f>
              <c:strCache>
                <c:ptCount val="1"/>
                <c:pt idx="0">
                  <c:v>In house</c:v>
                </c:pt>
              </c:strCache>
            </c:strRef>
          </c:tx>
          <c:invertIfNegative val="0"/>
          <c:cat>
            <c:strRef>
              <c:f>Sheet1!$A$2:$A$7</c:f>
              <c:strCache>
                <c:ptCount val="6"/>
                <c:pt idx="0">
                  <c:v>Testosterone by MS</c:v>
                </c:pt>
                <c:pt idx="1">
                  <c:v>Testosterone after extraction</c:v>
                </c:pt>
                <c:pt idx="2">
                  <c:v>Androstenedione</c:v>
                </c:pt>
                <c:pt idx="3">
                  <c:v>DHEAS</c:v>
                </c:pt>
                <c:pt idx="4">
                  <c:v>SHBG</c:v>
                </c:pt>
                <c:pt idx="5">
                  <c:v>17 OHP</c:v>
                </c:pt>
              </c:strCache>
            </c:strRef>
          </c:cat>
          <c:val>
            <c:numRef>
              <c:f>Sheet1!$B$2:$B$7</c:f>
              <c:numCache>
                <c:formatCode>General</c:formatCode>
                <c:ptCount val="6"/>
                <c:pt idx="0">
                  <c:v>2</c:v>
                </c:pt>
                <c:pt idx="1">
                  <c:v>0</c:v>
                </c:pt>
                <c:pt idx="2">
                  <c:v>4</c:v>
                </c:pt>
                <c:pt idx="3">
                  <c:v>4</c:v>
                </c:pt>
                <c:pt idx="4">
                  <c:v>10</c:v>
                </c:pt>
                <c:pt idx="5">
                  <c:v>3</c:v>
                </c:pt>
              </c:numCache>
            </c:numRef>
          </c:val>
          <c:extLst>
            <c:ext xmlns:c16="http://schemas.microsoft.com/office/drawing/2014/chart" uri="{C3380CC4-5D6E-409C-BE32-E72D297353CC}">
              <c16:uniqueId val="{00000000-5FDC-497B-BF03-ECA5AD018729}"/>
            </c:ext>
          </c:extLst>
        </c:ser>
        <c:ser>
          <c:idx val="1"/>
          <c:order val="1"/>
          <c:tx>
            <c:strRef>
              <c:f>Sheet1!$C$1</c:f>
              <c:strCache>
                <c:ptCount val="1"/>
                <c:pt idx="0">
                  <c:v>Referred</c:v>
                </c:pt>
              </c:strCache>
            </c:strRef>
          </c:tx>
          <c:invertIfNegative val="0"/>
          <c:cat>
            <c:strRef>
              <c:f>Sheet1!$A$2:$A$7</c:f>
              <c:strCache>
                <c:ptCount val="6"/>
                <c:pt idx="0">
                  <c:v>Testosterone by MS</c:v>
                </c:pt>
                <c:pt idx="1">
                  <c:v>Testosterone after extraction</c:v>
                </c:pt>
                <c:pt idx="2">
                  <c:v>Androstenedione</c:v>
                </c:pt>
                <c:pt idx="3">
                  <c:v>DHEAS</c:v>
                </c:pt>
                <c:pt idx="4">
                  <c:v>SHBG</c:v>
                </c:pt>
                <c:pt idx="5">
                  <c:v>17 OHP</c:v>
                </c:pt>
              </c:strCache>
            </c:strRef>
          </c:cat>
          <c:val>
            <c:numRef>
              <c:f>Sheet1!$C$2:$C$7</c:f>
              <c:numCache>
                <c:formatCode>General</c:formatCode>
                <c:ptCount val="6"/>
                <c:pt idx="0">
                  <c:v>10</c:v>
                </c:pt>
                <c:pt idx="1">
                  <c:v>0</c:v>
                </c:pt>
                <c:pt idx="2">
                  <c:v>11</c:v>
                </c:pt>
                <c:pt idx="3">
                  <c:v>11</c:v>
                </c:pt>
                <c:pt idx="4">
                  <c:v>5</c:v>
                </c:pt>
                <c:pt idx="5">
                  <c:v>12</c:v>
                </c:pt>
              </c:numCache>
            </c:numRef>
          </c:val>
          <c:extLst>
            <c:ext xmlns:c16="http://schemas.microsoft.com/office/drawing/2014/chart" uri="{C3380CC4-5D6E-409C-BE32-E72D297353CC}">
              <c16:uniqueId val="{00000001-5FDC-497B-BF03-ECA5AD018729}"/>
            </c:ext>
          </c:extLst>
        </c:ser>
        <c:ser>
          <c:idx val="2"/>
          <c:order val="2"/>
          <c:tx>
            <c:strRef>
              <c:f>Sheet1!$D$1</c:f>
              <c:strCache>
                <c:ptCount val="1"/>
                <c:pt idx="0">
                  <c:v>Not offered</c:v>
                </c:pt>
              </c:strCache>
            </c:strRef>
          </c:tx>
          <c:invertIfNegative val="0"/>
          <c:cat>
            <c:strRef>
              <c:f>Sheet1!$A$2:$A$7</c:f>
              <c:strCache>
                <c:ptCount val="6"/>
                <c:pt idx="0">
                  <c:v>Testosterone by MS</c:v>
                </c:pt>
                <c:pt idx="1">
                  <c:v>Testosterone after extraction</c:v>
                </c:pt>
                <c:pt idx="2">
                  <c:v>Androstenedione</c:v>
                </c:pt>
                <c:pt idx="3">
                  <c:v>DHEAS</c:v>
                </c:pt>
                <c:pt idx="4">
                  <c:v>SHBG</c:v>
                </c:pt>
                <c:pt idx="5">
                  <c:v>17 OHP</c:v>
                </c:pt>
              </c:strCache>
            </c:strRef>
          </c:cat>
          <c:val>
            <c:numRef>
              <c:f>Sheet1!$D$2:$D$7</c:f>
              <c:numCache>
                <c:formatCode>General</c:formatCode>
                <c:ptCount val="6"/>
                <c:pt idx="0">
                  <c:v>3</c:v>
                </c:pt>
                <c:pt idx="1">
                  <c:v>15</c:v>
                </c:pt>
                <c:pt idx="2">
                  <c:v>0</c:v>
                </c:pt>
                <c:pt idx="3">
                  <c:v>0</c:v>
                </c:pt>
                <c:pt idx="4">
                  <c:v>0</c:v>
                </c:pt>
                <c:pt idx="5">
                  <c:v>0</c:v>
                </c:pt>
              </c:numCache>
            </c:numRef>
          </c:val>
          <c:extLst>
            <c:ext xmlns:c16="http://schemas.microsoft.com/office/drawing/2014/chart" uri="{C3380CC4-5D6E-409C-BE32-E72D297353CC}">
              <c16:uniqueId val="{00000002-5FDC-497B-BF03-ECA5AD018729}"/>
            </c:ext>
          </c:extLst>
        </c:ser>
        <c:dLbls>
          <c:showLegendKey val="0"/>
          <c:showVal val="0"/>
          <c:showCatName val="0"/>
          <c:showSerName val="0"/>
          <c:showPercent val="0"/>
          <c:showBubbleSize val="0"/>
        </c:dLbls>
        <c:gapWidth val="150"/>
        <c:shape val="cylinder"/>
        <c:axId val="46905984"/>
        <c:axId val="112739456"/>
        <c:axId val="0"/>
      </c:bar3DChart>
      <c:catAx>
        <c:axId val="46905984"/>
        <c:scaling>
          <c:orientation val="minMax"/>
        </c:scaling>
        <c:delete val="0"/>
        <c:axPos val="b"/>
        <c:numFmt formatCode="General" sourceLinked="0"/>
        <c:majorTickMark val="out"/>
        <c:minorTickMark val="none"/>
        <c:tickLblPos val="nextTo"/>
        <c:txPr>
          <a:bodyPr rot="-5400000" vert="horz"/>
          <a:lstStyle/>
          <a:p>
            <a:pPr>
              <a:defRPr sz="1800"/>
            </a:pPr>
            <a:endParaRPr lang="en-US"/>
          </a:p>
        </c:txPr>
        <c:crossAx val="112739456"/>
        <c:crosses val="autoZero"/>
        <c:auto val="1"/>
        <c:lblAlgn val="ctr"/>
        <c:lblOffset val="100"/>
        <c:noMultiLvlLbl val="0"/>
      </c:catAx>
      <c:valAx>
        <c:axId val="112739456"/>
        <c:scaling>
          <c:orientation val="minMax"/>
        </c:scaling>
        <c:delete val="0"/>
        <c:axPos val="l"/>
        <c:majorGridlines/>
        <c:minorGridlines/>
        <c:numFmt formatCode="General" sourceLinked="1"/>
        <c:majorTickMark val="out"/>
        <c:minorTickMark val="none"/>
        <c:tickLblPos val="nextTo"/>
        <c:crossAx val="46905984"/>
        <c:crosses val="autoZero"/>
        <c:crossBetween val="between"/>
      </c:valAx>
    </c:plotArea>
    <c:legend>
      <c:legendPos val="r"/>
      <c:layout>
        <c:manualLayout>
          <c:xMode val="edge"/>
          <c:yMode val="edge"/>
          <c:x val="0.41958685719840572"/>
          <c:y val="1.8392770776075654E-2"/>
          <c:w val="0.54337610576455719"/>
          <c:h val="0.1522710194493414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Sheet1!$B$1</c:f>
              <c:strCache>
                <c:ptCount val="1"/>
                <c:pt idx="0">
                  <c:v>High</c:v>
                </c:pt>
              </c:strCache>
            </c:strRef>
          </c:tx>
          <c:spPr>
            <a:ln w="28575">
              <a:noFill/>
            </a:ln>
          </c:spPr>
          <c:marker>
            <c:symbol val="none"/>
          </c:marker>
          <c:cat>
            <c:strRef>
              <c:f>Sheet1!$A$2:$A$17</c:f>
              <c:strCache>
                <c:ptCount val="16"/>
                <c:pt idx="0">
                  <c:v>Beckman (M)</c:v>
                </c:pt>
                <c:pt idx="1">
                  <c:v>Beckman (M)</c:v>
                </c:pt>
                <c:pt idx="2">
                  <c:v>Immulite (M)</c:v>
                </c:pt>
                <c:pt idx="3">
                  <c:v>Roche (M)</c:v>
                </c:pt>
                <c:pt idx="4">
                  <c:v>Roche (M)</c:v>
                </c:pt>
                <c:pt idx="5">
                  <c:v>Roche (M)</c:v>
                </c:pt>
                <c:pt idx="6">
                  <c:v>Roche (M)</c:v>
                </c:pt>
                <c:pt idx="7">
                  <c:v>(Siemens) (M)</c:v>
                </c:pt>
                <c:pt idx="8">
                  <c:v>Beckman (F)</c:v>
                </c:pt>
                <c:pt idx="9">
                  <c:v>Beckman (F)</c:v>
                </c:pt>
                <c:pt idx="10">
                  <c:v>Immulite (F)</c:v>
                </c:pt>
                <c:pt idx="11">
                  <c:v>Roche (F)</c:v>
                </c:pt>
                <c:pt idx="12">
                  <c:v>Roche (F)</c:v>
                </c:pt>
                <c:pt idx="13">
                  <c:v>Roche (F)</c:v>
                </c:pt>
                <c:pt idx="14">
                  <c:v>Roche (F)</c:v>
                </c:pt>
                <c:pt idx="15">
                  <c:v>(Siemens) (M)</c:v>
                </c:pt>
              </c:strCache>
            </c:strRef>
          </c:cat>
          <c:val>
            <c:numRef>
              <c:f>Sheet1!$B$2:$B$17</c:f>
              <c:numCache>
                <c:formatCode>General</c:formatCode>
                <c:ptCount val="16"/>
              </c:numCache>
            </c:numRef>
          </c:val>
          <c:smooth val="0"/>
          <c:extLst>
            <c:ext xmlns:c16="http://schemas.microsoft.com/office/drawing/2014/chart" uri="{C3380CC4-5D6E-409C-BE32-E72D297353CC}">
              <c16:uniqueId val="{00000000-94C9-48CB-92A9-D5FFE98C9D25}"/>
            </c:ext>
          </c:extLst>
        </c:ser>
        <c:ser>
          <c:idx val="1"/>
          <c:order val="1"/>
          <c:tx>
            <c:strRef>
              <c:f>Sheet1!$C$1</c:f>
              <c:strCache>
                <c:ptCount val="1"/>
                <c:pt idx="0">
                  <c:v>Low</c:v>
                </c:pt>
              </c:strCache>
            </c:strRef>
          </c:tx>
          <c:spPr>
            <a:ln w="28575">
              <a:noFill/>
            </a:ln>
          </c:spPr>
          <c:marker>
            <c:symbol val="none"/>
          </c:marker>
          <c:cat>
            <c:strRef>
              <c:f>Sheet1!$A$2:$A$17</c:f>
              <c:strCache>
                <c:ptCount val="16"/>
                <c:pt idx="0">
                  <c:v>Beckman (M)</c:v>
                </c:pt>
                <c:pt idx="1">
                  <c:v>Beckman (M)</c:v>
                </c:pt>
                <c:pt idx="2">
                  <c:v>Immulite (M)</c:v>
                </c:pt>
                <c:pt idx="3">
                  <c:v>Roche (M)</c:v>
                </c:pt>
                <c:pt idx="4">
                  <c:v>Roche (M)</c:v>
                </c:pt>
                <c:pt idx="5">
                  <c:v>Roche (M)</c:v>
                </c:pt>
                <c:pt idx="6">
                  <c:v>Roche (M)</c:v>
                </c:pt>
                <c:pt idx="7">
                  <c:v>(Siemens) (M)</c:v>
                </c:pt>
                <c:pt idx="8">
                  <c:v>Beckman (F)</c:v>
                </c:pt>
                <c:pt idx="9">
                  <c:v>Beckman (F)</c:v>
                </c:pt>
                <c:pt idx="10">
                  <c:v>Immulite (F)</c:v>
                </c:pt>
                <c:pt idx="11">
                  <c:v>Roche (F)</c:v>
                </c:pt>
                <c:pt idx="12">
                  <c:v>Roche (F)</c:v>
                </c:pt>
                <c:pt idx="13">
                  <c:v>Roche (F)</c:v>
                </c:pt>
                <c:pt idx="14">
                  <c:v>Roche (F)</c:v>
                </c:pt>
                <c:pt idx="15">
                  <c:v>(Siemens) (M)</c:v>
                </c:pt>
              </c:strCache>
            </c:strRef>
          </c:cat>
          <c:val>
            <c:numRef>
              <c:f>Sheet1!$C$2:$C$17</c:f>
              <c:numCache>
                <c:formatCode>General</c:formatCode>
                <c:ptCount val="16"/>
                <c:pt idx="0">
                  <c:v>13</c:v>
                </c:pt>
                <c:pt idx="1">
                  <c:v>13</c:v>
                </c:pt>
                <c:pt idx="2">
                  <c:v>15</c:v>
                </c:pt>
                <c:pt idx="3">
                  <c:v>18</c:v>
                </c:pt>
                <c:pt idx="4">
                  <c:v>15</c:v>
                </c:pt>
                <c:pt idx="5">
                  <c:v>18.3</c:v>
                </c:pt>
                <c:pt idx="6">
                  <c:v>15</c:v>
                </c:pt>
                <c:pt idx="7">
                  <c:v>10</c:v>
                </c:pt>
                <c:pt idx="8">
                  <c:v>18</c:v>
                </c:pt>
                <c:pt idx="9">
                  <c:v>18</c:v>
                </c:pt>
                <c:pt idx="10">
                  <c:v>30</c:v>
                </c:pt>
                <c:pt idx="11">
                  <c:v>32</c:v>
                </c:pt>
                <c:pt idx="12">
                  <c:v>26</c:v>
                </c:pt>
                <c:pt idx="13">
                  <c:v>32.4</c:v>
                </c:pt>
                <c:pt idx="14">
                  <c:v>20</c:v>
                </c:pt>
                <c:pt idx="15">
                  <c:v>40</c:v>
                </c:pt>
              </c:numCache>
            </c:numRef>
          </c:val>
          <c:smooth val="0"/>
          <c:extLst>
            <c:ext xmlns:c16="http://schemas.microsoft.com/office/drawing/2014/chart" uri="{C3380CC4-5D6E-409C-BE32-E72D297353CC}">
              <c16:uniqueId val="{00000001-94C9-48CB-92A9-D5FFE98C9D25}"/>
            </c:ext>
          </c:extLst>
        </c:ser>
        <c:ser>
          <c:idx val="2"/>
          <c:order val="2"/>
          <c:tx>
            <c:strRef>
              <c:f>Sheet1!$D$1</c:f>
              <c:strCache>
                <c:ptCount val="1"/>
                <c:pt idx="0">
                  <c:v>Close</c:v>
                </c:pt>
              </c:strCache>
            </c:strRef>
          </c:tx>
          <c:spPr>
            <a:ln w="28575">
              <a:noFill/>
            </a:ln>
          </c:spPr>
          <c:marker>
            <c:symbol val="dot"/>
            <c:size val="3"/>
          </c:marker>
          <c:cat>
            <c:strRef>
              <c:f>Sheet1!$A$2:$A$17</c:f>
              <c:strCache>
                <c:ptCount val="16"/>
                <c:pt idx="0">
                  <c:v>Beckman (M)</c:v>
                </c:pt>
                <c:pt idx="1">
                  <c:v>Beckman (M)</c:v>
                </c:pt>
                <c:pt idx="2">
                  <c:v>Immulite (M)</c:v>
                </c:pt>
                <c:pt idx="3">
                  <c:v>Roche (M)</c:v>
                </c:pt>
                <c:pt idx="4">
                  <c:v>Roche (M)</c:v>
                </c:pt>
                <c:pt idx="5">
                  <c:v>Roche (M)</c:v>
                </c:pt>
                <c:pt idx="6">
                  <c:v>Roche (M)</c:v>
                </c:pt>
                <c:pt idx="7">
                  <c:v>(Siemens) (M)</c:v>
                </c:pt>
                <c:pt idx="8">
                  <c:v>Beckman (F)</c:v>
                </c:pt>
                <c:pt idx="9">
                  <c:v>Beckman (F)</c:v>
                </c:pt>
                <c:pt idx="10">
                  <c:v>Immulite (F)</c:v>
                </c:pt>
                <c:pt idx="11">
                  <c:v>Roche (F)</c:v>
                </c:pt>
                <c:pt idx="12">
                  <c:v>Roche (F)</c:v>
                </c:pt>
                <c:pt idx="13">
                  <c:v>Roche (F)</c:v>
                </c:pt>
                <c:pt idx="14">
                  <c:v>Roche (F)</c:v>
                </c:pt>
                <c:pt idx="15">
                  <c:v>(Siemens) (M)</c:v>
                </c:pt>
              </c:strCache>
            </c:strRef>
          </c:cat>
          <c:val>
            <c:numRef>
              <c:f>Sheet1!$D$2:$D$17</c:f>
              <c:numCache>
                <c:formatCode>General</c:formatCode>
                <c:ptCount val="16"/>
                <c:pt idx="0">
                  <c:v>90</c:v>
                </c:pt>
                <c:pt idx="1">
                  <c:v>71</c:v>
                </c:pt>
                <c:pt idx="2">
                  <c:v>55</c:v>
                </c:pt>
                <c:pt idx="3">
                  <c:v>54</c:v>
                </c:pt>
                <c:pt idx="4">
                  <c:v>48</c:v>
                </c:pt>
                <c:pt idx="5">
                  <c:v>54.1</c:v>
                </c:pt>
                <c:pt idx="6">
                  <c:v>55</c:v>
                </c:pt>
                <c:pt idx="7">
                  <c:v>62</c:v>
                </c:pt>
                <c:pt idx="8">
                  <c:v>136</c:v>
                </c:pt>
                <c:pt idx="9">
                  <c:v>114</c:v>
                </c:pt>
                <c:pt idx="10">
                  <c:v>100</c:v>
                </c:pt>
                <c:pt idx="11">
                  <c:v>128</c:v>
                </c:pt>
                <c:pt idx="12">
                  <c:v>110</c:v>
                </c:pt>
                <c:pt idx="13">
                  <c:v>128</c:v>
                </c:pt>
                <c:pt idx="14">
                  <c:v>120</c:v>
                </c:pt>
                <c:pt idx="15">
                  <c:v>140</c:v>
                </c:pt>
              </c:numCache>
            </c:numRef>
          </c:val>
          <c:smooth val="0"/>
          <c:extLst>
            <c:ext xmlns:c16="http://schemas.microsoft.com/office/drawing/2014/chart" uri="{C3380CC4-5D6E-409C-BE32-E72D297353CC}">
              <c16:uniqueId val="{00000002-94C9-48CB-92A9-D5FFE98C9D25}"/>
            </c:ext>
          </c:extLst>
        </c:ser>
        <c:dLbls>
          <c:showLegendKey val="0"/>
          <c:showVal val="0"/>
          <c:showCatName val="0"/>
          <c:showSerName val="0"/>
          <c:showPercent val="0"/>
          <c:showBubbleSize val="0"/>
        </c:dLbls>
        <c:hiLowLines>
          <c:spPr>
            <a:ln w="50800">
              <a:solidFill>
                <a:schemeClr val="accent1"/>
              </a:solidFill>
            </a:ln>
          </c:spPr>
        </c:hiLowLines>
        <c:axId val="51796224"/>
        <c:axId val="51806208"/>
      </c:stockChart>
      <c:catAx>
        <c:axId val="51796224"/>
        <c:scaling>
          <c:orientation val="minMax"/>
        </c:scaling>
        <c:delete val="0"/>
        <c:axPos val="b"/>
        <c:numFmt formatCode="General" sourceLinked="1"/>
        <c:majorTickMark val="out"/>
        <c:minorTickMark val="none"/>
        <c:tickLblPos val="nextTo"/>
        <c:txPr>
          <a:bodyPr/>
          <a:lstStyle/>
          <a:p>
            <a:pPr>
              <a:defRPr sz="1800"/>
            </a:pPr>
            <a:endParaRPr lang="en-US"/>
          </a:p>
        </c:txPr>
        <c:crossAx val="51806208"/>
        <c:crosses val="autoZero"/>
        <c:auto val="1"/>
        <c:lblAlgn val="ctr"/>
        <c:lblOffset val="100"/>
        <c:noMultiLvlLbl val="0"/>
      </c:catAx>
      <c:valAx>
        <c:axId val="51806208"/>
        <c:scaling>
          <c:orientation val="minMax"/>
        </c:scaling>
        <c:delete val="0"/>
        <c:axPos val="l"/>
        <c:majorGridlines/>
        <c:title>
          <c:tx>
            <c:rich>
              <a:bodyPr rot="-5400000" vert="horz"/>
              <a:lstStyle/>
              <a:p>
                <a:pPr>
                  <a:defRPr/>
                </a:pPr>
                <a:r>
                  <a:rPr lang="en-GB" dirty="0"/>
                  <a:t>SHBG, </a:t>
                </a:r>
                <a:r>
                  <a:rPr lang="en-GB" dirty="0" err="1"/>
                  <a:t>nmol</a:t>
                </a:r>
                <a:r>
                  <a:rPr lang="en-GB" dirty="0"/>
                  <a:t>/L</a:t>
                </a:r>
              </a:p>
            </c:rich>
          </c:tx>
          <c:overlay val="0"/>
        </c:title>
        <c:numFmt formatCode="General" sourceLinked="1"/>
        <c:majorTickMark val="out"/>
        <c:minorTickMark val="none"/>
        <c:tickLblPos val="nextTo"/>
        <c:crossAx val="51796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 /></Relationships>
</file>

<file path=ppt/drawings/drawing1.xml><?xml version="1.0" encoding="utf-8"?>
<c:userShapes xmlns:c="http://schemas.openxmlformats.org/drawingml/2006/chart">
  <cdr:relSizeAnchor xmlns:cdr="http://schemas.openxmlformats.org/drawingml/2006/chartDrawing">
    <cdr:from>
      <cdr:x>0.12376</cdr:x>
      <cdr:y>0.75308</cdr:y>
    </cdr:from>
    <cdr:to>
      <cdr:x>0.26572</cdr:x>
      <cdr:y>0.86672</cdr:y>
    </cdr:to>
    <cdr:pic>
      <cdr:nvPicPr>
        <cdr:cNvPr id="2" name="Picture 1">
          <a:extLst xmlns:a="http://schemas.openxmlformats.org/drawingml/2006/main">
            <a:ext uri="{FF2B5EF4-FFF2-40B4-BE49-F238E27FC236}">
              <a16:creationId xmlns:a16="http://schemas.microsoft.com/office/drawing/2014/main" id="{9B780F84-0873-5148-9527-CF8CD93F3E13}"/>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018456" y="3817491"/>
          <a:ext cx="1168280" cy="5760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574D221E-DF7C-4C22-B05F-107110D0A18B}" type="datetimeFigureOut">
              <a:rPr lang="en-GB"/>
              <a:pPr>
                <a:defRPr/>
              </a:pPr>
              <a:t>23/09/2019</a:t>
            </a:fld>
            <a:endParaRPr lang="en-GB"/>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75871A8A-8BC5-4583-9040-9CA497A14729}" type="slidenum">
              <a:rPr lang="en-GB"/>
              <a:pPr>
                <a:defRPr/>
              </a:pPr>
              <a:t>‹#›</a:t>
            </a:fld>
            <a:endParaRPr lang="en-GB"/>
          </a:p>
        </p:txBody>
      </p:sp>
    </p:spTree>
    <p:extLst>
      <p:ext uri="{BB962C8B-B14F-4D97-AF65-F5344CB8AC3E}">
        <p14:creationId xmlns:p14="http://schemas.microsoft.com/office/powerpoint/2010/main" val="3024238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6988880D-A365-427F-B375-8CFD6F5B8411}" type="datetimeFigureOut">
              <a:rPr lang="en-GB"/>
              <a:pPr>
                <a:defRPr/>
              </a:pPr>
              <a:t>23/09/2019</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6E433907-66EE-40AB-916F-51E376433A01}" type="slidenum">
              <a:rPr lang="en-GB"/>
              <a:pPr>
                <a:defRPr/>
              </a:pPr>
              <a:t>‹#›</a:t>
            </a:fld>
            <a:endParaRPr lang="en-GB"/>
          </a:p>
        </p:txBody>
      </p:sp>
    </p:spTree>
    <p:extLst>
      <p:ext uri="{BB962C8B-B14F-4D97-AF65-F5344CB8AC3E}">
        <p14:creationId xmlns:p14="http://schemas.microsoft.com/office/powerpoint/2010/main" val="3060852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serum free (or bioavailable) testosterone level is more often elevated in hirsute women than the total testosterone level and is more sensitive than total testosterone in detecting excess androgen production. </a:t>
            </a:r>
            <a:r>
              <a:rPr lang="en-GB" sz="1200" b="0" i="0" u="none" strike="noStrike" kern="1200" baseline="0" dirty="0">
                <a:solidFill>
                  <a:schemeClr val="tx1"/>
                </a:solidFill>
                <a:latin typeface="+mn-lt"/>
                <a:ea typeface="+mn-ea"/>
                <a:cs typeface="+mn-cs"/>
              </a:rPr>
              <a:t>The reason for </a:t>
            </a:r>
            <a:r>
              <a:rPr lang="en-US" sz="1200" b="0" i="0" u="none" strike="noStrike" kern="1200" baseline="0" dirty="0">
                <a:solidFill>
                  <a:schemeClr val="tx1"/>
                </a:solidFill>
                <a:latin typeface="+mn-lt"/>
                <a:ea typeface="+mn-ea"/>
                <a:cs typeface="+mn-cs"/>
              </a:rPr>
              <a:t>this greater diagnostic sensitivity is that hirsute women commonly have a relatively low level of SHBG. SHBG is the main determinant of the fraction of plasma testosterone that is free or bound to other plasma proteins, </a:t>
            </a:r>
            <a:r>
              <a:rPr lang="en-GB" sz="1200" b="0" i="0" u="none" strike="noStrike" kern="1200" baseline="0" dirty="0">
                <a:solidFill>
                  <a:schemeClr val="tx1"/>
                </a:solidFill>
                <a:latin typeface="+mn-lt"/>
                <a:ea typeface="+mn-ea"/>
                <a:cs typeface="+mn-cs"/>
              </a:rPr>
              <a:t>principally albumin (2)</a:t>
            </a:r>
          </a:p>
          <a:p>
            <a:r>
              <a:rPr lang="en-US" dirty="0"/>
              <a:t>Although assay of total and free testosterone would be expected to detect the excessive androgen underlying hirsutism in NCCAH, the variability in these levels may miss an occasional case (2)</a:t>
            </a:r>
            <a:endParaRPr lang="en-GB" dirty="0"/>
          </a:p>
        </p:txBody>
      </p:sp>
      <p:sp>
        <p:nvSpPr>
          <p:cNvPr id="4" name="Slide Number Placeholder 3"/>
          <p:cNvSpPr>
            <a:spLocks noGrp="1"/>
          </p:cNvSpPr>
          <p:nvPr>
            <p:ph type="sldNum" sz="quarter" idx="10"/>
          </p:nvPr>
        </p:nvSpPr>
        <p:spPr/>
        <p:txBody>
          <a:bodyPr/>
          <a:lstStyle/>
          <a:p>
            <a:pPr>
              <a:defRPr/>
            </a:pPr>
            <a:fld id="{6E433907-66EE-40AB-916F-51E376433A01}" type="slidenum">
              <a:rPr lang="en-GB" smtClean="0"/>
              <a:pPr>
                <a:defRPr/>
              </a:pPr>
              <a:t>4</a:t>
            </a:fld>
            <a:endParaRPr lang="en-GB"/>
          </a:p>
        </p:txBody>
      </p:sp>
    </p:spTree>
    <p:extLst>
      <p:ext uri="{BB962C8B-B14F-4D97-AF65-F5344CB8AC3E}">
        <p14:creationId xmlns:p14="http://schemas.microsoft.com/office/powerpoint/2010/main" val="3454033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laboratories routinely use MS methods, 1 uses MS only.</a:t>
            </a:r>
          </a:p>
        </p:txBody>
      </p:sp>
      <p:sp>
        <p:nvSpPr>
          <p:cNvPr id="4" name="Slide Number Placeholder 3"/>
          <p:cNvSpPr>
            <a:spLocks noGrp="1"/>
          </p:cNvSpPr>
          <p:nvPr>
            <p:ph type="sldNum" sz="quarter" idx="10"/>
          </p:nvPr>
        </p:nvSpPr>
        <p:spPr/>
        <p:txBody>
          <a:bodyPr/>
          <a:lstStyle/>
          <a:p>
            <a:pPr>
              <a:defRPr/>
            </a:pPr>
            <a:fld id="{6E433907-66EE-40AB-916F-51E376433A01}" type="slidenum">
              <a:rPr lang="en-GB" smtClean="0"/>
              <a:pPr>
                <a:defRPr/>
              </a:pPr>
              <a:t>8</a:t>
            </a:fld>
            <a:endParaRPr lang="en-GB"/>
          </a:p>
        </p:txBody>
      </p:sp>
    </p:spTree>
    <p:extLst>
      <p:ext uri="{BB962C8B-B14F-4D97-AF65-F5344CB8AC3E}">
        <p14:creationId xmlns:p14="http://schemas.microsoft.com/office/powerpoint/2010/main" val="370774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serum free (or bioavailable) testosterone level is more often elevated in hirsute women than the total testosterone level and is more sensitive than total testosterone in detecting excess androgen production. </a:t>
            </a:r>
            <a:r>
              <a:rPr lang="en-GB" sz="1200" b="0" i="0" u="none" strike="noStrike" kern="1200" baseline="0" dirty="0">
                <a:solidFill>
                  <a:schemeClr val="tx1"/>
                </a:solidFill>
                <a:latin typeface="+mn-lt"/>
                <a:ea typeface="+mn-ea"/>
                <a:cs typeface="+mn-cs"/>
              </a:rPr>
              <a:t>The reason for </a:t>
            </a:r>
            <a:r>
              <a:rPr lang="en-US" sz="1200" b="0" i="0" u="none" strike="noStrike" kern="1200" baseline="0" dirty="0">
                <a:solidFill>
                  <a:schemeClr val="tx1"/>
                </a:solidFill>
                <a:latin typeface="+mn-lt"/>
                <a:ea typeface="+mn-ea"/>
                <a:cs typeface="+mn-cs"/>
              </a:rPr>
              <a:t>this greater diagnostic sensitivity is that hirsute women commonly have a relatively low level of SHBG. SHBG is the main determinant of the fraction of plasma testosterone that is free or bound to other plasma proteins, </a:t>
            </a:r>
            <a:r>
              <a:rPr lang="en-GB" sz="1200" b="0" i="0" u="none" strike="noStrike" kern="1200" baseline="0" dirty="0">
                <a:solidFill>
                  <a:schemeClr val="tx1"/>
                </a:solidFill>
                <a:latin typeface="+mn-lt"/>
                <a:ea typeface="+mn-ea"/>
                <a:cs typeface="+mn-cs"/>
              </a:rPr>
              <a:t>principally albumin (2)</a:t>
            </a:r>
          </a:p>
          <a:p>
            <a:r>
              <a:rPr lang="en-US" dirty="0"/>
              <a:t>Although assay of total and free testosterone would be expected to detect the excessive androgen underlying hirsutism in NCCAH, the variability in these levels may miss an occasional case (2)</a:t>
            </a:r>
            <a:endParaRPr lang="en-GB" dirty="0"/>
          </a:p>
        </p:txBody>
      </p:sp>
      <p:sp>
        <p:nvSpPr>
          <p:cNvPr id="4" name="Slide Number Placeholder 3"/>
          <p:cNvSpPr>
            <a:spLocks noGrp="1"/>
          </p:cNvSpPr>
          <p:nvPr>
            <p:ph type="sldNum" sz="quarter" idx="10"/>
          </p:nvPr>
        </p:nvSpPr>
        <p:spPr/>
        <p:txBody>
          <a:bodyPr/>
          <a:lstStyle/>
          <a:p>
            <a:pPr>
              <a:defRPr/>
            </a:pPr>
            <a:fld id="{6E433907-66EE-40AB-916F-51E376433A01}" type="slidenum">
              <a:rPr lang="en-GB" smtClean="0"/>
              <a:pPr>
                <a:defRPr/>
              </a:pPr>
              <a:t>23</a:t>
            </a:fld>
            <a:endParaRPr lang="en-GB"/>
          </a:p>
        </p:txBody>
      </p:sp>
    </p:spTree>
    <p:extLst>
      <p:ext uri="{BB962C8B-B14F-4D97-AF65-F5344CB8AC3E}">
        <p14:creationId xmlns:p14="http://schemas.microsoft.com/office/powerpoint/2010/main" val="164086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Master" Target="../slideMasters/slideMaster1.xml" /><Relationship Id="rId6" Type="http://schemas.openxmlformats.org/officeDocument/2006/relationships/image" Target="../media/image7.jpeg" /><Relationship Id="rId5" Type="http://schemas.openxmlformats.org/officeDocument/2006/relationships/image" Target="../media/image6.jpeg" /><Relationship Id="rId4" Type="http://schemas.openxmlformats.org/officeDocument/2006/relationships/image" Target="../media/image5.png"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8.jpeg" /><Relationship Id="rId1" Type="http://schemas.openxmlformats.org/officeDocument/2006/relationships/slideMaster" Target="../slideMasters/slideMaster1.xml" /><Relationship Id="rId6" Type="http://schemas.openxmlformats.org/officeDocument/2006/relationships/image" Target="../media/image7.jpeg" /><Relationship Id="rId5" Type="http://schemas.openxmlformats.org/officeDocument/2006/relationships/image" Target="../media/image6.jpeg" /><Relationship Id="rId4" Type="http://schemas.openxmlformats.org/officeDocument/2006/relationships/image" Target="../media/image5.png"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15700" y="361656"/>
            <a:ext cx="3394484" cy="1990221"/>
          </a:xfrm>
        </p:spPr>
        <p:txBody>
          <a:bodyPr anchor="b" anchorCtr="0"/>
          <a:lstStyle>
            <a:lvl1pPr algn="l">
              <a:defRPr sz="3200" b="1">
                <a:solidFill>
                  <a:schemeClr val="bg1"/>
                </a:solidFill>
              </a:defRPr>
            </a:lvl1pPr>
          </a:lstStyle>
          <a:p>
            <a:r>
              <a:rPr lang="en-US"/>
              <a:t>Click to edit Master title style</a:t>
            </a:r>
          </a:p>
        </p:txBody>
      </p:sp>
      <p:sp>
        <p:nvSpPr>
          <p:cNvPr id="8" name="Subtitle 2"/>
          <p:cNvSpPr>
            <a:spLocks noGrp="1"/>
          </p:cNvSpPr>
          <p:nvPr>
            <p:ph type="subTitle" idx="1"/>
          </p:nvPr>
        </p:nvSpPr>
        <p:spPr>
          <a:xfrm>
            <a:off x="415700" y="2455024"/>
            <a:ext cx="3394484" cy="309423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0908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5423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a:defRPr/>
            </a:pPr>
            <a:fld id="{A4847C37-CD37-402B-A80D-A3C701D62583}" type="slidenum">
              <a:rPr/>
              <a:pPr>
                <a:defRPr/>
              </a:pPr>
              <a:t>‹#›</a:t>
            </a:fld>
            <a:endParaRPr lang="en-US"/>
          </a:p>
        </p:txBody>
      </p:sp>
    </p:spTree>
    <p:extLst>
      <p:ext uri="{BB962C8B-B14F-4D97-AF65-F5344CB8AC3E}">
        <p14:creationId xmlns:p14="http://schemas.microsoft.com/office/powerpoint/2010/main" val="74566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a:defRPr/>
            </a:pPr>
            <a:fld id="{269DC590-1E6F-46E5-8B8B-7D3526C56CDB}" type="slidenum">
              <a:rPr/>
              <a:pPr>
                <a:defRPr/>
              </a:pPr>
              <a:t>‹#›</a:t>
            </a:fld>
            <a:endParaRPr lang="en-US"/>
          </a:p>
        </p:txBody>
      </p:sp>
    </p:spTree>
    <p:extLst>
      <p:ext uri="{BB962C8B-B14F-4D97-AF65-F5344CB8AC3E}">
        <p14:creationId xmlns:p14="http://schemas.microsoft.com/office/powerpoint/2010/main" val="249031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a:defRPr/>
            </a:pPr>
            <a:fld id="{A82816AA-4316-4F27-9B55-E86E9FE93A47}" type="slidenum">
              <a:rPr/>
              <a:pPr>
                <a:defRPr/>
              </a:pPr>
              <a:t>‹#›</a:t>
            </a:fld>
            <a:endParaRPr lang="en-US"/>
          </a:p>
        </p:txBody>
      </p:sp>
    </p:spTree>
    <p:extLst>
      <p:ext uri="{BB962C8B-B14F-4D97-AF65-F5344CB8AC3E}">
        <p14:creationId xmlns:p14="http://schemas.microsoft.com/office/powerpoint/2010/main" val="102496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7" descr="BHRUT_ppoint_v4_AW_Title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HRUT_ppoint_v4_Cover_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903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147638" y="4724400"/>
            <a:ext cx="9475788" cy="2232025"/>
            <a:chOff x="-165894" y="2312988"/>
            <a:chExt cx="9475788" cy="2232025"/>
          </a:xfrm>
        </p:grpSpPr>
        <p:pic>
          <p:nvPicPr>
            <p:cNvPr id="9"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894" y="2312988"/>
              <a:ext cx="94757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79282" y="3681413"/>
              <a:ext cx="3176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6069" y="3681413"/>
              <a:ext cx="23463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ctrTitle"/>
          </p:nvPr>
        </p:nvSpPr>
        <p:spPr>
          <a:xfrm>
            <a:off x="415700" y="361656"/>
            <a:ext cx="3394484" cy="1990221"/>
          </a:xfrm>
        </p:spPr>
        <p:txBody>
          <a:bodyPr anchor="b" anchorCtr="0"/>
          <a:lstStyle>
            <a:lvl1pPr algn="l">
              <a:defRPr sz="3200" b="1">
                <a:solidFill>
                  <a:schemeClr val="bg1"/>
                </a:solidFill>
              </a:defRPr>
            </a:lvl1pPr>
          </a:lstStyle>
          <a:p>
            <a:r>
              <a:rPr lang="en-US"/>
              <a:t>Click to edit Master title style</a:t>
            </a:r>
          </a:p>
        </p:txBody>
      </p:sp>
      <p:sp>
        <p:nvSpPr>
          <p:cNvPr id="8" name="Subtitle 2"/>
          <p:cNvSpPr>
            <a:spLocks noGrp="1"/>
          </p:cNvSpPr>
          <p:nvPr>
            <p:ph type="subTitle" idx="1"/>
          </p:nvPr>
        </p:nvSpPr>
        <p:spPr>
          <a:xfrm>
            <a:off x="415700" y="2455024"/>
            <a:ext cx="3394484" cy="309423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0867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a:defRPr/>
            </a:pPr>
            <a:fld id="{1E9301C5-4A2C-400C-B314-6DC61AE534B5}" type="slidenum">
              <a:rPr/>
              <a:pPr>
                <a:defRPr/>
              </a:pPr>
              <a:t>‹#›</a:t>
            </a:fld>
            <a:endParaRPr lang="en-US"/>
          </a:p>
        </p:txBody>
      </p:sp>
    </p:spTree>
    <p:extLst>
      <p:ext uri="{BB962C8B-B14F-4D97-AF65-F5344CB8AC3E}">
        <p14:creationId xmlns:p14="http://schemas.microsoft.com/office/powerpoint/2010/main" val="98994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7" descr="BHRUT_ppoint_v4_AW_Section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HRUT_ppoint_v4_Cover_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903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6688" y="4724400"/>
            <a:ext cx="9477376"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80075" y="6092825"/>
            <a:ext cx="31765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6863" y="6092825"/>
            <a:ext cx="23463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5700" y="361656"/>
            <a:ext cx="3394484" cy="1990221"/>
          </a:xfrm>
        </p:spPr>
        <p:txBody>
          <a:bodyPr anchor="b" anchorCtr="0"/>
          <a:lstStyle>
            <a:lvl1pPr algn="l">
              <a:defRPr sz="3200" b="1">
                <a:solidFill>
                  <a:schemeClr val="bg1"/>
                </a:solidFill>
              </a:defRPr>
            </a:lvl1pPr>
          </a:lstStyle>
          <a:p>
            <a:r>
              <a:rPr lang="en-US"/>
              <a:t>Click to edit Master title style</a:t>
            </a:r>
          </a:p>
        </p:txBody>
      </p:sp>
      <p:sp>
        <p:nvSpPr>
          <p:cNvPr id="8" name="Subtitle 2"/>
          <p:cNvSpPr>
            <a:spLocks noGrp="1"/>
          </p:cNvSpPr>
          <p:nvPr>
            <p:ph type="subTitle" idx="1"/>
          </p:nvPr>
        </p:nvSpPr>
        <p:spPr>
          <a:xfrm>
            <a:off x="415700" y="2455024"/>
            <a:ext cx="3394484" cy="309423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0382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68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68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a:defRPr/>
            </a:pPr>
            <a:fld id="{DA05F911-EAE9-4CA2-898D-F8E1C814D89B}" type="slidenum">
              <a:rPr/>
              <a:pPr>
                <a:defRPr/>
              </a:pPr>
              <a:t>‹#›</a:t>
            </a:fld>
            <a:endParaRPr lang="en-US"/>
          </a:p>
        </p:txBody>
      </p:sp>
    </p:spTree>
    <p:extLst>
      <p:ext uri="{BB962C8B-B14F-4D97-AF65-F5344CB8AC3E}">
        <p14:creationId xmlns:p14="http://schemas.microsoft.com/office/powerpoint/2010/main" val="29107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850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850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a:defRPr/>
            </a:pPr>
            <a:fld id="{60A8129A-CECA-4E69-8C44-827F185361DB}" type="slidenum">
              <a:rPr/>
              <a:pPr>
                <a:defRPr/>
              </a:pPr>
              <a:t>‹#›</a:t>
            </a:fld>
            <a:endParaRPr lang="en-US"/>
          </a:p>
        </p:txBody>
      </p:sp>
    </p:spTree>
    <p:extLst>
      <p:ext uri="{BB962C8B-B14F-4D97-AF65-F5344CB8AC3E}">
        <p14:creationId xmlns:p14="http://schemas.microsoft.com/office/powerpoint/2010/main" val="43088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a:defRPr/>
            </a:pPr>
            <a:fld id="{D151174A-A177-4E1E-A582-FDF90391E7F4}" type="slidenum">
              <a:rPr/>
              <a:pPr>
                <a:defRPr/>
              </a:pPr>
              <a:t>‹#›</a:t>
            </a:fld>
            <a:endParaRPr lang="en-US"/>
          </a:p>
        </p:txBody>
      </p:sp>
    </p:spTree>
    <p:extLst>
      <p:ext uri="{BB962C8B-B14F-4D97-AF65-F5344CB8AC3E}">
        <p14:creationId xmlns:p14="http://schemas.microsoft.com/office/powerpoint/2010/main" val="261812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a:defRPr/>
            </a:pPr>
            <a:fld id="{43CA6DC9-609B-48D6-B432-C0B7B51CC0DC}" type="slidenum">
              <a:rPr/>
              <a:pPr>
                <a:defRPr/>
              </a:pPr>
              <a:t>‹#›</a:t>
            </a:fld>
            <a:endParaRPr lang="en-US"/>
          </a:p>
        </p:txBody>
      </p:sp>
    </p:spTree>
    <p:extLst>
      <p:ext uri="{BB962C8B-B14F-4D97-AF65-F5344CB8AC3E}">
        <p14:creationId xmlns:p14="http://schemas.microsoft.com/office/powerpoint/2010/main" val="21853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5785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4165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15900" y="125413"/>
            <a:ext cx="8382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12541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488113" y="125413"/>
            <a:ext cx="2346325" cy="365125"/>
          </a:xfrm>
          <a:prstGeom prst="rect">
            <a:avLst/>
          </a:prstGeom>
        </p:spPr>
        <p:txBody>
          <a:bodyPr/>
          <a:lstStyle>
            <a:lvl1pPr fontAlgn="auto">
              <a:spcBef>
                <a:spcPts val="0"/>
              </a:spcBef>
              <a:spcAft>
                <a:spcPts val="0"/>
              </a:spcAft>
              <a:defRPr>
                <a:latin typeface="+mn-lt"/>
                <a:cs typeface="+mn-cs"/>
              </a:defRPr>
            </a:lvl1pPr>
          </a:lstStyle>
          <a:p>
            <a:pPr>
              <a:defRPr/>
            </a:pPr>
            <a:fld id="{6373616B-CE69-40B0-8026-DE2E32CBE947}" type="slidenum">
              <a:rPr/>
              <a:pPr>
                <a:defRPr/>
              </a:pPr>
              <a:t>‹#›</a:t>
            </a:fld>
            <a:endParaRPr lang="en-US"/>
          </a:p>
        </p:txBody>
      </p:sp>
    </p:spTree>
    <p:extLst>
      <p:ext uri="{BB962C8B-B14F-4D97-AF65-F5344CB8AC3E}">
        <p14:creationId xmlns:p14="http://schemas.microsoft.com/office/powerpoint/2010/main" val="163506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2.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663" y="333375"/>
            <a:ext cx="8613775" cy="8032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220663" y="1484313"/>
            <a:ext cx="86137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4"/>
          <p:cNvGrpSpPr>
            <a:grpSpLocks/>
          </p:cNvGrpSpPr>
          <p:nvPr/>
        </p:nvGrpSpPr>
        <p:grpSpPr bwMode="auto">
          <a:xfrm>
            <a:off x="0" y="5656263"/>
            <a:ext cx="9144000" cy="1201737"/>
            <a:chOff x="0" y="5655731"/>
            <a:chExt cx="9144000" cy="1202269"/>
          </a:xfrm>
        </p:grpSpPr>
        <p:pic>
          <p:nvPicPr>
            <p:cNvPr id="1029" name="Picture 5" descr="BHRUT_ppoint_v2_whitecurve.png"/>
            <p:cNvPicPr>
              <a:picLocks noChangeAspect="1"/>
            </p:cNvPicPr>
            <p:nvPr/>
          </p:nvPicPr>
          <p:blipFill>
            <a:blip r:embed="rId14">
              <a:extLst>
                <a:ext uri="{28A0092B-C50C-407E-A947-70E740481C1C}">
                  <a14:useLocalDpi xmlns:a14="http://schemas.microsoft.com/office/drawing/2010/main" val="0"/>
                </a:ext>
              </a:extLst>
            </a:blip>
            <a:srcRect t="79877" b="2592"/>
            <a:stretch>
              <a:fillRect/>
            </a:stretch>
          </p:blipFill>
          <p:spPr bwMode="auto">
            <a:xfrm>
              <a:off x="0" y="5655731"/>
              <a:ext cx="9144000" cy="120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BHRUT_ppoint_v2.png"/>
            <p:cNvPicPr>
              <a:picLocks noChangeAspect="1"/>
            </p:cNvPicPr>
            <p:nvPr/>
          </p:nvPicPr>
          <p:blipFill>
            <a:blip r:embed="rId15">
              <a:extLst>
                <a:ext uri="{28A0092B-C50C-407E-A947-70E740481C1C}">
                  <a14:useLocalDpi xmlns:a14="http://schemas.microsoft.com/office/drawing/2010/main" val="0"/>
                </a:ext>
              </a:extLst>
            </a:blip>
            <a:srcRect t="85925"/>
            <a:stretch>
              <a:fillRect/>
            </a:stretch>
          </p:blipFill>
          <p:spPr bwMode="auto">
            <a:xfrm>
              <a:off x="0" y="5892800"/>
              <a:ext cx="9144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defTabSz="457200" rtl="0" eaLnBrk="1" fontAlgn="base" hangingPunct="1">
        <a:spcBef>
          <a:spcPct val="0"/>
        </a:spcBef>
        <a:spcAft>
          <a:spcPct val="0"/>
        </a:spcAft>
        <a:defRPr sz="3200" b="1" kern="1200" cap="all">
          <a:solidFill>
            <a:srgbClr val="0E4593"/>
          </a:solidFill>
          <a:latin typeface="Arial Narrow" pitchFamily="34" charset="0"/>
          <a:ea typeface="Arial Narrow" pitchFamily="34" charset="0"/>
          <a:cs typeface="Arial Narrow" pitchFamily="34" charset="0"/>
        </a:defRPr>
      </a:lvl1pPr>
      <a:lvl2pPr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2pPr>
      <a:lvl3pPr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3pPr>
      <a:lvl4pPr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4pPr>
      <a:lvl5pPr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5pPr>
      <a:lvl6pPr marL="457200"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6pPr>
      <a:lvl7pPr marL="914400"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7pPr>
      <a:lvl8pPr marL="1371600"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8pPr>
      <a:lvl9pPr marL="1828800"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9pPr>
    </p:titleStyle>
    <p:bodyStyle>
      <a:lvl1pPr marL="342900" indent="-342900" algn="l" defTabSz="457200" rtl="0" eaLnBrk="1" fontAlgn="base" hangingPunct="1">
        <a:spcBef>
          <a:spcPct val="20000"/>
        </a:spcBef>
        <a:spcAft>
          <a:spcPct val="0"/>
        </a:spcAft>
        <a:buFont typeface="Arial" charset="0"/>
        <a:buChar char="•"/>
        <a:defRPr sz="2200" kern="1200">
          <a:solidFill>
            <a:srgbClr val="404040"/>
          </a:solidFill>
          <a:latin typeface="Calibri"/>
          <a:ea typeface="Calibri" pitchFamily="34" charset="0"/>
          <a:cs typeface="Calibri"/>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Calibri"/>
          <a:ea typeface="Calibri" pitchFamily="34" charset="0"/>
          <a:cs typeface="Calibri"/>
        </a:defRPr>
      </a:lvl2pPr>
      <a:lvl3pPr marL="1143000" indent="-228600" algn="l" defTabSz="457200" rtl="0" eaLnBrk="1" fontAlgn="base" hangingPunct="1">
        <a:spcBef>
          <a:spcPct val="20000"/>
        </a:spcBef>
        <a:spcAft>
          <a:spcPct val="0"/>
        </a:spcAft>
        <a:buFont typeface="Arial" charset="0"/>
        <a:buChar char="•"/>
        <a:defRPr sz="2200" kern="1200">
          <a:solidFill>
            <a:srgbClr val="404040"/>
          </a:solidFill>
          <a:latin typeface="Calibri"/>
          <a:ea typeface="Calibri" pitchFamily="34" charset="0"/>
          <a:cs typeface="Calibri"/>
        </a:defRPr>
      </a:lvl3pPr>
      <a:lvl4pPr marL="1600200" indent="-228600" algn="l" defTabSz="457200" rtl="0" eaLnBrk="1" fontAlgn="base" hangingPunct="1">
        <a:spcBef>
          <a:spcPct val="20000"/>
        </a:spcBef>
        <a:spcAft>
          <a:spcPct val="0"/>
        </a:spcAft>
        <a:buFont typeface="Arial" charset="0"/>
        <a:buChar char="–"/>
        <a:defRPr sz="2200" kern="1200">
          <a:solidFill>
            <a:srgbClr val="404040"/>
          </a:solidFill>
          <a:latin typeface="Calibri"/>
          <a:ea typeface="Calibri" pitchFamily="34" charset="0"/>
          <a:cs typeface="Calibri"/>
        </a:defRPr>
      </a:lvl4pPr>
      <a:lvl5pPr marL="2057400" indent="-228600" algn="l" defTabSz="457200" rtl="0" eaLnBrk="1" fontAlgn="base" hangingPunct="1">
        <a:spcBef>
          <a:spcPct val="20000"/>
        </a:spcBef>
        <a:spcAft>
          <a:spcPct val="0"/>
        </a:spcAft>
        <a:buFont typeface="Arial" charset="0"/>
        <a:buChar char="»"/>
        <a:defRPr sz="2200" kern="1200">
          <a:solidFill>
            <a:srgbClr val="404040"/>
          </a:solidFill>
          <a:latin typeface="Calibri"/>
          <a:ea typeface="Calibri" pitchFamily="34"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7" Type="http://schemas.openxmlformats.org/officeDocument/2006/relationships/image" Target="../media/image9.png" /><Relationship Id="rId2" Type="http://schemas.openxmlformats.org/officeDocument/2006/relationships/image" Target="../media/image3.jpeg" /><Relationship Id="rId1" Type="http://schemas.openxmlformats.org/officeDocument/2006/relationships/slideLayout" Target="../slideLayouts/slideLayout1.xml" /><Relationship Id="rId6" Type="http://schemas.openxmlformats.org/officeDocument/2006/relationships/image" Target="../media/image7.jpeg" /><Relationship Id="rId5" Type="http://schemas.openxmlformats.org/officeDocument/2006/relationships/image" Target="../media/image6.jpeg" /><Relationship Id="rId4" Type="http://schemas.openxmlformats.org/officeDocument/2006/relationships/image" Target="../media/image5.png" /></Relationships>
</file>

<file path=ppt/slides/_rels/slide10.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chart" Target="../charts/chart3.xml" /><Relationship Id="rId1" Type="http://schemas.openxmlformats.org/officeDocument/2006/relationships/slideLayout" Target="../slideLayouts/slideLayout3.xml" /><Relationship Id="rId6" Type="http://schemas.openxmlformats.org/officeDocument/2006/relationships/image" Target="../media/image11.png" /><Relationship Id="rId5" Type="http://schemas.openxmlformats.org/officeDocument/2006/relationships/image" Target="../media/image13.png" /><Relationship Id="rId4" Type="http://schemas.openxmlformats.org/officeDocument/2006/relationships/image" Target="../media/image10.png" /></Relationships>
</file>

<file path=ppt/slides/_rels/slide11.xml.rels><?xml version="1.0" encoding="UTF-8" standalone="yes"?>
<Relationships xmlns="http://schemas.openxmlformats.org/package/2006/relationships"><Relationship Id="rId2" Type="http://schemas.openxmlformats.org/officeDocument/2006/relationships/chart" Target="../charts/chart4.xml"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chart" Target="../charts/chart5.xml"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2" Type="http://schemas.openxmlformats.org/officeDocument/2006/relationships/chart" Target="../charts/chart6.xml"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2" Type="http://schemas.openxmlformats.org/officeDocument/2006/relationships/chart" Target="../charts/chart7.xml"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2" Type="http://schemas.openxmlformats.org/officeDocument/2006/relationships/chart" Target="../charts/chart8.xml"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2" Type="http://schemas.openxmlformats.org/officeDocument/2006/relationships/chart" Target="../charts/chart9.xml"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2" Type="http://schemas.openxmlformats.org/officeDocument/2006/relationships/chart" Target="../charts/chart10.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chart" Target="../charts/chart11.xml"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chart" Target="../charts/chart2.xml" /><Relationship Id="rId1" Type="http://schemas.openxmlformats.org/officeDocument/2006/relationships/slideLayout" Target="../slideLayouts/slideLayout3.xml" /><Relationship Id="rId5" Type="http://schemas.openxmlformats.org/officeDocument/2006/relationships/image" Target="../media/image13.png" /><Relationship Id="rId4" Type="http://schemas.openxmlformats.org/officeDocument/2006/relationships/image" Target="../media/image1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BHRUT_ppoint_v4_AW_Title_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BHRUT_ppoint_v4_Cover_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03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254000" y="361950"/>
            <a:ext cx="3900488" cy="1989138"/>
          </a:xfrm>
        </p:spPr>
        <p:txBody>
          <a:bodyPr/>
          <a:lstStyle/>
          <a:p>
            <a:pPr eaLnBrk="1" fontAlgn="auto" hangingPunct="1">
              <a:lnSpc>
                <a:spcPts val="3000"/>
              </a:lnSpc>
              <a:spcAft>
                <a:spcPts val="0"/>
              </a:spcAft>
              <a:defRPr/>
            </a:pPr>
            <a:r>
              <a:rPr lang="en-US" dirty="0">
                <a:ea typeface="+mj-ea"/>
              </a:rPr>
              <a:t>Thames Regional audit on Testosterone</a:t>
            </a:r>
            <a:br>
              <a:rPr lang="en-US" dirty="0">
                <a:ea typeface="+mj-ea"/>
              </a:rPr>
            </a:br>
            <a:endParaRPr lang="en-US" dirty="0">
              <a:ea typeface="+mj-ea"/>
            </a:endParaRPr>
          </a:p>
        </p:txBody>
      </p:sp>
      <p:sp>
        <p:nvSpPr>
          <p:cNvPr id="13317" name="Subtitle 2"/>
          <p:cNvSpPr>
            <a:spLocks noGrp="1"/>
          </p:cNvSpPr>
          <p:nvPr>
            <p:ph type="subTitle" idx="1"/>
          </p:nvPr>
        </p:nvSpPr>
        <p:spPr>
          <a:xfrm>
            <a:off x="254000" y="2706688"/>
            <a:ext cx="3394075" cy="3094037"/>
          </a:xfrm>
        </p:spPr>
        <p:txBody>
          <a:bodyPr/>
          <a:lstStyle/>
          <a:p>
            <a:pPr eaLnBrk="1" hangingPunct="1"/>
            <a:r>
              <a:rPr lang="en-US" altLang="en-US" sz="2000" b="1">
                <a:solidFill>
                  <a:schemeClr val="bg1"/>
                </a:solidFill>
                <a:latin typeface="Calibri" pitchFamily="34" charset="0"/>
                <a:cs typeface="Calibri" pitchFamily="34" charset="0"/>
              </a:rPr>
              <a:t>Funmi Akinlade</a:t>
            </a:r>
          </a:p>
          <a:p>
            <a:pPr eaLnBrk="1" hangingPunct="1"/>
            <a:r>
              <a:rPr lang="en-US" altLang="en-US" sz="2000" b="1">
                <a:solidFill>
                  <a:schemeClr val="bg1"/>
                </a:solidFill>
                <a:latin typeface="Calibri" pitchFamily="34" charset="0"/>
                <a:cs typeface="Calibri" pitchFamily="34" charset="0"/>
              </a:rPr>
              <a:t>Consultant Clinical Scientist</a:t>
            </a:r>
          </a:p>
        </p:txBody>
      </p:sp>
      <p:pic>
        <p:nvPicPr>
          <p:cNvPr id="1331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688" y="4724400"/>
            <a:ext cx="9477376"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0075" y="6092825"/>
            <a:ext cx="31765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6863" y="6092825"/>
            <a:ext cx="23463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0919349-CB50-4F0C-BD64-D292FA51D91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431878" y="5857617"/>
            <a:ext cx="1274445" cy="9251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What reference intervals do you quote for total testosterone in</a:t>
            </a:r>
            <a:r>
              <a:rPr lang="en-GB" dirty="0"/>
              <a:t> </a:t>
            </a:r>
            <a:r>
              <a:rPr lang="en-GB" u="sng" dirty="0">
                <a:solidFill>
                  <a:srgbClr val="FF0000"/>
                </a:solidFill>
              </a:rPr>
              <a:t>Females</a:t>
            </a:r>
            <a:r>
              <a:rPr lang="en-GB" dirty="0"/>
              <a:t>?</a:t>
            </a:r>
          </a:p>
        </p:txBody>
      </p:sp>
      <p:graphicFrame>
        <p:nvGraphicFramePr>
          <p:cNvPr id="4" name="Content Placeholder 3"/>
          <p:cNvGraphicFramePr>
            <a:graphicFrameLocks/>
          </p:cNvGraphicFramePr>
          <p:nvPr>
            <p:extLst>
              <p:ext uri="{D42A27DB-BD31-4B8C-83A1-F6EECF244321}">
                <p14:modId xmlns:p14="http://schemas.microsoft.com/office/powerpoint/2010/main" val="3516012910"/>
              </p:ext>
            </p:extLst>
          </p:nvPr>
        </p:nvGraphicFramePr>
        <p:xfrm>
          <a:off x="609600" y="1752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00A9D634-80D8-4857-9940-6521CFC38510}"/>
              </a:ext>
            </a:extLst>
          </p:cNvPr>
          <p:cNvSpPr/>
          <p:nvPr/>
        </p:nvSpPr>
        <p:spPr>
          <a:xfrm>
            <a:off x="1547664" y="1354296"/>
            <a:ext cx="7200800" cy="369332"/>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Upper limit of reference interval ranges from 1.67 to 3.1 nmol/L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531" y="4949475"/>
            <a:ext cx="2520279" cy="70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006" y="4941168"/>
            <a:ext cx="1168280"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066" y="5073402"/>
            <a:ext cx="1008113"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7906" r="12949"/>
          <a:stretch/>
        </p:blipFill>
        <p:spPr bwMode="auto">
          <a:xfrm>
            <a:off x="2847999" y="5009455"/>
            <a:ext cx="936001" cy="487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0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2. What is the source of your adult testosterone reference intervals?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523002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4AD9F89F-1232-42FE-B6A7-A48E4AC12FA3}"/>
              </a:ext>
            </a:extLst>
          </p:cNvPr>
          <p:cNvSpPr/>
          <p:nvPr/>
        </p:nvSpPr>
        <p:spPr>
          <a:xfrm>
            <a:off x="1187624" y="1233200"/>
            <a:ext cx="7155870" cy="400110"/>
          </a:xfrm>
          <a:prstGeom prst="rect">
            <a:avLst/>
          </a:prstGeom>
        </p:spPr>
        <p:txBody>
          <a:bodyPr wrap="none">
            <a:spAutoFit/>
          </a:bodyPr>
          <a:lstStyle/>
          <a:p>
            <a:r>
              <a:rPr lang="en-GB" sz="2000" dirty="0">
                <a:latin typeface="Calibri" panose="020F0502020204030204" pitchFamily="34" charset="0"/>
                <a:cs typeface="Calibri" panose="020F0502020204030204" pitchFamily="34" charset="0"/>
              </a:rPr>
              <a:t>60% of labs stated they use intervals provided by the manufacturer</a:t>
            </a:r>
          </a:p>
        </p:txBody>
      </p:sp>
    </p:spTree>
    <p:extLst>
      <p:ext uri="{BB962C8B-B14F-4D97-AF65-F5344CB8AC3E}">
        <p14:creationId xmlns:p14="http://schemas.microsoft.com/office/powerpoint/2010/main" val="3546080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3. Do you quote </a:t>
            </a:r>
            <a:r>
              <a:rPr lang="en-GB" dirty="0">
                <a:solidFill>
                  <a:srgbClr val="FF0000"/>
                </a:solidFill>
              </a:rPr>
              <a:t>paediatric</a:t>
            </a:r>
            <a:r>
              <a:rPr lang="en-GB" dirty="0"/>
              <a:t> reference intervals for testosterone?</a:t>
            </a:r>
          </a:p>
        </p:txBody>
      </p:sp>
      <p:graphicFrame>
        <p:nvGraphicFramePr>
          <p:cNvPr id="8" name="Chart 7"/>
          <p:cNvGraphicFramePr>
            <a:graphicFrameLocks/>
          </p:cNvGraphicFramePr>
          <p:nvPr>
            <p:extLst>
              <p:ext uri="{D42A27DB-BD31-4B8C-83A1-F6EECF244321}">
                <p14:modId xmlns:p14="http://schemas.microsoft.com/office/powerpoint/2010/main" val="4019611228"/>
              </p:ext>
            </p:extLst>
          </p:nvPr>
        </p:nvGraphicFramePr>
        <p:xfrm>
          <a:off x="990074" y="1634798"/>
          <a:ext cx="7056784"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332B6F9B-550A-4239-9B74-E06643DAEA17}"/>
              </a:ext>
            </a:extLst>
          </p:cNvPr>
          <p:cNvSpPr/>
          <p:nvPr/>
        </p:nvSpPr>
        <p:spPr>
          <a:xfrm>
            <a:off x="2483768" y="1268760"/>
            <a:ext cx="3515578" cy="400110"/>
          </a:xfrm>
          <a:prstGeom prst="rect">
            <a:avLst/>
          </a:prstGeom>
        </p:spPr>
        <p:txBody>
          <a:bodyPr wrap="none">
            <a:spAutoFit/>
          </a:bodyPr>
          <a:lstStyle/>
          <a:p>
            <a:r>
              <a:rPr lang="en-GB" sz="2000" dirty="0">
                <a:latin typeface="Calibri" panose="020F0502020204030204" pitchFamily="34" charset="0"/>
                <a:cs typeface="Calibri" panose="020F0502020204030204" pitchFamily="34" charset="0"/>
              </a:rPr>
              <a:t>8 labs quote paediatric intervals</a:t>
            </a:r>
          </a:p>
        </p:txBody>
      </p:sp>
    </p:spTree>
    <p:extLst>
      <p:ext uri="{BB962C8B-B14F-4D97-AF65-F5344CB8AC3E}">
        <p14:creationId xmlns:p14="http://schemas.microsoft.com/office/powerpoint/2010/main" val="198704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C474-F7BC-4AA0-8B69-C7B7238A99E4}"/>
              </a:ext>
            </a:extLst>
          </p:cNvPr>
          <p:cNvSpPr>
            <a:spLocks noGrp="1"/>
          </p:cNvSpPr>
          <p:nvPr>
            <p:ph type="title"/>
          </p:nvPr>
        </p:nvSpPr>
        <p:spPr>
          <a:xfrm>
            <a:off x="3059832" y="2132856"/>
            <a:ext cx="3960440" cy="1656184"/>
          </a:xfrm>
        </p:spPr>
        <p:txBody>
          <a:bodyPr>
            <a:normAutofit/>
          </a:bodyPr>
          <a:lstStyle/>
          <a:p>
            <a:r>
              <a:rPr lang="en-GB" sz="4900" dirty="0"/>
              <a:t>imprecision</a:t>
            </a:r>
            <a:endParaRPr lang="en-GB" sz="3600" dirty="0"/>
          </a:p>
        </p:txBody>
      </p:sp>
    </p:spTree>
    <p:extLst>
      <p:ext uri="{BB962C8B-B14F-4D97-AF65-F5344CB8AC3E}">
        <p14:creationId xmlns:p14="http://schemas.microsoft.com/office/powerpoint/2010/main" val="152189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04448" cy="1210146"/>
          </a:xfrm>
        </p:spPr>
        <p:txBody>
          <a:bodyPr>
            <a:normAutofit/>
          </a:bodyPr>
          <a:lstStyle/>
          <a:p>
            <a:r>
              <a:rPr lang="en-US" sz="2900" dirty="0"/>
              <a:t>5. What is the imprecision of your assay at a testosterone concentration of 1.5 </a:t>
            </a:r>
            <a:r>
              <a:rPr lang="en-US" sz="2900" dirty="0" err="1"/>
              <a:t>nmol</a:t>
            </a:r>
            <a:r>
              <a:rPr lang="en-US" sz="2900" dirty="0"/>
              <a:t>/L?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45397771"/>
              </p:ext>
            </p:extLst>
          </p:nvPr>
        </p:nvGraphicFramePr>
        <p:xfrm>
          <a:off x="1403648" y="4653136"/>
          <a:ext cx="5486400" cy="11125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r>
                        <a:rPr lang="en-GB" dirty="0"/>
                        <a:t>Imprecision</a:t>
                      </a:r>
                    </a:p>
                  </a:txBody>
                  <a:tcPr/>
                </a:tc>
                <a:tc>
                  <a:txBody>
                    <a:bodyPr/>
                    <a:lstStyle/>
                    <a:p>
                      <a:r>
                        <a:rPr lang="en-GB" dirty="0"/>
                        <a:t>Immunoassay</a:t>
                      </a:r>
                    </a:p>
                  </a:txBody>
                  <a:tcPr/>
                </a:tc>
                <a:tc>
                  <a:txBody>
                    <a:bodyPr/>
                    <a:lstStyle/>
                    <a:p>
                      <a:r>
                        <a:rPr lang="en-GB" dirty="0"/>
                        <a:t>Mass Spec</a:t>
                      </a:r>
                    </a:p>
                  </a:txBody>
                  <a:tcPr/>
                </a:tc>
                <a:extLst>
                  <a:ext uri="{0D108BD9-81ED-4DB2-BD59-A6C34878D82A}">
                    <a16:rowId xmlns:a16="http://schemas.microsoft.com/office/drawing/2014/main" val="10000"/>
                  </a:ext>
                </a:extLst>
              </a:tr>
              <a:tr h="370840">
                <a:tc>
                  <a:txBody>
                    <a:bodyPr/>
                    <a:lstStyle/>
                    <a:p>
                      <a:r>
                        <a:rPr lang="en-GB" dirty="0"/>
                        <a:t>Minimum</a:t>
                      </a:r>
                    </a:p>
                  </a:txBody>
                  <a:tcPr/>
                </a:tc>
                <a:tc>
                  <a:txBody>
                    <a:bodyPr/>
                    <a:lstStyle/>
                    <a:p>
                      <a:r>
                        <a:rPr lang="en-GB" dirty="0"/>
                        <a:t>2%</a:t>
                      </a:r>
                    </a:p>
                  </a:txBody>
                  <a:tcPr/>
                </a:tc>
                <a:tc>
                  <a:txBody>
                    <a:bodyPr/>
                    <a:lstStyle/>
                    <a:p>
                      <a:r>
                        <a:rPr lang="en-GB" dirty="0"/>
                        <a:t>5.6%</a:t>
                      </a:r>
                    </a:p>
                  </a:txBody>
                  <a:tcPr/>
                </a:tc>
                <a:extLst>
                  <a:ext uri="{0D108BD9-81ED-4DB2-BD59-A6C34878D82A}">
                    <a16:rowId xmlns:a16="http://schemas.microsoft.com/office/drawing/2014/main" val="10001"/>
                  </a:ext>
                </a:extLst>
              </a:tr>
              <a:tr h="370840">
                <a:tc>
                  <a:txBody>
                    <a:bodyPr/>
                    <a:lstStyle/>
                    <a:p>
                      <a:r>
                        <a:rPr lang="en-GB" dirty="0"/>
                        <a:t>Maximum</a:t>
                      </a:r>
                    </a:p>
                  </a:txBody>
                  <a:tcPr/>
                </a:tc>
                <a:tc>
                  <a:txBody>
                    <a:bodyPr/>
                    <a:lstStyle/>
                    <a:p>
                      <a:r>
                        <a:rPr lang="en-GB" dirty="0"/>
                        <a:t>11.3%</a:t>
                      </a:r>
                    </a:p>
                  </a:txBody>
                  <a:tcPr/>
                </a:tc>
                <a:tc>
                  <a:txBody>
                    <a:bodyPr/>
                    <a:lstStyle/>
                    <a:p>
                      <a:r>
                        <a:rPr lang="en-GB" dirty="0"/>
                        <a:t>6.9%</a:t>
                      </a:r>
                    </a:p>
                  </a:txBody>
                  <a:tcPr/>
                </a:tc>
                <a:extLst>
                  <a:ext uri="{0D108BD9-81ED-4DB2-BD59-A6C34878D82A}">
                    <a16:rowId xmlns:a16="http://schemas.microsoft.com/office/drawing/2014/main" val="10002"/>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450514396"/>
              </p:ext>
            </p:extLst>
          </p:nvPr>
        </p:nvGraphicFramePr>
        <p:xfrm>
          <a:off x="2232248" y="16288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90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C474-F7BC-4AA0-8B69-C7B7238A99E4}"/>
              </a:ext>
            </a:extLst>
          </p:cNvPr>
          <p:cNvSpPr>
            <a:spLocks noGrp="1"/>
          </p:cNvSpPr>
          <p:nvPr>
            <p:ph type="title"/>
          </p:nvPr>
        </p:nvSpPr>
        <p:spPr>
          <a:xfrm>
            <a:off x="1259632" y="2132856"/>
            <a:ext cx="6696744" cy="2880320"/>
          </a:xfrm>
        </p:spPr>
        <p:txBody>
          <a:bodyPr>
            <a:normAutofit/>
          </a:bodyPr>
          <a:lstStyle/>
          <a:p>
            <a:pPr algn="ctr"/>
            <a:r>
              <a:rPr lang="en-GB" sz="4900" dirty="0"/>
              <a:t>hyperandrogenaemia</a:t>
            </a:r>
            <a:endParaRPr lang="en-GB" sz="3600" dirty="0"/>
          </a:p>
        </p:txBody>
      </p:sp>
    </p:spTree>
    <p:extLst>
      <p:ext uri="{BB962C8B-B14F-4D97-AF65-F5344CB8AC3E}">
        <p14:creationId xmlns:p14="http://schemas.microsoft.com/office/powerpoint/2010/main" val="1431688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3" y="476672"/>
            <a:ext cx="8613775" cy="1080120"/>
          </a:xfrm>
        </p:spPr>
        <p:txBody>
          <a:bodyPr>
            <a:noAutofit/>
          </a:bodyPr>
          <a:lstStyle/>
          <a:p>
            <a:r>
              <a:rPr lang="en-US" sz="2900" dirty="0"/>
              <a:t>6. Does your laboratory automatically add on SHBG and FAI to all female testosterone requests?</a:t>
            </a:r>
            <a:endParaRPr lang="en-GB" sz="2900" dirty="0"/>
          </a:p>
        </p:txBody>
      </p:sp>
      <p:sp>
        <p:nvSpPr>
          <p:cNvPr id="3" name="Content Placeholder 2"/>
          <p:cNvSpPr>
            <a:spLocks noGrp="1"/>
          </p:cNvSpPr>
          <p:nvPr>
            <p:ph idx="1"/>
          </p:nvPr>
        </p:nvSpPr>
        <p:spPr>
          <a:xfrm>
            <a:off x="467544" y="5229200"/>
            <a:ext cx="8229600" cy="1184995"/>
          </a:xfrm>
        </p:spPr>
        <p:txBody>
          <a:bodyPr/>
          <a:lstStyle/>
          <a:p>
            <a:pPr lvl="1"/>
            <a:r>
              <a:rPr lang="en-GB" dirty="0"/>
              <a:t>Added on </a:t>
            </a:r>
            <a:r>
              <a:rPr lang="en-US" dirty="0"/>
              <a:t>if testosterone is &gt; 1 </a:t>
            </a:r>
            <a:r>
              <a:rPr lang="en-US" dirty="0" err="1"/>
              <a:t>nmol</a:t>
            </a:r>
            <a:r>
              <a:rPr lang="en-US" dirty="0"/>
              <a:t>/L</a:t>
            </a:r>
          </a:p>
          <a:p>
            <a:pPr lvl="1"/>
            <a:r>
              <a:rPr lang="en-GB" dirty="0"/>
              <a:t>Automatically done in females &lt;16 years old.</a:t>
            </a:r>
          </a:p>
        </p:txBody>
      </p:sp>
      <p:graphicFrame>
        <p:nvGraphicFramePr>
          <p:cNvPr id="4" name="Chart 3"/>
          <p:cNvGraphicFramePr/>
          <p:nvPr>
            <p:extLst>
              <p:ext uri="{D42A27DB-BD31-4B8C-83A1-F6EECF244321}">
                <p14:modId xmlns:p14="http://schemas.microsoft.com/office/powerpoint/2010/main" val="282886232"/>
              </p:ext>
            </p:extLst>
          </p:nvPr>
        </p:nvGraphicFramePr>
        <p:xfrm>
          <a:off x="1403648" y="126876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013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8. Does your laboratory offer the following tests?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6152647"/>
              </p:ext>
            </p:extLst>
          </p:nvPr>
        </p:nvGraphicFramePr>
        <p:xfrm>
          <a:off x="467544" y="1417638"/>
          <a:ext cx="8229600" cy="516572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7F5A625F-7393-4192-A50A-EAF9F46CD569}"/>
              </a:ext>
            </a:extLst>
          </p:cNvPr>
          <p:cNvSpPr/>
          <p:nvPr/>
        </p:nvSpPr>
        <p:spPr>
          <a:xfrm>
            <a:off x="4500684" y="5805264"/>
            <a:ext cx="3239668" cy="646331"/>
          </a:xfrm>
          <a:prstGeom prst="rect">
            <a:avLst/>
          </a:prstGeom>
        </p:spPr>
        <p:txBody>
          <a:bodyPr wrap="square">
            <a:spAutoFit/>
          </a:bodyPr>
          <a:lstStyle/>
          <a:p>
            <a:pPr algn="ctr"/>
            <a:r>
              <a:rPr lang="en-GB" dirty="0">
                <a:solidFill>
                  <a:srgbClr val="FF0000"/>
                </a:solidFill>
                <a:latin typeface="Calibri" panose="020F0502020204030204" pitchFamily="34" charset="0"/>
                <a:cs typeface="Calibri" panose="020F0502020204030204" pitchFamily="34" charset="0"/>
              </a:rPr>
              <a:t>20% of labs did not offer testosterone by MS</a:t>
            </a:r>
          </a:p>
        </p:txBody>
      </p:sp>
    </p:spTree>
    <p:extLst>
      <p:ext uri="{BB962C8B-B14F-4D97-AF65-F5344CB8AC3E}">
        <p14:creationId xmlns:p14="http://schemas.microsoft.com/office/powerpoint/2010/main" val="274720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179512" y="274638"/>
            <a:ext cx="8856984" cy="1143000"/>
          </a:xfrm>
        </p:spPr>
        <p:txBody>
          <a:bodyPr>
            <a:normAutofit/>
          </a:bodyPr>
          <a:lstStyle/>
          <a:p>
            <a:r>
              <a:rPr lang="en-GB" dirty="0"/>
              <a:t>9. W</a:t>
            </a:r>
            <a:r>
              <a:rPr lang="en-US" dirty="0"/>
              <a:t>hat reference intervals do you use for </a:t>
            </a:r>
            <a:r>
              <a:rPr lang="en-GB" dirty="0"/>
              <a:t>SHBG?</a:t>
            </a:r>
          </a:p>
        </p:txBody>
      </p:sp>
      <p:sp>
        <p:nvSpPr>
          <p:cNvPr id="6" name="Rectangle 5">
            <a:extLst>
              <a:ext uri="{FF2B5EF4-FFF2-40B4-BE49-F238E27FC236}">
                <a16:creationId xmlns:a16="http://schemas.microsoft.com/office/drawing/2014/main" id="{81F78767-92C8-46B6-8482-155282519C1C}"/>
              </a:ext>
            </a:extLst>
          </p:cNvPr>
          <p:cNvSpPr/>
          <p:nvPr/>
        </p:nvSpPr>
        <p:spPr>
          <a:xfrm>
            <a:off x="2568958" y="6124059"/>
            <a:ext cx="2435090" cy="369332"/>
          </a:xfrm>
          <a:prstGeom prst="rect">
            <a:avLst/>
          </a:prstGeom>
        </p:spPr>
        <p:txBody>
          <a:bodyPr wrap="none">
            <a:spAutoFit/>
          </a:bodyPr>
          <a:lstStyle/>
          <a:p>
            <a:r>
              <a:rPr lang="en-GB" dirty="0"/>
              <a:t>(M) – Male, (F) - Female</a:t>
            </a:r>
          </a:p>
        </p:txBody>
      </p:sp>
      <p:cxnSp>
        <p:nvCxnSpPr>
          <p:cNvPr id="7" name="Straight Connector 6">
            <a:extLst>
              <a:ext uri="{FF2B5EF4-FFF2-40B4-BE49-F238E27FC236}">
                <a16:creationId xmlns:a16="http://schemas.microsoft.com/office/drawing/2014/main" id="{4CDDBD2B-D23D-4EF4-9500-8A3616943F3C}"/>
              </a:ext>
            </a:extLst>
          </p:cNvPr>
          <p:cNvCxnSpPr>
            <a:cxnSpLocks/>
          </p:cNvCxnSpPr>
          <p:nvPr/>
        </p:nvCxnSpPr>
        <p:spPr>
          <a:xfrm>
            <a:off x="5004048" y="1417638"/>
            <a:ext cx="0" cy="3379514"/>
          </a:xfrm>
          <a:prstGeom prst="line">
            <a:avLst/>
          </a:prstGeom>
          <a:ln>
            <a:prstDash val="dash"/>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0574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1143000"/>
          </a:xfrm>
        </p:spPr>
        <p:txBody>
          <a:bodyPr>
            <a:normAutofit/>
          </a:bodyPr>
          <a:lstStyle/>
          <a:p>
            <a:r>
              <a:rPr lang="en-US" dirty="0"/>
              <a:t>10. What, criteria do you use to request testosterone by mass spectrometry?</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729840496"/>
              </p:ext>
            </p:extLst>
          </p:nvPr>
        </p:nvGraphicFramePr>
        <p:xfrm>
          <a:off x="251520" y="1628800"/>
          <a:ext cx="8496944"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DBEF3F1A-1F75-46F2-993C-8206A08C0120}"/>
              </a:ext>
            </a:extLst>
          </p:cNvPr>
          <p:cNvSpPr/>
          <p:nvPr/>
        </p:nvSpPr>
        <p:spPr>
          <a:xfrm>
            <a:off x="2123728" y="5094389"/>
            <a:ext cx="7128792" cy="1200329"/>
          </a:xfrm>
          <a:prstGeom prst="rect">
            <a:avLst/>
          </a:prstGeom>
        </p:spPr>
        <p:txBody>
          <a:bodyPr wrap="square">
            <a:spAutoFit/>
          </a:bodyPr>
          <a:lstStyle/>
          <a:p>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80% of laboratories offer testosterone confirmation by mass spectrometry</a:t>
            </a:r>
          </a:p>
          <a:p>
            <a:r>
              <a:rPr lang="en-GB" dirty="0">
                <a:solidFill>
                  <a:srgbClr val="FF0000"/>
                </a:solidFill>
                <a:latin typeface="Calibri" panose="020F0502020204030204" pitchFamily="34" charset="0"/>
                <a:cs typeface="Calibri" panose="020F0502020204030204" pitchFamily="34" charset="0"/>
              </a:rPr>
              <a:t>Not offered by 1 lab</a:t>
            </a:r>
          </a:p>
          <a:p>
            <a:r>
              <a:rPr lang="en-GB" dirty="0">
                <a:solidFill>
                  <a:srgbClr val="FF0000"/>
                </a:solidFill>
                <a:latin typeface="Calibri" panose="020F0502020204030204" pitchFamily="34" charset="0"/>
                <a:cs typeface="Calibri" panose="020F0502020204030204" pitchFamily="34" charset="0"/>
              </a:rPr>
              <a:t>Mass Spec only used by 1 lab</a:t>
            </a:r>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GB"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17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eaLnBrk="1" fontAlgn="auto" hangingPunct="1">
              <a:spcAft>
                <a:spcPts val="0"/>
              </a:spcAft>
              <a:defRPr/>
            </a:pPr>
            <a:r>
              <a:rPr lang="en-GB" dirty="0" err="1">
                <a:ea typeface="+mj-ea"/>
              </a:rPr>
              <a:t>AIm</a:t>
            </a:r>
            <a:endParaRPr lang="en-GB" dirty="0">
              <a:ea typeface="+mj-ea"/>
            </a:endParaRPr>
          </a:p>
        </p:txBody>
      </p:sp>
      <p:sp>
        <p:nvSpPr>
          <p:cNvPr id="14339" name="Content Placeholder 10"/>
          <p:cNvSpPr>
            <a:spLocks noGrp="1"/>
          </p:cNvSpPr>
          <p:nvPr>
            <p:ph idx="1"/>
          </p:nvPr>
        </p:nvSpPr>
        <p:spPr>
          <a:xfrm>
            <a:off x="220663" y="1624013"/>
            <a:ext cx="8613775" cy="4032250"/>
          </a:xfrm>
        </p:spPr>
        <p:txBody>
          <a:bodyPr/>
          <a:lstStyle/>
          <a:p>
            <a:r>
              <a:rPr lang="en-US" altLang="en-US" dirty="0">
                <a:latin typeface="Calibri" pitchFamily="34" charset="0"/>
                <a:cs typeface="Calibri" pitchFamily="34" charset="0"/>
              </a:rPr>
              <a:t>Aim:  To review the use of testosterone assays across laboratories in the Thames region.</a:t>
            </a:r>
            <a:endParaRPr lang="en-GB" altLang="en-US" dirty="0">
              <a:latin typeface="Calibri" pitchFamily="34" charset="0"/>
              <a:cs typeface="Calibri" pitchFamily="34" charset="0"/>
            </a:endParaRPr>
          </a:p>
        </p:txBody>
      </p:sp>
      <p:grpSp>
        <p:nvGrpSpPr>
          <p:cNvPr id="14340" name="Group 6"/>
          <p:cNvGrpSpPr>
            <a:grpSpLocks/>
          </p:cNvGrpSpPr>
          <p:nvPr/>
        </p:nvGrpSpPr>
        <p:grpSpPr bwMode="auto">
          <a:xfrm>
            <a:off x="0" y="5656263"/>
            <a:ext cx="9144000" cy="1201737"/>
            <a:chOff x="0" y="5655731"/>
            <a:chExt cx="9144000" cy="1202269"/>
          </a:xfrm>
        </p:grpSpPr>
        <p:pic>
          <p:nvPicPr>
            <p:cNvPr id="14341" name="Picture 7" descr="BHRUT_ppoint_v2_whitecurve.png"/>
            <p:cNvPicPr>
              <a:picLocks noChangeAspect="1"/>
            </p:cNvPicPr>
            <p:nvPr/>
          </p:nvPicPr>
          <p:blipFill>
            <a:blip r:embed="rId2">
              <a:extLst>
                <a:ext uri="{28A0092B-C50C-407E-A947-70E740481C1C}">
                  <a14:useLocalDpi xmlns:a14="http://schemas.microsoft.com/office/drawing/2010/main" val="0"/>
                </a:ext>
              </a:extLst>
            </a:blip>
            <a:srcRect t="79877" b="2592"/>
            <a:stretch>
              <a:fillRect/>
            </a:stretch>
          </p:blipFill>
          <p:spPr bwMode="auto">
            <a:xfrm>
              <a:off x="0" y="5655731"/>
              <a:ext cx="9144000" cy="120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BHRUT_ppoint_v2.png"/>
            <p:cNvPicPr>
              <a:picLocks noChangeAspect="1"/>
            </p:cNvPicPr>
            <p:nvPr/>
          </p:nvPicPr>
          <p:blipFill>
            <a:blip r:embed="rId3">
              <a:extLst>
                <a:ext uri="{28A0092B-C50C-407E-A947-70E740481C1C}">
                  <a14:useLocalDpi xmlns:a14="http://schemas.microsoft.com/office/drawing/2010/main" val="0"/>
                </a:ext>
              </a:extLst>
            </a:blip>
            <a:srcRect t="85925"/>
            <a:stretch>
              <a:fillRect/>
            </a:stretch>
          </p:blipFill>
          <p:spPr bwMode="auto">
            <a:xfrm>
              <a:off x="0" y="5892800"/>
              <a:ext cx="9144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11. Do you report free testosterone?</a:t>
            </a:r>
            <a:endParaRPr lang="en-GB" dirty="0"/>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811487025"/>
              </p:ext>
            </p:extLst>
          </p:nvPr>
        </p:nvGraphicFramePr>
        <p:xfrm>
          <a:off x="2123728" y="148478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69514678"/>
              </p:ext>
            </p:extLst>
          </p:nvPr>
        </p:nvGraphicFramePr>
        <p:xfrm>
          <a:off x="1619672" y="4352136"/>
          <a:ext cx="5904656" cy="2042160"/>
        </p:xfrm>
        <a:graphic>
          <a:graphicData uri="http://schemas.openxmlformats.org/drawingml/2006/table">
            <a:tbl>
              <a:tblPr firstRow="1" bandRow="1">
                <a:tableStyleId>{5C22544A-7EE6-4342-B048-85BDC9FD1C3A}</a:tableStyleId>
              </a:tblPr>
              <a:tblGrid>
                <a:gridCol w="4241373">
                  <a:extLst>
                    <a:ext uri="{9D8B030D-6E8A-4147-A177-3AD203B41FA5}">
                      <a16:colId xmlns:a16="http://schemas.microsoft.com/office/drawing/2014/main" val="20000"/>
                    </a:ext>
                  </a:extLst>
                </a:gridCol>
                <a:gridCol w="1663283">
                  <a:extLst>
                    <a:ext uri="{9D8B030D-6E8A-4147-A177-3AD203B41FA5}">
                      <a16:colId xmlns:a16="http://schemas.microsoft.com/office/drawing/2014/main" val="20001"/>
                    </a:ext>
                  </a:extLst>
                </a:gridCol>
              </a:tblGrid>
              <a:tr h="370840">
                <a:tc>
                  <a:txBody>
                    <a:bodyPr/>
                    <a:lstStyle/>
                    <a:p>
                      <a:endParaRPr lang="en-GB" sz="2200" dirty="0"/>
                    </a:p>
                  </a:txBody>
                  <a:tcPr/>
                </a:tc>
                <a:tc>
                  <a:txBody>
                    <a:bodyPr/>
                    <a:lstStyle/>
                    <a:p>
                      <a:r>
                        <a:rPr lang="en-GB" sz="2200" dirty="0"/>
                        <a:t>No. of labs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a:t>Free Androgen Index</a:t>
                      </a:r>
                    </a:p>
                  </a:txBody>
                  <a:tcPr/>
                </a:tc>
                <a:tc>
                  <a:txBody>
                    <a:bodyPr/>
                    <a:lstStyle/>
                    <a:p>
                      <a:r>
                        <a:rPr lang="en-GB" sz="2200" dirty="0"/>
                        <a:t>3</a:t>
                      </a:r>
                    </a:p>
                  </a:txBody>
                  <a:tcPr/>
                </a:tc>
                <a:extLst>
                  <a:ext uri="{0D108BD9-81ED-4DB2-BD59-A6C34878D82A}">
                    <a16:rowId xmlns:a16="http://schemas.microsoft.com/office/drawing/2014/main" val="10001"/>
                  </a:ext>
                </a:extLst>
              </a:tr>
              <a:tr h="370840">
                <a:tc>
                  <a:txBody>
                    <a:bodyPr/>
                    <a:lstStyle/>
                    <a:p>
                      <a:r>
                        <a:rPr lang="en-GB" sz="2200" dirty="0"/>
                        <a:t>Vermeulen</a:t>
                      </a:r>
                    </a:p>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a:t>(Free and Bioavailable reported)</a:t>
                      </a:r>
                    </a:p>
                  </a:txBody>
                  <a:tcPr/>
                </a:tc>
                <a:tc>
                  <a:txBody>
                    <a:bodyPr/>
                    <a:lstStyle/>
                    <a:p>
                      <a:r>
                        <a:rPr lang="en-GB" sz="2200" dirty="0"/>
                        <a:t>3</a:t>
                      </a:r>
                    </a:p>
                    <a:p>
                      <a:r>
                        <a:rPr lang="en-GB" sz="2200" dirty="0"/>
                        <a:t>(1)</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err="1"/>
                        <a:t>Nanjee</a:t>
                      </a:r>
                      <a:r>
                        <a:rPr lang="en-GB" sz="2200" dirty="0"/>
                        <a:t> and Wheeler</a:t>
                      </a:r>
                    </a:p>
                  </a:txBody>
                  <a:tcPr/>
                </a:tc>
                <a:tc>
                  <a:txBody>
                    <a:bodyPr/>
                    <a:lstStyle/>
                    <a:p>
                      <a:r>
                        <a:rPr lang="en-GB" sz="2200" dirty="0"/>
                        <a:t>1</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42236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 What reference intervals do you quote for free testosterone?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7120913"/>
              </p:ext>
            </p:extLst>
          </p:nvPr>
        </p:nvGraphicFramePr>
        <p:xfrm>
          <a:off x="457200" y="1600200"/>
          <a:ext cx="8579296" cy="3718560"/>
        </p:xfrm>
        <a:graphic>
          <a:graphicData uri="http://schemas.openxmlformats.org/drawingml/2006/table">
            <a:tbl>
              <a:tblPr firstRow="1" bandRow="1">
                <a:tableStyleId>{5C22544A-7EE6-4342-B048-85BDC9FD1C3A}</a:tableStyleId>
              </a:tblPr>
              <a:tblGrid>
                <a:gridCol w="195456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tblGrid>
              <a:tr h="370840">
                <a:tc>
                  <a:txBody>
                    <a:bodyPr/>
                    <a:lstStyle/>
                    <a:p>
                      <a:r>
                        <a:rPr lang="en-GB" sz="2000" dirty="0"/>
                        <a:t>Formulae</a:t>
                      </a:r>
                    </a:p>
                  </a:txBody>
                  <a:tcPr/>
                </a:tc>
                <a:tc>
                  <a:txBody>
                    <a:bodyPr/>
                    <a:lstStyle/>
                    <a:p>
                      <a:r>
                        <a:rPr lang="en-GB" sz="2000" dirty="0"/>
                        <a:t>Ref. Interval</a:t>
                      </a:r>
                    </a:p>
                  </a:txBody>
                  <a:tcPr/>
                </a:tc>
                <a:tc>
                  <a:txBody>
                    <a:bodyPr/>
                    <a:lstStyle/>
                    <a:p>
                      <a:r>
                        <a:rPr lang="en-GB" sz="2000" dirty="0"/>
                        <a:t>Source of Ref. Interval</a:t>
                      </a:r>
                    </a:p>
                  </a:txBody>
                  <a:tcPr/>
                </a:tc>
                <a:extLst>
                  <a:ext uri="{0D108BD9-81ED-4DB2-BD59-A6C34878D82A}">
                    <a16:rowId xmlns:a16="http://schemas.microsoft.com/office/drawing/2014/main" val="10000"/>
                  </a:ext>
                </a:extLst>
              </a:tr>
              <a:tr h="370840">
                <a:tc>
                  <a:txBody>
                    <a:bodyPr/>
                    <a:lstStyle/>
                    <a:p>
                      <a:r>
                        <a:rPr lang="en-GB" sz="2000" dirty="0"/>
                        <a:t>Free Androgen Index</a:t>
                      </a:r>
                    </a:p>
                  </a:txBody>
                  <a:tcPr/>
                </a:tc>
                <a:tc>
                  <a:txBody>
                    <a:bodyPr/>
                    <a:lstStyle/>
                    <a:p>
                      <a:r>
                        <a:rPr lang="en-GB" sz="2000" dirty="0"/>
                        <a:t>1 – 6%</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&lt; 6 %</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0.2 – 5.6</a:t>
                      </a:r>
                    </a:p>
                  </a:txBody>
                  <a:tcPr/>
                </a:tc>
                <a:tc>
                  <a:txBody>
                    <a:bodyPr/>
                    <a:lstStyle/>
                    <a:p>
                      <a:endParaRPr lang="en-GB" sz="2000"/>
                    </a:p>
                  </a:txBody>
                  <a:tcPr/>
                </a:tc>
                <a:extLst>
                  <a:ext uri="{0D108BD9-81ED-4DB2-BD59-A6C34878D82A}">
                    <a16:rowId xmlns:a16="http://schemas.microsoft.com/office/drawing/2014/main" val="10001"/>
                  </a:ext>
                </a:extLst>
              </a:tr>
              <a:tr h="370840">
                <a:tc>
                  <a:txBody>
                    <a:bodyPr/>
                    <a:lstStyle/>
                    <a:p>
                      <a:r>
                        <a:rPr lang="en-GB" sz="2000" dirty="0" err="1"/>
                        <a:t>Vermuelen</a:t>
                      </a:r>
                      <a:endParaRPr lang="en-GB" sz="2000" dirty="0"/>
                    </a:p>
                  </a:txBody>
                  <a:tcPr/>
                </a:tc>
                <a:tc>
                  <a:txBody>
                    <a:bodyPr/>
                    <a:lstStyle/>
                    <a:p>
                      <a:r>
                        <a:rPr lang="en-US" sz="2000" dirty="0"/>
                        <a:t>CFT &gt;= 220 </a:t>
                      </a:r>
                      <a:r>
                        <a:rPr lang="en-US" sz="2000" dirty="0" err="1"/>
                        <a:t>pmol</a:t>
                      </a:r>
                      <a:r>
                        <a:rPr lang="en-US" sz="2000" dirty="0"/>
                        <a:t>/L      Normal                                                                                 CFT &lt; 220 </a:t>
                      </a:r>
                      <a:r>
                        <a:rPr lang="en-US" sz="2000" dirty="0" err="1"/>
                        <a:t>pmol</a:t>
                      </a:r>
                      <a:r>
                        <a:rPr lang="en-US" sz="2000" dirty="0"/>
                        <a:t>/L       Low </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http://www.issam.ch/freetesto.htm</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err="1"/>
                        <a:t>Nanjee</a:t>
                      </a:r>
                      <a:r>
                        <a:rPr lang="en-GB" sz="2000" dirty="0"/>
                        <a:t> &amp; Wheeler</a:t>
                      </a:r>
                    </a:p>
                    <a:p>
                      <a:endParaRPr lang="en-GB" sz="2000" dirty="0"/>
                    </a:p>
                  </a:txBody>
                  <a:tcPr/>
                </a:tc>
                <a:tc>
                  <a:txBody>
                    <a:bodyPr/>
                    <a:lstStyle/>
                    <a:p>
                      <a:r>
                        <a:rPr lang="it-IT" sz="2000" dirty="0"/>
                        <a:t>Female 0 - 67 pmol/L</a:t>
                      </a:r>
                    </a:p>
                    <a:p>
                      <a:r>
                        <a:rPr lang="it-IT" sz="2000" dirty="0"/>
                        <a:t>Male 169 - 762 pmol/L</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err="1"/>
                        <a:t>Nanjee</a:t>
                      </a:r>
                      <a:r>
                        <a:rPr lang="en-GB" sz="2000" dirty="0"/>
                        <a:t> &amp; Wheeler</a:t>
                      </a:r>
                    </a:p>
                    <a:p>
                      <a:endParaRPr lang="en-GB"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46637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145016" cy="1143000"/>
          </a:xfrm>
        </p:spPr>
        <p:txBody>
          <a:bodyPr>
            <a:normAutofit/>
          </a:bodyPr>
          <a:lstStyle/>
          <a:p>
            <a:r>
              <a:rPr lang="en-US" dirty="0"/>
              <a:t>14. Do you offer advice about potential drug interference for testosterone assays?</a:t>
            </a:r>
            <a:endParaRPr lang="en-GB" dirty="0"/>
          </a:p>
        </p:txBody>
      </p:sp>
      <p:sp>
        <p:nvSpPr>
          <p:cNvPr id="3" name="Content Placeholder 2"/>
          <p:cNvSpPr>
            <a:spLocks noGrp="1"/>
          </p:cNvSpPr>
          <p:nvPr>
            <p:ph idx="1"/>
          </p:nvPr>
        </p:nvSpPr>
        <p:spPr/>
        <p:txBody>
          <a:bodyPr>
            <a:normAutofit/>
          </a:bodyPr>
          <a:lstStyle/>
          <a:p>
            <a:endParaRPr lang="en-GB" sz="3200" dirty="0"/>
          </a:p>
          <a:p>
            <a:r>
              <a:rPr lang="en-GB" sz="3200" dirty="0"/>
              <a:t>N – 53%</a:t>
            </a:r>
          </a:p>
          <a:p>
            <a:r>
              <a:rPr lang="en-GB" sz="3200" dirty="0"/>
              <a:t>Y – 40%</a:t>
            </a:r>
          </a:p>
          <a:p>
            <a:pPr lvl="1"/>
            <a:r>
              <a:rPr lang="en-GB" sz="3200" dirty="0"/>
              <a:t>OCPs e.g. </a:t>
            </a:r>
            <a:r>
              <a:rPr lang="en-GB" sz="3200" dirty="0" err="1"/>
              <a:t>Norethisterone</a:t>
            </a:r>
            <a:endParaRPr lang="en-GB" sz="3200" dirty="0"/>
          </a:p>
          <a:p>
            <a:endParaRPr lang="en-GB" sz="3200" dirty="0"/>
          </a:p>
        </p:txBody>
      </p:sp>
    </p:spTree>
    <p:extLst>
      <p:ext uri="{BB962C8B-B14F-4D97-AF65-F5344CB8AC3E}">
        <p14:creationId xmlns:p14="http://schemas.microsoft.com/office/powerpoint/2010/main" val="401932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Guidelines - II</a:t>
            </a:r>
          </a:p>
        </p:txBody>
      </p:sp>
      <p:sp>
        <p:nvSpPr>
          <p:cNvPr id="3" name="Content Placeholder 2"/>
          <p:cNvSpPr>
            <a:spLocks noGrp="1"/>
          </p:cNvSpPr>
          <p:nvPr>
            <p:ph idx="1"/>
          </p:nvPr>
        </p:nvSpPr>
        <p:spPr/>
        <p:txBody>
          <a:bodyPr/>
          <a:lstStyle/>
          <a:p>
            <a:r>
              <a:rPr lang="en-US" dirty="0"/>
              <a:t>When testing for elevated androgen levels, we suggest first measuring serum total testosterone levels using a </a:t>
            </a:r>
            <a:r>
              <a:rPr lang="en-US" u="sng" dirty="0"/>
              <a:t>reliable specialty assay</a:t>
            </a:r>
            <a:r>
              <a:rPr lang="en-US" baseline="30000" dirty="0"/>
              <a:t>1</a:t>
            </a:r>
          </a:p>
          <a:p>
            <a:r>
              <a:rPr lang="en-US" dirty="0"/>
              <a:t>Where serum total testosterone levels are </a:t>
            </a:r>
            <a:r>
              <a:rPr lang="en-US" u="sng" dirty="0"/>
              <a:t>normal</a:t>
            </a:r>
            <a:r>
              <a:rPr lang="en-US" dirty="0"/>
              <a:t>,….if there is clinical evidence of a hyperandrogenic endocrine disorder, we suggest measuring an early morning serum </a:t>
            </a:r>
            <a:r>
              <a:rPr lang="en-US" u="sng" dirty="0"/>
              <a:t>free</a:t>
            </a:r>
            <a:r>
              <a:rPr lang="en-US" dirty="0"/>
              <a:t> testosterone (</a:t>
            </a:r>
            <a:r>
              <a:rPr lang="en-US" u="sng" dirty="0"/>
              <a:t>calculated using a reliable specialty assay</a:t>
            </a:r>
            <a:r>
              <a:rPr lang="en-US" dirty="0"/>
              <a:t>).</a:t>
            </a:r>
          </a:p>
          <a:p>
            <a:r>
              <a:rPr lang="en-US" dirty="0"/>
              <a:t>Assessing free testosterone levels using high-quality testosterone and SHBG or equilibrium dialysis assays with well-defined reference intervals is the single most useful, clinically sensitive marker of androgen excess in women</a:t>
            </a:r>
            <a:r>
              <a:rPr lang="en-US" baseline="30000" dirty="0"/>
              <a:t>2</a:t>
            </a:r>
            <a:r>
              <a:rPr lang="en-US" dirty="0"/>
              <a:t>.</a:t>
            </a:r>
          </a:p>
          <a:p>
            <a:r>
              <a:rPr lang="en-US" dirty="0"/>
              <a:t>Reference intervals should be established by each laboratory in collaboration with endocrinologists, using well-defined and characterized populations.</a:t>
            </a:r>
          </a:p>
        </p:txBody>
      </p:sp>
    </p:spTree>
    <p:extLst>
      <p:ext uri="{BB962C8B-B14F-4D97-AF65-F5344CB8AC3E}">
        <p14:creationId xmlns:p14="http://schemas.microsoft.com/office/powerpoint/2010/main" val="320451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CCFF-DE50-4864-99B6-F68F05C57137}"/>
              </a:ext>
            </a:extLst>
          </p:cNvPr>
          <p:cNvSpPr>
            <a:spLocks noGrp="1"/>
          </p:cNvSpPr>
          <p:nvPr>
            <p:ph type="title"/>
          </p:nvPr>
        </p:nvSpPr>
        <p:spPr/>
        <p:txBody>
          <a:bodyPr/>
          <a:lstStyle/>
          <a:p>
            <a:r>
              <a:rPr lang="en-GB" dirty="0"/>
              <a:t>Discussion points</a:t>
            </a:r>
          </a:p>
        </p:txBody>
      </p:sp>
      <p:sp>
        <p:nvSpPr>
          <p:cNvPr id="3" name="Content Placeholder 2">
            <a:extLst>
              <a:ext uri="{FF2B5EF4-FFF2-40B4-BE49-F238E27FC236}">
                <a16:creationId xmlns:a16="http://schemas.microsoft.com/office/drawing/2014/main" id="{D2F98187-CE32-4DB0-BC7F-2E670EDBB91D}"/>
              </a:ext>
            </a:extLst>
          </p:cNvPr>
          <p:cNvSpPr>
            <a:spLocks noGrp="1"/>
          </p:cNvSpPr>
          <p:nvPr>
            <p:ph idx="1"/>
          </p:nvPr>
        </p:nvSpPr>
        <p:spPr/>
        <p:txBody>
          <a:bodyPr/>
          <a:lstStyle/>
          <a:p>
            <a:r>
              <a:rPr lang="en-GB" sz="3200" dirty="0"/>
              <a:t>Use of a specialty assay</a:t>
            </a:r>
          </a:p>
          <a:p>
            <a:r>
              <a:rPr lang="en-GB" sz="3200" dirty="0"/>
              <a:t>Use of calculated free testosterone</a:t>
            </a:r>
          </a:p>
          <a:p>
            <a:endParaRPr lang="en-GB" sz="3200" dirty="0"/>
          </a:p>
        </p:txBody>
      </p:sp>
    </p:spTree>
    <p:extLst>
      <p:ext uri="{BB962C8B-B14F-4D97-AF65-F5344CB8AC3E}">
        <p14:creationId xmlns:p14="http://schemas.microsoft.com/office/powerpoint/2010/main" val="146718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Recommendations</a:t>
            </a:r>
          </a:p>
        </p:txBody>
      </p:sp>
      <p:sp>
        <p:nvSpPr>
          <p:cNvPr id="3" name="Content Placeholder 2"/>
          <p:cNvSpPr>
            <a:spLocks noGrp="1"/>
          </p:cNvSpPr>
          <p:nvPr>
            <p:ph idx="1"/>
          </p:nvPr>
        </p:nvSpPr>
        <p:spPr/>
        <p:txBody>
          <a:bodyPr/>
          <a:lstStyle/>
          <a:p>
            <a:pPr marL="457200" lvl="0" indent="-457200">
              <a:buFont typeface="+mj-lt"/>
              <a:buAutoNum type="arabicPeriod"/>
            </a:pPr>
            <a:r>
              <a:rPr lang="en-GB" sz="2400" dirty="0"/>
              <a:t>Testosterone reference intervals should be based on the manufacturer’s intervals or be locally derived by the laboratory.</a:t>
            </a:r>
          </a:p>
          <a:p>
            <a:pPr marL="457200" lvl="0" indent="-457200">
              <a:buFont typeface="+mj-lt"/>
              <a:buAutoNum type="arabicPeriod"/>
            </a:pPr>
            <a:r>
              <a:rPr lang="en-GB" sz="2400" dirty="0"/>
              <a:t>Internal QC should assess the performance of testosterone assays at the low concentrations expected in females.</a:t>
            </a:r>
          </a:p>
          <a:p>
            <a:pPr marL="457200" lvl="0" indent="-457200">
              <a:buFont typeface="+mj-lt"/>
              <a:buAutoNum type="arabicPeriod"/>
            </a:pPr>
            <a:r>
              <a:rPr lang="en-GB" sz="2400" dirty="0"/>
              <a:t>Female testosterone results above the immunoassay reference interval should be confirmed by mass spectrometry.</a:t>
            </a:r>
          </a:p>
          <a:p>
            <a:pPr marL="457200" lvl="0" indent="-457200">
              <a:buFont typeface="+mj-lt"/>
              <a:buAutoNum type="arabicPeriod"/>
            </a:pPr>
            <a:r>
              <a:rPr lang="en-GB" sz="2400" dirty="0"/>
              <a:t>Laboratories should be aware of the interference profile of their testosterone assay and should review this when there is a change in the assay.</a:t>
            </a:r>
          </a:p>
          <a:p>
            <a:endParaRPr lang="en-GB" sz="2400" dirty="0"/>
          </a:p>
        </p:txBody>
      </p:sp>
    </p:spTree>
    <p:extLst>
      <p:ext uri="{BB962C8B-B14F-4D97-AF65-F5344CB8AC3E}">
        <p14:creationId xmlns:p14="http://schemas.microsoft.com/office/powerpoint/2010/main" val="415893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lstStyle/>
          <a:p>
            <a:pPr marL="0" indent="0">
              <a:buNone/>
            </a:pPr>
            <a:r>
              <a:rPr lang="en-GB" dirty="0"/>
              <a:t>1. Utility, Limitations, and Pitfalls in Measuring Testosterone: An Endocrine Society Position Statement (2007)</a:t>
            </a:r>
          </a:p>
          <a:p>
            <a:pPr marL="0" indent="0">
              <a:buNone/>
            </a:pPr>
            <a:r>
              <a:rPr lang="en-GB" dirty="0"/>
              <a:t>2. Evaluation and Treatment of Hirsutism in Premenopausal Women: An Endocrine Society Clinical Practice Guideline (2018)</a:t>
            </a:r>
          </a:p>
          <a:p>
            <a:endParaRPr lang="en-GB" dirty="0"/>
          </a:p>
        </p:txBody>
      </p:sp>
    </p:spTree>
    <p:extLst>
      <p:ext uri="{BB962C8B-B14F-4D97-AF65-F5344CB8AC3E}">
        <p14:creationId xmlns:p14="http://schemas.microsoft.com/office/powerpoint/2010/main" val="193501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err="1"/>
              <a:t>ackowledgements</a:t>
            </a:r>
            <a:endParaRPr lang="en-GB" dirty="0"/>
          </a:p>
        </p:txBody>
      </p:sp>
      <p:sp>
        <p:nvSpPr>
          <p:cNvPr id="40963" name="Content Placeholder 2"/>
          <p:cNvSpPr>
            <a:spLocks noGrp="1"/>
          </p:cNvSpPr>
          <p:nvPr>
            <p:ph idx="1"/>
          </p:nvPr>
        </p:nvSpPr>
        <p:spPr/>
        <p:txBody>
          <a:bodyPr/>
          <a:lstStyle/>
          <a:p>
            <a:r>
              <a:rPr lang="en-GB" altLang="en-US" dirty="0">
                <a:latin typeface="Calibri" pitchFamily="34" charset="0"/>
                <a:cs typeface="Calibri" pitchFamily="34" charset="0"/>
              </a:rPr>
              <a:t>Thames audit group committee</a:t>
            </a:r>
          </a:p>
          <a:p>
            <a:r>
              <a:rPr lang="en-GB" altLang="en-US" dirty="0">
                <a:latin typeface="Calibri" pitchFamily="34" charset="0"/>
                <a:cs typeface="Calibri" pitchFamily="34" charset="0"/>
              </a:rPr>
              <a:t>Thames Region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10;&#10;Description automatically generated">
            <a:extLst>
              <a:ext uri="{FF2B5EF4-FFF2-40B4-BE49-F238E27FC236}">
                <a16:creationId xmlns:a16="http://schemas.microsoft.com/office/drawing/2014/main" id="{DBBC2F87-E35E-4E3F-84CF-7B9D5FD7B12C}"/>
              </a:ext>
            </a:extLst>
          </p:cNvPr>
          <p:cNvPicPr>
            <a:picLocks noChangeAspect="1"/>
          </p:cNvPicPr>
          <p:nvPr/>
        </p:nvPicPr>
        <p:blipFill>
          <a:blip r:embed="rId2"/>
          <a:stretch>
            <a:fillRect/>
          </a:stretch>
        </p:blipFill>
        <p:spPr>
          <a:xfrm>
            <a:off x="2993629" y="1124744"/>
            <a:ext cx="3156743" cy="3156743"/>
          </a:xfrm>
          <a:prstGeom prst="rect">
            <a:avLst/>
          </a:prstGeom>
        </p:spPr>
      </p:pic>
    </p:spTree>
    <p:extLst>
      <p:ext uri="{BB962C8B-B14F-4D97-AF65-F5344CB8AC3E}">
        <p14:creationId xmlns:p14="http://schemas.microsoft.com/office/powerpoint/2010/main" val="26421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Guidelines - I</a:t>
            </a:r>
          </a:p>
        </p:txBody>
      </p:sp>
      <p:sp>
        <p:nvSpPr>
          <p:cNvPr id="3" name="Content Placeholder 2"/>
          <p:cNvSpPr>
            <a:spLocks noGrp="1"/>
          </p:cNvSpPr>
          <p:nvPr>
            <p:ph idx="1"/>
          </p:nvPr>
        </p:nvSpPr>
        <p:spPr/>
        <p:txBody>
          <a:bodyPr/>
          <a:lstStyle/>
          <a:p>
            <a:r>
              <a:rPr lang="en-US" dirty="0"/>
              <a:t>Utility, Limitations, and Pitfalls in Measuring Testosterone: An Endocrine Society Position Statement (2007)</a:t>
            </a:r>
          </a:p>
          <a:p>
            <a:r>
              <a:rPr lang="en-US" dirty="0"/>
              <a:t>Evaluation and Treatment of Hirsutism in Premenopausal Women: An Endocrine Society Clinical Practice Guideline (2018)</a:t>
            </a:r>
          </a:p>
          <a:p>
            <a:endParaRPr lang="en-GB" dirty="0"/>
          </a:p>
        </p:txBody>
      </p:sp>
    </p:spTree>
    <p:extLst>
      <p:ext uri="{BB962C8B-B14F-4D97-AF65-F5344CB8AC3E}">
        <p14:creationId xmlns:p14="http://schemas.microsoft.com/office/powerpoint/2010/main" val="301526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Guidelines - II</a:t>
            </a:r>
          </a:p>
        </p:txBody>
      </p:sp>
      <p:sp>
        <p:nvSpPr>
          <p:cNvPr id="3" name="Content Placeholder 2"/>
          <p:cNvSpPr>
            <a:spLocks noGrp="1"/>
          </p:cNvSpPr>
          <p:nvPr>
            <p:ph idx="1"/>
          </p:nvPr>
        </p:nvSpPr>
        <p:spPr/>
        <p:txBody>
          <a:bodyPr/>
          <a:lstStyle/>
          <a:p>
            <a:r>
              <a:rPr lang="en-US" dirty="0"/>
              <a:t>When testing for elevated androgen levels, we suggest first measuring serum total testosterone levels using a </a:t>
            </a:r>
            <a:r>
              <a:rPr lang="en-US" u="sng" dirty="0"/>
              <a:t>reliable specialty assay</a:t>
            </a:r>
            <a:r>
              <a:rPr lang="en-US" baseline="30000" dirty="0"/>
              <a:t>1</a:t>
            </a:r>
          </a:p>
          <a:p>
            <a:r>
              <a:rPr lang="en-US" dirty="0"/>
              <a:t>Where serum total testosterone levels are </a:t>
            </a:r>
            <a:r>
              <a:rPr lang="en-US" u="sng" dirty="0"/>
              <a:t>normal</a:t>
            </a:r>
            <a:r>
              <a:rPr lang="en-US" dirty="0"/>
              <a:t>,….if there is clinical evidence of a hyperandrogenic endocrine disorder, we suggest measuring an early morning serum </a:t>
            </a:r>
            <a:r>
              <a:rPr lang="en-US" u="sng" dirty="0"/>
              <a:t>free</a:t>
            </a:r>
            <a:r>
              <a:rPr lang="en-US" dirty="0"/>
              <a:t> testosterone (</a:t>
            </a:r>
            <a:r>
              <a:rPr lang="en-US" u="sng" dirty="0"/>
              <a:t>calculated using a reliable specialty assay</a:t>
            </a:r>
            <a:r>
              <a:rPr lang="en-US" dirty="0"/>
              <a:t>).</a:t>
            </a:r>
          </a:p>
          <a:p>
            <a:r>
              <a:rPr lang="en-US" dirty="0"/>
              <a:t>Assessing free testosterone levels using high-quality testosterone and SHBG or equilibrium dialysis assays with well-defined reference intervals is the single most useful, clinically sensitive marker of androgen excess in women</a:t>
            </a:r>
            <a:r>
              <a:rPr lang="en-US" baseline="30000" dirty="0"/>
              <a:t>2</a:t>
            </a:r>
            <a:r>
              <a:rPr lang="en-US" dirty="0"/>
              <a:t>.</a:t>
            </a:r>
          </a:p>
          <a:p>
            <a:r>
              <a:rPr lang="en-US" dirty="0"/>
              <a:t>Reference intervals should be established by each laboratory in collaboration with endocrinologists, using well-defined and characterized populations.</a:t>
            </a:r>
          </a:p>
        </p:txBody>
      </p:sp>
    </p:spTree>
    <p:extLst>
      <p:ext uri="{BB962C8B-B14F-4D97-AF65-F5344CB8AC3E}">
        <p14:creationId xmlns:p14="http://schemas.microsoft.com/office/powerpoint/2010/main" val="174061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a:t>
            </a:r>
          </a:p>
        </p:txBody>
      </p:sp>
      <p:sp>
        <p:nvSpPr>
          <p:cNvPr id="3" name="Content Placeholder 2"/>
          <p:cNvSpPr>
            <a:spLocks noGrp="1"/>
          </p:cNvSpPr>
          <p:nvPr>
            <p:ph idx="1"/>
          </p:nvPr>
        </p:nvSpPr>
        <p:spPr/>
        <p:txBody>
          <a:bodyPr/>
          <a:lstStyle/>
          <a:p>
            <a:r>
              <a:rPr lang="en-US" dirty="0"/>
              <a:t>Questionnaire distributed to members through Thames region audit mailing list</a:t>
            </a:r>
            <a:endParaRPr lang="en-GB" dirty="0"/>
          </a:p>
        </p:txBody>
      </p:sp>
    </p:spTree>
    <p:extLst>
      <p:ext uri="{BB962C8B-B14F-4D97-AF65-F5344CB8AC3E}">
        <p14:creationId xmlns:p14="http://schemas.microsoft.com/office/powerpoint/2010/main" val="227594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sp>
        <p:nvSpPr>
          <p:cNvPr id="3" name="Content Placeholder 2"/>
          <p:cNvSpPr>
            <a:spLocks noGrp="1"/>
          </p:cNvSpPr>
          <p:nvPr>
            <p:ph idx="1"/>
          </p:nvPr>
        </p:nvSpPr>
        <p:spPr/>
        <p:txBody>
          <a:bodyPr/>
          <a:lstStyle/>
          <a:p>
            <a:pPr marL="0" indent="0">
              <a:buNone/>
            </a:pPr>
            <a:r>
              <a:rPr lang="en-US" dirty="0"/>
              <a:t>Responses received from 15 laboratories</a:t>
            </a:r>
            <a:endParaRPr lang="en-GB" dirty="0"/>
          </a:p>
        </p:txBody>
      </p:sp>
    </p:spTree>
    <p:extLst>
      <p:ext uri="{BB962C8B-B14F-4D97-AF65-F5344CB8AC3E}">
        <p14:creationId xmlns:p14="http://schemas.microsoft.com/office/powerpoint/2010/main" val="351654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1252FE-E09A-41F6-89C0-0520259161E3}"/>
              </a:ext>
            </a:extLst>
          </p:cNvPr>
          <p:cNvSpPr txBox="1">
            <a:spLocks/>
          </p:cNvSpPr>
          <p:nvPr/>
        </p:nvSpPr>
        <p:spPr>
          <a:xfrm>
            <a:off x="2411760" y="2127196"/>
            <a:ext cx="4320480" cy="1800200"/>
          </a:xfrm>
          <a:prstGeom prst="rect">
            <a:avLst/>
          </a:prstGeom>
        </p:spPr>
        <p:txBody>
          <a:bodyPr vert="horz" lIns="91440" tIns="45720" rIns="91440" bIns="45720" rtlCol="0" anchor="ctr">
            <a:normAutofit/>
          </a:bodyPr>
          <a:lstStyle>
            <a:lvl1pPr algn="l" defTabSz="457200" rtl="0" eaLnBrk="1" fontAlgn="base" hangingPunct="1">
              <a:spcBef>
                <a:spcPct val="0"/>
              </a:spcBef>
              <a:spcAft>
                <a:spcPct val="0"/>
              </a:spcAft>
              <a:defRPr sz="3200" b="1" kern="1200" cap="all">
                <a:solidFill>
                  <a:srgbClr val="0E4593"/>
                </a:solidFill>
                <a:latin typeface="Arial Narrow" pitchFamily="34" charset="0"/>
                <a:ea typeface="Arial Narrow" pitchFamily="34" charset="0"/>
                <a:cs typeface="Arial Narrow" pitchFamily="34" charset="0"/>
              </a:defRPr>
            </a:lvl1pPr>
            <a:lvl2pPr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2pPr>
            <a:lvl3pPr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3pPr>
            <a:lvl4pPr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4pPr>
            <a:lvl5pPr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5pPr>
            <a:lvl6pPr marL="457200"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6pPr>
            <a:lvl7pPr marL="914400"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7pPr>
            <a:lvl8pPr marL="1371600"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8pPr>
            <a:lvl9pPr marL="1828800" algn="l" defTabSz="457200" rtl="0" eaLnBrk="1" fontAlgn="base" hangingPunct="1">
              <a:spcBef>
                <a:spcPct val="0"/>
              </a:spcBef>
              <a:spcAft>
                <a:spcPct val="0"/>
              </a:spcAft>
              <a:defRPr sz="3200" b="1">
                <a:solidFill>
                  <a:srgbClr val="0E4593"/>
                </a:solidFill>
                <a:latin typeface="Arial Narrow" pitchFamily="34" charset="0"/>
                <a:ea typeface="Arial Narrow" pitchFamily="34" charset="0"/>
                <a:cs typeface="Arial Narrow" pitchFamily="34" charset="0"/>
              </a:defRPr>
            </a:lvl9pPr>
          </a:lstStyle>
          <a:p>
            <a:r>
              <a:rPr lang="en-GB" sz="4900" dirty="0"/>
              <a:t>methodology</a:t>
            </a:r>
            <a:endParaRPr lang="en-GB" sz="3600" dirty="0"/>
          </a:p>
        </p:txBody>
      </p:sp>
    </p:spTree>
    <p:extLst>
      <p:ext uri="{BB962C8B-B14F-4D97-AF65-F5344CB8AC3E}">
        <p14:creationId xmlns:p14="http://schemas.microsoft.com/office/powerpoint/2010/main" val="97525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What method(s) do you use for THE measurement of total testosterone?</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371869167"/>
              </p:ext>
            </p:extLst>
          </p:nvPr>
        </p:nvGraphicFramePr>
        <p:xfrm>
          <a:off x="1331640" y="1654968"/>
          <a:ext cx="7200800" cy="492839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FDEC4E7F-0B28-405D-89A3-5EC4905E805E}"/>
              </a:ext>
            </a:extLst>
          </p:cNvPr>
          <p:cNvSpPr/>
          <p:nvPr/>
        </p:nvSpPr>
        <p:spPr>
          <a:xfrm>
            <a:off x="179512" y="1654968"/>
            <a:ext cx="1512168" cy="3908762"/>
          </a:xfrm>
          <a:prstGeom prst="rect">
            <a:avLst/>
          </a:prstGeom>
        </p:spPr>
        <p:txBody>
          <a:bodyPr wrap="square">
            <a:spAutoFit/>
          </a:bodyPr>
          <a:lstStyle/>
          <a:p>
            <a:r>
              <a:rPr lang="en-GB" dirty="0">
                <a:solidFill>
                  <a:srgbClr val="00B050"/>
                </a:solidFill>
                <a:latin typeface="Calibri" panose="020F0502020204030204" pitchFamily="34" charset="0"/>
                <a:cs typeface="Calibri" panose="020F0502020204030204" pitchFamily="34" charset="0"/>
              </a:rPr>
              <a:t>40% Roche users, </a:t>
            </a:r>
          </a:p>
          <a:p>
            <a:r>
              <a:rPr lang="en-GB" dirty="0">
                <a:solidFill>
                  <a:srgbClr val="00B050"/>
                </a:solidFill>
                <a:latin typeface="Calibri" panose="020F0502020204030204" pitchFamily="34" charset="0"/>
                <a:cs typeface="Calibri" panose="020F0502020204030204" pitchFamily="34" charset="0"/>
              </a:rPr>
              <a:t>20% Abbott users</a:t>
            </a:r>
          </a:p>
          <a:p>
            <a:endParaRPr lang="en-GB" sz="2000" dirty="0">
              <a:solidFill>
                <a:srgbClr val="00B050"/>
              </a:solidFill>
              <a:latin typeface="Calibri" panose="020F0502020204030204" pitchFamily="34" charset="0"/>
              <a:cs typeface="Calibri" panose="020F0502020204030204" pitchFamily="34" charset="0"/>
            </a:endParaRPr>
          </a:p>
          <a:p>
            <a:endParaRPr lang="en-GB" sz="2000" dirty="0">
              <a:solidFill>
                <a:srgbClr val="00B050"/>
              </a:solidFill>
              <a:latin typeface="Calibri" panose="020F0502020204030204" pitchFamily="34" charset="0"/>
              <a:cs typeface="Calibri" panose="020F0502020204030204" pitchFamily="34" charset="0"/>
            </a:endParaRPr>
          </a:p>
          <a:p>
            <a:endParaRPr lang="en-GB" sz="2000" dirty="0">
              <a:solidFill>
                <a:srgbClr val="00B050"/>
              </a:solidFill>
              <a:latin typeface="Calibri" panose="020F0502020204030204" pitchFamily="34" charset="0"/>
              <a:cs typeface="Calibri" panose="020F0502020204030204" pitchFamily="34" charset="0"/>
            </a:endParaRPr>
          </a:p>
          <a:p>
            <a:endParaRPr lang="en-GB" sz="2000" dirty="0">
              <a:solidFill>
                <a:srgbClr val="00B050"/>
              </a:solidFill>
              <a:latin typeface="Calibri" panose="020F0502020204030204" pitchFamily="34" charset="0"/>
              <a:cs typeface="Calibri" panose="020F0502020204030204" pitchFamily="34" charset="0"/>
            </a:endParaRPr>
          </a:p>
          <a:p>
            <a:endParaRPr lang="en-GB" sz="2000" dirty="0">
              <a:solidFill>
                <a:srgbClr val="00B050"/>
              </a:solidFill>
              <a:latin typeface="Calibri" panose="020F0502020204030204" pitchFamily="34" charset="0"/>
              <a:cs typeface="Calibri" panose="020F0502020204030204" pitchFamily="34" charset="0"/>
            </a:endParaRPr>
          </a:p>
          <a:p>
            <a:r>
              <a:rPr lang="en-GB" sz="2000" dirty="0">
                <a:solidFill>
                  <a:srgbClr val="00B050"/>
                </a:solidFill>
                <a:latin typeface="Calibri" panose="020F0502020204030204" pitchFamily="34" charset="0"/>
                <a:cs typeface="Calibri" panose="020F0502020204030204" pitchFamily="34" charset="0"/>
              </a:rPr>
              <a:t>16 methods, 15 labs.</a:t>
            </a:r>
          </a:p>
          <a:p>
            <a:r>
              <a:rPr lang="en-GB" dirty="0">
                <a:solidFill>
                  <a:srgbClr val="00B050"/>
                </a:solidFill>
                <a:latin typeface="Calibri" panose="020F0502020204030204" pitchFamily="34" charset="0"/>
                <a:cs typeface="Calibri" panose="020F0502020204030204" pitchFamily="34" charset="0"/>
              </a:rPr>
              <a:t>*1 lab uses MS only</a:t>
            </a:r>
          </a:p>
        </p:txBody>
      </p:sp>
    </p:spTree>
    <p:extLst>
      <p:ext uri="{BB962C8B-B14F-4D97-AF65-F5344CB8AC3E}">
        <p14:creationId xmlns:p14="http://schemas.microsoft.com/office/powerpoint/2010/main" val="353643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What reference intervals do you quote for total testosterone in</a:t>
            </a:r>
            <a:r>
              <a:rPr lang="en-GB" dirty="0"/>
              <a:t> </a:t>
            </a:r>
            <a:r>
              <a:rPr lang="en-GB" u="sng" dirty="0">
                <a:solidFill>
                  <a:srgbClr val="FF0000"/>
                </a:solidFill>
              </a:rPr>
              <a:t>Males</a:t>
            </a:r>
            <a:r>
              <a:rPr lang="en-GB"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5523592"/>
              </p:ext>
            </p:extLst>
          </p:nvPr>
        </p:nvGraphicFramePr>
        <p:xfrm>
          <a:off x="457200" y="1600200"/>
          <a:ext cx="8229600" cy="50691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B2376F52-4314-4464-B579-9C1E34588086}"/>
              </a:ext>
            </a:extLst>
          </p:cNvPr>
          <p:cNvSpPr/>
          <p:nvPr/>
        </p:nvSpPr>
        <p:spPr>
          <a:xfrm>
            <a:off x="1835696" y="1350576"/>
            <a:ext cx="6091668" cy="369332"/>
          </a:xfrm>
          <a:prstGeom prst="rect">
            <a:avLst/>
          </a:prstGeom>
        </p:spPr>
        <p:txBody>
          <a:bodyPr wrap="none">
            <a:spAutoFit/>
          </a:bodyPr>
          <a:lstStyle/>
          <a:p>
            <a:r>
              <a:rPr lang="en-GB" dirty="0">
                <a:latin typeface="Calibri" panose="020F0502020204030204" pitchFamily="34" charset="0"/>
                <a:cs typeface="Calibri" panose="020F0502020204030204" pitchFamily="34" charset="0"/>
              </a:rPr>
              <a:t>Lower limit of reference interval ranges from 4.56 to 12 nmol/L</a:t>
            </a: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906" r="12949"/>
          <a:stretch/>
        </p:blipFill>
        <p:spPr bwMode="auto">
          <a:xfrm>
            <a:off x="2674536" y="5448182"/>
            <a:ext cx="936001" cy="487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464" y="5417691"/>
            <a:ext cx="2520279" cy="70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5438005"/>
            <a:ext cx="1008113"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447685"/>
      </p:ext>
    </p:extLst>
  </p:cSld>
  <p:clrMapOvr>
    <a:masterClrMapping/>
  </p:clrMapOvr>
</p:sld>
</file>

<file path=ppt/theme/theme1.xml><?xml version="1.0" encoding="utf-8"?>
<a:theme xmlns:a="http://schemas.openxmlformats.org/drawingml/2006/main" name="Troponin, more than a number, April 2019 - BHRUT for distribution 1604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Troponin, more than a number, April 2019 - BHRUT for distribution 160419</Template>
  <TotalTime>298</TotalTime>
  <Words>1123</Words>
  <Application>Microsoft Office PowerPoint</Application>
  <PresentationFormat>On-screen Show (4:3)</PresentationFormat>
  <Paragraphs>124</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Troponin, more than a number, April 2019 - BHRUT for distribution 160419</vt:lpstr>
      <vt:lpstr>Thames Regional audit on Testosterone </vt:lpstr>
      <vt:lpstr>AIm</vt:lpstr>
      <vt:lpstr>Guidelines - I</vt:lpstr>
      <vt:lpstr>Guidelines - II</vt:lpstr>
      <vt:lpstr>Method</vt:lpstr>
      <vt:lpstr>Results</vt:lpstr>
      <vt:lpstr>PowerPoint Presentation</vt:lpstr>
      <vt:lpstr>1. What method(s) do you use for THE measurement of total testosterone?</vt:lpstr>
      <vt:lpstr>2. What reference intervals do you quote for total testosterone in Males?</vt:lpstr>
      <vt:lpstr>2. What reference intervals do you quote for total testosterone in Females?</vt:lpstr>
      <vt:lpstr>2. What is the source of your adult testosterone reference intervals?</vt:lpstr>
      <vt:lpstr>3. Do you quote paediatric reference intervals for testosterone?</vt:lpstr>
      <vt:lpstr>imprecision</vt:lpstr>
      <vt:lpstr>5. What is the imprecision of your assay at a testosterone concentration of 1.5 nmol/L? </vt:lpstr>
      <vt:lpstr>hyperandrogenaemia</vt:lpstr>
      <vt:lpstr>6. Does your laboratory automatically add on SHBG and FAI to all female testosterone requests?</vt:lpstr>
      <vt:lpstr>8. Does your laboratory offer the following tests?</vt:lpstr>
      <vt:lpstr>9. What reference intervals do you use for SHBG?</vt:lpstr>
      <vt:lpstr>10. What, criteria do you use to request testosterone by mass spectrometry?</vt:lpstr>
      <vt:lpstr>11. Do you report free testosterone?</vt:lpstr>
      <vt:lpstr>11. What reference intervals do you quote for free testosterone?</vt:lpstr>
      <vt:lpstr>14. Do you offer advice about potential drug interference for testosterone assays?</vt:lpstr>
      <vt:lpstr>Guidelines - II</vt:lpstr>
      <vt:lpstr>Discussion points</vt:lpstr>
      <vt:lpstr>Recommendations</vt:lpstr>
      <vt:lpstr>references</vt:lpstr>
      <vt:lpstr>ackowledgements</vt:lpstr>
      <vt:lpstr>PowerPoint Presentation</vt:lpstr>
    </vt:vector>
  </TitlesOfParts>
  <Company>BHR University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Testosterone </dc:title>
  <dc:creator>Funmi Akinlade</dc:creator>
  <cp:lastModifiedBy>Fumz Akinlade</cp:lastModifiedBy>
  <cp:revision>26</cp:revision>
  <cp:lastPrinted>2019-04-16T09:24:39Z</cp:lastPrinted>
  <dcterms:created xsi:type="dcterms:W3CDTF">2019-07-19T16:25:03Z</dcterms:created>
  <dcterms:modified xsi:type="dcterms:W3CDTF">2019-09-23T08:00:52Z</dcterms:modified>
</cp:coreProperties>
</file>