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673" r:id="rId3"/>
    <p:sldMasterId id="2147483693" r:id="rId4"/>
    <p:sldMasterId id="2147483685" r:id="rId5"/>
  </p:sldMasterIdLst>
  <p:notesMasterIdLst>
    <p:notesMasterId r:id="rId19"/>
  </p:notesMasterIdLst>
  <p:handoutMasterIdLst>
    <p:handoutMasterId r:id="rId20"/>
  </p:handoutMasterIdLst>
  <p:sldIdLst>
    <p:sldId id="256" r:id="rId6"/>
    <p:sldId id="257" r:id="rId7"/>
    <p:sldId id="258" r:id="rId8"/>
    <p:sldId id="259" r:id="rId9"/>
    <p:sldId id="260" r:id="rId10"/>
    <p:sldId id="262" r:id="rId11"/>
    <p:sldId id="264" r:id="rId12"/>
    <p:sldId id="265" r:id="rId13"/>
    <p:sldId id="261" r:id="rId14"/>
    <p:sldId id="263" r:id="rId15"/>
    <p:sldId id="266" r:id="rId16"/>
    <p:sldId id="267" r:id="rId17"/>
    <p:sldId id="268" r:id="rId1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3" autoAdjust="0"/>
    <p:restoredTop sz="94536" autoAdjust="0"/>
  </p:normalViewPr>
  <p:slideViewPr>
    <p:cSldViewPr snapToObjects="1">
      <p:cViewPr>
        <p:scale>
          <a:sx n="80" d="100"/>
          <a:sy n="80" d="100"/>
        </p:scale>
        <p:origin x="14" y="19"/>
      </p:cViewPr>
      <p:guideLst>
        <p:guide orient="horz" pos="2160"/>
        <p:guide pos="2880"/>
        <p:guide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90" d="100"/>
          <a:sy n="90" d="100"/>
        </p:scale>
        <p:origin x="-304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778AB-731F-404E-BCA5-3B863A8484A4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C7C99-65EF-4BAA-B35A-551360C79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67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D95B4-D262-4A82-A0D3-054B995C9B4F}" type="datetimeFigureOut">
              <a:rPr lang="en-GB" smtClean="0"/>
              <a:t>15/09/2020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1FE5F-778C-4BEA-886D-743CE459D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81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version chaired</a:t>
            </a:r>
            <a:r>
              <a:rPr lang="en-GB" baseline="0" dirty="0" smtClean="0"/>
              <a:t> by Anne Green</a:t>
            </a:r>
          </a:p>
          <a:p>
            <a:r>
              <a:rPr lang="en-GB" baseline="0" dirty="0" smtClean="0"/>
              <a:t>2</a:t>
            </a:r>
            <a:r>
              <a:rPr lang="en-GB" baseline="30000" dirty="0" smtClean="0"/>
              <a:t>nd</a:t>
            </a:r>
            <a:r>
              <a:rPr lang="en-GB" baseline="0" dirty="0" smtClean="0"/>
              <a:t> version led by myself and Paul Griffiths</a:t>
            </a:r>
          </a:p>
          <a:p>
            <a:r>
              <a:rPr lang="en-GB" baseline="0" dirty="0" smtClean="0"/>
              <a:t>Other stakeholders and peer groups for comment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FE5F-778C-4BEA-886D-743CE459DE3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599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7 areas</a:t>
            </a:r>
          </a:p>
          <a:p>
            <a:r>
              <a:rPr lang="en-GB" dirty="0" smtClean="0"/>
              <a:t>Evidence presented and recommendations</a:t>
            </a:r>
          </a:p>
          <a:p>
            <a:r>
              <a:rPr lang="en-GB" dirty="0" smtClean="0"/>
              <a:t>V2</a:t>
            </a:r>
            <a:r>
              <a:rPr lang="en-GB" baseline="0" dirty="0" smtClean="0"/>
              <a:t> moved away from expert opinion where possible to try and ensure strong evidence base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FE5F-778C-4BEA-886D-743CE459DE3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539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CLSI C34-A3 V </a:t>
            </a:r>
            <a:r>
              <a:rPr lang="en-GB" dirty="0" err="1" smtClean="0"/>
              <a:t>LeGrys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FE5F-778C-4BEA-886D-743CE459DE3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077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FE5F-778C-4BEA-886D-743CE459DE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54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From the guidelines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FE5F-778C-4BEA-886D-743CE459DE3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305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 not the first audit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FE5F-778C-4BEA-886D-743CE459DE3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853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Not</a:t>
            </a:r>
            <a:r>
              <a:rPr lang="en-GB" baseline="0" dirty="0" smtClean="0"/>
              <a:t> a data gather</a:t>
            </a:r>
          </a:p>
          <a:p>
            <a:r>
              <a:rPr lang="en-GB" baseline="0" dirty="0" smtClean="0"/>
              <a:t>Easily analysable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1FE5F-778C-4BEA-886D-743CE459DE3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30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hs_ppt_tru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2" y="1759147"/>
            <a:ext cx="8985256" cy="5054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7772400" cy="2088232"/>
          </a:xfrm>
        </p:spPr>
        <p:txBody>
          <a:bodyPr lIns="79200" anchor="b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828528"/>
            <a:ext cx="7128792" cy="1752600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15/09/2020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588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st_Side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1600200"/>
            <a:ext cx="5768281" cy="49251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  <p:pic>
        <p:nvPicPr>
          <p:cNvPr id="12" name="Picture 11" descr="nhs_ppt_trust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04" y="6011828"/>
            <a:ext cx="1437398" cy="578329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156325" y="1600200"/>
            <a:ext cx="2765425" cy="276542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156325" y="4437062"/>
            <a:ext cx="2765425" cy="64812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005EB8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86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ildrens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hs_ppt_bch_tres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55" y="5750162"/>
            <a:ext cx="1962620" cy="862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6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ildrens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hs_ppt_bch_tres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55" y="5750162"/>
            <a:ext cx="1962620" cy="862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 descr="nhs_ppt_bch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778" y="6058560"/>
            <a:ext cx="1292524" cy="52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90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mens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hs_ppt_bwh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65" y="5746048"/>
            <a:ext cx="1971984" cy="866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79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mens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hs_ppt_bwh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65" y="5746048"/>
            <a:ext cx="1971984" cy="866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 descr="nhs_ppt_bwh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54" y="6019261"/>
            <a:ext cx="1134535" cy="5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40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leBlu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863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ust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ust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  <p:pic>
        <p:nvPicPr>
          <p:cNvPr id="12" name="Picture 11" descr="nhs_ppt_trust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04" y="6011828"/>
            <a:ext cx="1437398" cy="57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27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st_Side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1600200"/>
            <a:ext cx="5768281" cy="49251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  <p:pic>
        <p:nvPicPr>
          <p:cNvPr id="12" name="Picture 11" descr="nhs_ppt_trust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04" y="6011828"/>
            <a:ext cx="1437398" cy="578329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156325" y="1600200"/>
            <a:ext cx="2765425" cy="276542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156325" y="4437062"/>
            <a:ext cx="2765425" cy="64812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005EB8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7562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ildrens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hs_ppt_bch_tres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55" y="5750162"/>
            <a:ext cx="1962620" cy="862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233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Childr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hs_ppt_bch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2" y="1759147"/>
            <a:ext cx="8985256" cy="5054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7772400" cy="2088232"/>
          </a:xfrm>
        </p:spPr>
        <p:txBody>
          <a:bodyPr lIns="79200" anchor="b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828528"/>
            <a:ext cx="7128792" cy="1752600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15/09/2020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969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ildrens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hs_ppt_bch_tres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55" y="5750162"/>
            <a:ext cx="1962620" cy="862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 descr="nhs_ppt_bch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778" y="6058560"/>
            <a:ext cx="1292524" cy="52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21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mens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hs_ppt_bwh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65" y="5746048"/>
            <a:ext cx="1971984" cy="866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169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mens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hs_ppt_bwh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65" y="5746048"/>
            <a:ext cx="1971984" cy="866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 descr="nhs_ppt_bwh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54" y="6019261"/>
            <a:ext cx="1134535" cy="5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4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HSBlu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9254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ust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82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ust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  <p:pic>
        <p:nvPicPr>
          <p:cNvPr id="12" name="Picture 11" descr="nhs_ppt_trust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04" y="6011828"/>
            <a:ext cx="1437398" cy="57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2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ildrens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hs_ppt_bch_tres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55" y="5750162"/>
            <a:ext cx="1962620" cy="862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 descr="nhs_ppt_bch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778" y="6058560"/>
            <a:ext cx="1292524" cy="52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3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ildrens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hs_ppt_bch_tres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55" y="5750162"/>
            <a:ext cx="1962620" cy="862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954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st_Side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1600200"/>
            <a:ext cx="5768281" cy="49251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  <p:pic>
        <p:nvPicPr>
          <p:cNvPr id="12" name="Picture 11" descr="nhs_ppt_trust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04" y="6011828"/>
            <a:ext cx="1437398" cy="578329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156325" y="1600200"/>
            <a:ext cx="2765425" cy="276542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156325" y="4437062"/>
            <a:ext cx="2765425" cy="64812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005EB8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51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mens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hs_ppt_bwh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65" y="5746048"/>
            <a:ext cx="1971984" cy="866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861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Wom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hs_ppt_bwh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2" y="1759147"/>
            <a:ext cx="8985256" cy="5054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7772400" cy="2088232"/>
          </a:xfrm>
        </p:spPr>
        <p:txBody>
          <a:bodyPr lIns="79200" anchor="b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828528"/>
            <a:ext cx="7128792" cy="1752600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15/09/2020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55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mens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hs_ppt_bwh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65" y="5746048"/>
            <a:ext cx="1971984" cy="866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 descr="nhs_ppt_bwh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54" y="6019261"/>
            <a:ext cx="1134535" cy="5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90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lain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49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hot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" y="3308388"/>
            <a:ext cx="9144001" cy="3549612"/>
            <a:chOff x="-1" y="3308388"/>
            <a:chExt cx="9144001" cy="3549612"/>
          </a:xfrm>
        </p:grpSpPr>
        <p:sp>
          <p:nvSpPr>
            <p:cNvPr id="30" name="Rectangle 29"/>
            <p:cNvSpPr/>
            <p:nvPr userDrawn="1"/>
          </p:nvSpPr>
          <p:spPr>
            <a:xfrm>
              <a:off x="-1" y="4991996"/>
              <a:ext cx="9144001" cy="18660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GB" sz="3600" smtClean="0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16"/>
            <p:cNvSpPr/>
            <p:nvPr userDrawn="1"/>
          </p:nvSpPr>
          <p:spPr>
            <a:xfrm>
              <a:off x="-1" y="3308388"/>
              <a:ext cx="7722421" cy="1683608"/>
            </a:xfrm>
            <a:custGeom>
              <a:avLst/>
              <a:gdLst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6822300 w 6822300"/>
                <a:gd name="connsiteY2" fmla="*/ 1350180 h 1350180"/>
                <a:gd name="connsiteX3" fmla="*/ 0 w 6822300"/>
                <a:gd name="connsiteY3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773680 w 6822300"/>
                <a:gd name="connsiteY2" fmla="*/ 9129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773680 w 6822300"/>
                <a:gd name="connsiteY2" fmla="*/ 9129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773680 w 6822300"/>
                <a:gd name="connsiteY2" fmla="*/ 9129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773680 w 6822300"/>
                <a:gd name="connsiteY2" fmla="*/ 9129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682240 w 6822300"/>
                <a:gd name="connsiteY2" fmla="*/ 9891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446020 w 6822300"/>
                <a:gd name="connsiteY2" fmla="*/ 10272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446020 w 6822300"/>
                <a:gd name="connsiteY2" fmla="*/ 10272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245"/>
                <a:gd name="connsiteX1" fmla="*/ 0 w 6822300"/>
                <a:gd name="connsiteY1" fmla="*/ 0 h 1350245"/>
                <a:gd name="connsiteX2" fmla="*/ 2446020 w 6822300"/>
                <a:gd name="connsiteY2" fmla="*/ 1027226 h 1350245"/>
                <a:gd name="connsiteX3" fmla="*/ 6822300 w 6822300"/>
                <a:gd name="connsiteY3" fmla="*/ 1350180 h 1350245"/>
                <a:gd name="connsiteX4" fmla="*/ 0 w 6822300"/>
                <a:gd name="connsiteY4" fmla="*/ 1350180 h 1350245"/>
                <a:gd name="connsiteX0" fmla="*/ 0 w 6822300"/>
                <a:gd name="connsiteY0" fmla="*/ 1350180 h 1350203"/>
                <a:gd name="connsiteX1" fmla="*/ 0 w 6822300"/>
                <a:gd name="connsiteY1" fmla="*/ 0 h 1350203"/>
                <a:gd name="connsiteX2" fmla="*/ 2255189 w 6822300"/>
                <a:gd name="connsiteY2" fmla="*/ 860249 h 1350203"/>
                <a:gd name="connsiteX3" fmla="*/ 6822300 w 6822300"/>
                <a:gd name="connsiteY3" fmla="*/ 1350180 h 1350203"/>
                <a:gd name="connsiteX4" fmla="*/ 0 w 6822300"/>
                <a:gd name="connsiteY4" fmla="*/ 1350180 h 1350203"/>
                <a:gd name="connsiteX0" fmla="*/ 0 w 6822300"/>
                <a:gd name="connsiteY0" fmla="*/ 1350180 h 1350213"/>
                <a:gd name="connsiteX1" fmla="*/ 0 w 6822300"/>
                <a:gd name="connsiteY1" fmla="*/ 0 h 1350213"/>
                <a:gd name="connsiteX2" fmla="*/ 2255189 w 6822300"/>
                <a:gd name="connsiteY2" fmla="*/ 860249 h 1350213"/>
                <a:gd name="connsiteX3" fmla="*/ 6822300 w 6822300"/>
                <a:gd name="connsiteY3" fmla="*/ 1350180 h 1350213"/>
                <a:gd name="connsiteX4" fmla="*/ 0 w 6822300"/>
                <a:gd name="connsiteY4" fmla="*/ 1350180 h 1350213"/>
                <a:gd name="connsiteX0" fmla="*/ 0 w 6822300"/>
                <a:gd name="connsiteY0" fmla="*/ 1350180 h 1350213"/>
                <a:gd name="connsiteX1" fmla="*/ 0 w 6822300"/>
                <a:gd name="connsiteY1" fmla="*/ 0 h 1350213"/>
                <a:gd name="connsiteX2" fmla="*/ 2255189 w 6822300"/>
                <a:gd name="connsiteY2" fmla="*/ 860249 h 1350213"/>
                <a:gd name="connsiteX3" fmla="*/ 6822300 w 6822300"/>
                <a:gd name="connsiteY3" fmla="*/ 1350180 h 1350213"/>
                <a:gd name="connsiteX4" fmla="*/ 0 w 6822300"/>
                <a:gd name="connsiteY4" fmla="*/ 1350180 h 1350213"/>
                <a:gd name="connsiteX0" fmla="*/ 0 w 6822300"/>
                <a:gd name="connsiteY0" fmla="*/ 1350180 h 1350197"/>
                <a:gd name="connsiteX1" fmla="*/ 0 w 6822300"/>
                <a:gd name="connsiteY1" fmla="*/ 0 h 1350197"/>
                <a:gd name="connsiteX2" fmla="*/ 2255189 w 6822300"/>
                <a:gd name="connsiteY2" fmla="*/ 860249 h 1350197"/>
                <a:gd name="connsiteX3" fmla="*/ 6822300 w 6822300"/>
                <a:gd name="connsiteY3" fmla="*/ 1350180 h 1350197"/>
                <a:gd name="connsiteX4" fmla="*/ 0 w 6822300"/>
                <a:gd name="connsiteY4" fmla="*/ 1350180 h 1350197"/>
                <a:gd name="connsiteX0" fmla="*/ 0 w 7073166"/>
                <a:gd name="connsiteY0" fmla="*/ 1350180 h 1363784"/>
                <a:gd name="connsiteX1" fmla="*/ 0 w 7073166"/>
                <a:gd name="connsiteY1" fmla="*/ 0 h 1363784"/>
                <a:gd name="connsiteX2" fmla="*/ 2255189 w 7073166"/>
                <a:gd name="connsiteY2" fmla="*/ 860249 h 1363784"/>
                <a:gd name="connsiteX3" fmla="*/ 5281613 w 7073166"/>
                <a:gd name="connsiteY3" fmla="*/ 1320642 h 1363784"/>
                <a:gd name="connsiteX4" fmla="*/ 6822300 w 7073166"/>
                <a:gd name="connsiteY4" fmla="*/ 1350180 h 1363784"/>
                <a:gd name="connsiteX5" fmla="*/ 0 w 7073166"/>
                <a:gd name="connsiteY5" fmla="*/ 1350180 h 1363784"/>
                <a:gd name="connsiteX0" fmla="*/ 0 w 7026580"/>
                <a:gd name="connsiteY0" fmla="*/ 1350180 h 1350203"/>
                <a:gd name="connsiteX1" fmla="*/ 0 w 7026580"/>
                <a:gd name="connsiteY1" fmla="*/ 0 h 1350203"/>
                <a:gd name="connsiteX2" fmla="*/ 2255189 w 7026580"/>
                <a:gd name="connsiteY2" fmla="*/ 860249 h 1350203"/>
                <a:gd name="connsiteX3" fmla="*/ 5281613 w 7026580"/>
                <a:gd name="connsiteY3" fmla="*/ 1320642 h 1350203"/>
                <a:gd name="connsiteX4" fmla="*/ 6822300 w 7026580"/>
                <a:gd name="connsiteY4" fmla="*/ 1350180 h 1350203"/>
                <a:gd name="connsiteX5" fmla="*/ 0 w 7026580"/>
                <a:gd name="connsiteY5" fmla="*/ 1350180 h 1350203"/>
                <a:gd name="connsiteX0" fmla="*/ 0 w 7026580"/>
                <a:gd name="connsiteY0" fmla="*/ 1350180 h 1350203"/>
                <a:gd name="connsiteX1" fmla="*/ 0 w 7026580"/>
                <a:gd name="connsiteY1" fmla="*/ 0 h 1350203"/>
                <a:gd name="connsiteX2" fmla="*/ 2255189 w 7026580"/>
                <a:gd name="connsiteY2" fmla="*/ 860249 h 1350203"/>
                <a:gd name="connsiteX3" fmla="*/ 5281613 w 7026580"/>
                <a:gd name="connsiteY3" fmla="*/ 1320642 h 1350203"/>
                <a:gd name="connsiteX4" fmla="*/ 6822300 w 7026580"/>
                <a:gd name="connsiteY4" fmla="*/ 1350180 h 1350203"/>
                <a:gd name="connsiteX5" fmla="*/ 0 w 7026580"/>
                <a:gd name="connsiteY5" fmla="*/ 1350180 h 1350203"/>
                <a:gd name="connsiteX0" fmla="*/ 0 w 7023750"/>
                <a:gd name="connsiteY0" fmla="*/ 1350180 h 1350180"/>
                <a:gd name="connsiteX1" fmla="*/ 0 w 7023750"/>
                <a:gd name="connsiteY1" fmla="*/ 0 h 1350180"/>
                <a:gd name="connsiteX2" fmla="*/ 2255189 w 7023750"/>
                <a:gd name="connsiteY2" fmla="*/ 860249 h 1350180"/>
                <a:gd name="connsiteX3" fmla="*/ 5281613 w 7023750"/>
                <a:gd name="connsiteY3" fmla="*/ 1320642 h 1350180"/>
                <a:gd name="connsiteX4" fmla="*/ 6822300 w 7023750"/>
                <a:gd name="connsiteY4" fmla="*/ 1350180 h 1350180"/>
                <a:gd name="connsiteX5" fmla="*/ 0 w 7023750"/>
                <a:gd name="connsiteY5" fmla="*/ 1350180 h 1350180"/>
                <a:gd name="connsiteX0" fmla="*/ 0 w 7023091"/>
                <a:gd name="connsiteY0" fmla="*/ 1350180 h 1350180"/>
                <a:gd name="connsiteX1" fmla="*/ 0 w 7023091"/>
                <a:gd name="connsiteY1" fmla="*/ 0 h 1350180"/>
                <a:gd name="connsiteX2" fmla="*/ 2255189 w 7023091"/>
                <a:gd name="connsiteY2" fmla="*/ 860249 h 1350180"/>
                <a:gd name="connsiteX3" fmla="*/ 5272088 w 7023091"/>
                <a:gd name="connsiteY3" fmla="*/ 1337310 h 1350180"/>
                <a:gd name="connsiteX4" fmla="*/ 6822300 w 7023091"/>
                <a:gd name="connsiteY4" fmla="*/ 1350180 h 1350180"/>
                <a:gd name="connsiteX5" fmla="*/ 0 w 7023091"/>
                <a:gd name="connsiteY5" fmla="*/ 1350180 h 1350180"/>
                <a:gd name="connsiteX0" fmla="*/ 0 w 7023091"/>
                <a:gd name="connsiteY0" fmla="*/ 1350180 h 1350180"/>
                <a:gd name="connsiteX1" fmla="*/ 0 w 7023091"/>
                <a:gd name="connsiteY1" fmla="*/ 0 h 1350180"/>
                <a:gd name="connsiteX2" fmla="*/ 2255189 w 7023091"/>
                <a:gd name="connsiteY2" fmla="*/ 860249 h 1350180"/>
                <a:gd name="connsiteX3" fmla="*/ 5272088 w 7023091"/>
                <a:gd name="connsiteY3" fmla="*/ 1337310 h 1350180"/>
                <a:gd name="connsiteX4" fmla="*/ 6822300 w 7023091"/>
                <a:gd name="connsiteY4" fmla="*/ 1350180 h 1350180"/>
                <a:gd name="connsiteX5" fmla="*/ 0 w 7023091"/>
                <a:gd name="connsiteY5" fmla="*/ 1350180 h 1350180"/>
                <a:gd name="connsiteX0" fmla="*/ 0 w 7023091"/>
                <a:gd name="connsiteY0" fmla="*/ 1350180 h 1350180"/>
                <a:gd name="connsiteX1" fmla="*/ 0 w 7023091"/>
                <a:gd name="connsiteY1" fmla="*/ 0 h 1350180"/>
                <a:gd name="connsiteX2" fmla="*/ 1278970 w 7023091"/>
                <a:gd name="connsiteY2" fmla="*/ 981404 h 1350180"/>
                <a:gd name="connsiteX3" fmla="*/ 5272088 w 7023091"/>
                <a:gd name="connsiteY3" fmla="*/ 1337310 h 1350180"/>
                <a:gd name="connsiteX4" fmla="*/ 6822300 w 7023091"/>
                <a:gd name="connsiteY4" fmla="*/ 1350180 h 1350180"/>
                <a:gd name="connsiteX5" fmla="*/ 0 w 7023091"/>
                <a:gd name="connsiteY5" fmla="*/ 1350180 h 1350180"/>
                <a:gd name="connsiteX0" fmla="*/ 0 w 7023091"/>
                <a:gd name="connsiteY0" fmla="*/ 1350180 h 1350180"/>
                <a:gd name="connsiteX1" fmla="*/ 0 w 7023091"/>
                <a:gd name="connsiteY1" fmla="*/ 0 h 1350180"/>
                <a:gd name="connsiteX2" fmla="*/ 1278970 w 7023091"/>
                <a:gd name="connsiteY2" fmla="*/ 981404 h 1350180"/>
                <a:gd name="connsiteX3" fmla="*/ 5272088 w 7023091"/>
                <a:gd name="connsiteY3" fmla="*/ 1337310 h 1350180"/>
                <a:gd name="connsiteX4" fmla="*/ 6822300 w 7023091"/>
                <a:gd name="connsiteY4" fmla="*/ 1350180 h 1350180"/>
                <a:gd name="connsiteX5" fmla="*/ 0 w 7023091"/>
                <a:gd name="connsiteY5" fmla="*/ 1350180 h 1350180"/>
                <a:gd name="connsiteX0" fmla="*/ 0 w 7023091"/>
                <a:gd name="connsiteY0" fmla="*/ 1350180 h 1350180"/>
                <a:gd name="connsiteX1" fmla="*/ 0 w 7023091"/>
                <a:gd name="connsiteY1" fmla="*/ 0 h 1350180"/>
                <a:gd name="connsiteX2" fmla="*/ 1278970 w 7023091"/>
                <a:gd name="connsiteY2" fmla="*/ 981404 h 1350180"/>
                <a:gd name="connsiteX3" fmla="*/ 5272088 w 7023091"/>
                <a:gd name="connsiteY3" fmla="*/ 1337310 h 1350180"/>
                <a:gd name="connsiteX4" fmla="*/ 6822300 w 7023091"/>
                <a:gd name="connsiteY4" fmla="*/ 1350180 h 1350180"/>
                <a:gd name="connsiteX5" fmla="*/ 0 w 7023091"/>
                <a:gd name="connsiteY5" fmla="*/ 1350180 h 1350180"/>
                <a:gd name="connsiteX0" fmla="*/ 0 w 7023091"/>
                <a:gd name="connsiteY0" fmla="*/ 1350180 h 1350180"/>
                <a:gd name="connsiteX1" fmla="*/ 0 w 7023091"/>
                <a:gd name="connsiteY1" fmla="*/ 0 h 1350180"/>
                <a:gd name="connsiteX2" fmla="*/ 1278970 w 7023091"/>
                <a:gd name="connsiteY2" fmla="*/ 981404 h 1350180"/>
                <a:gd name="connsiteX3" fmla="*/ 5272088 w 7023091"/>
                <a:gd name="connsiteY3" fmla="*/ 1337310 h 1350180"/>
                <a:gd name="connsiteX4" fmla="*/ 6822300 w 7023091"/>
                <a:gd name="connsiteY4" fmla="*/ 1350180 h 1350180"/>
                <a:gd name="connsiteX5" fmla="*/ 0 w 7023091"/>
                <a:gd name="connsiteY5" fmla="*/ 1350180 h 135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23091" h="1350180">
                  <a:moveTo>
                    <a:pt x="0" y="1350180"/>
                  </a:moveTo>
                  <a:lnTo>
                    <a:pt x="0" y="0"/>
                  </a:lnTo>
                  <a:cubicBezTo>
                    <a:pt x="415314" y="510316"/>
                    <a:pt x="538814" y="690666"/>
                    <a:pt x="1278970" y="981404"/>
                  </a:cubicBezTo>
                  <a:cubicBezTo>
                    <a:pt x="2122632" y="1312800"/>
                    <a:pt x="4582340" y="1310423"/>
                    <a:pt x="5272088" y="1337310"/>
                  </a:cubicBezTo>
                  <a:cubicBezTo>
                    <a:pt x="5411767" y="1345146"/>
                    <a:pt x="7702569" y="1341288"/>
                    <a:pt x="6822300" y="1350180"/>
                  </a:cubicBezTo>
                  <a:lnTo>
                    <a:pt x="0" y="13501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GB" sz="3600" smtClean="0">
                <a:solidFill>
                  <a:schemeClr val="bg1"/>
                </a:solidFill>
              </a:endParaRPr>
            </a:p>
          </p:txBody>
        </p:sp>
        <p:sp>
          <p:nvSpPr>
            <p:cNvPr id="23" name="Right Triangle 20"/>
            <p:cNvSpPr/>
            <p:nvPr userDrawn="1"/>
          </p:nvSpPr>
          <p:spPr>
            <a:xfrm flipH="1">
              <a:off x="6019800" y="4721960"/>
              <a:ext cx="3124200" cy="270036"/>
            </a:xfrm>
            <a:custGeom>
              <a:avLst/>
              <a:gdLst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2590800 w 2590800"/>
                <a:gd name="connsiteY2" fmla="*/ 495066 h 495066"/>
                <a:gd name="connsiteX3" fmla="*/ 0 w 2590800"/>
                <a:gd name="connsiteY3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111252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111252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111252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111252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99060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99060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99060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514699 w 2590800"/>
                <a:gd name="connsiteY2" fmla="*/ 3787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514699 w 2590800"/>
                <a:gd name="connsiteY2" fmla="*/ 3787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514699 w 2590800"/>
                <a:gd name="connsiteY2" fmla="*/ 3787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514699 w 2590800"/>
                <a:gd name="connsiteY2" fmla="*/ 3787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800" h="495066">
                  <a:moveTo>
                    <a:pt x="0" y="495066"/>
                  </a:moveTo>
                  <a:lnTo>
                    <a:pt x="0" y="0"/>
                  </a:lnTo>
                  <a:cubicBezTo>
                    <a:pt x="24672" y="56461"/>
                    <a:pt x="109042" y="235246"/>
                    <a:pt x="514699" y="378787"/>
                  </a:cubicBezTo>
                  <a:cubicBezTo>
                    <a:pt x="785442" y="452402"/>
                    <a:pt x="1286673" y="489824"/>
                    <a:pt x="2590800" y="495066"/>
                  </a:cubicBezTo>
                  <a:lnTo>
                    <a:pt x="0" y="4950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/>
              <a:r>
                <a:rPr lang="en-GB" sz="3600" smtClean="0">
                  <a:solidFill>
                    <a:schemeClr val="bg1"/>
                  </a:solidFill>
                </a:rPr>
                <a:t>1</a:t>
              </a:r>
            </a:p>
          </p:txBody>
        </p:sp>
      </p:grpSp>
      <p:pic>
        <p:nvPicPr>
          <p:cNvPr id="24" name="Picture 23" descr="nhs_ppt_trust_tree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951" y="4157038"/>
            <a:ext cx="1965505" cy="863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4725144"/>
            <a:ext cx="6030612" cy="1550767"/>
          </a:xfrm>
          <a:ln>
            <a:noFill/>
          </a:ln>
        </p:spPr>
        <p:txBody>
          <a:bodyPr lIns="79200" bIns="0" anchor="b"/>
          <a:lstStyle>
            <a:lvl1pPr algn="l">
              <a:lnSpc>
                <a:spcPct val="95000"/>
              </a:lnSpc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40" y="245263"/>
            <a:ext cx="1981561" cy="855113"/>
          </a:xfrm>
          <a:prstGeom prst="rect">
            <a:avLst/>
          </a:prstGeom>
        </p:spPr>
      </p:pic>
      <p:pic>
        <p:nvPicPr>
          <p:cNvPr id="32" name="Picture 31" descr="nhs_ppt_bwh.pn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7950" y="6248399"/>
            <a:ext cx="2606678" cy="564953"/>
          </a:xfrm>
          <a:prstGeom prst="rect">
            <a:avLst/>
          </a:prstGeom>
        </p:spPr>
      </p:pic>
      <p:sp>
        <p:nvSpPr>
          <p:cNvPr id="3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6213562"/>
            <a:ext cx="6030708" cy="575495"/>
          </a:xfrm>
        </p:spPr>
        <p:txBody>
          <a:bodyPr wrap="none" lIns="108000"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50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_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205429" y="4665011"/>
            <a:ext cx="4792332" cy="1969328"/>
            <a:chOff x="6614827" y="5818811"/>
            <a:chExt cx="1912012" cy="785709"/>
          </a:xfrm>
        </p:grpSpPr>
        <p:pic>
          <p:nvPicPr>
            <p:cNvPr id="6" name="Picture 5" descr="nhs_ppt_trust_tree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8471" y="5818811"/>
              <a:ext cx="1788368" cy="785709"/>
            </a:xfrm>
            <a:prstGeom prst="rect">
              <a:avLst/>
            </a:prstGeom>
          </p:spPr>
        </p:pic>
        <p:pic>
          <p:nvPicPr>
            <p:cNvPr id="8" name="Picture 7" descr="nhs_ppt_trust_characters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827" y="6069683"/>
              <a:ext cx="1297089" cy="52187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95572"/>
            <a:ext cx="7772400" cy="2088232"/>
          </a:xfrm>
        </p:spPr>
        <p:txBody>
          <a:bodyPr lIns="79200" anchor="b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756520"/>
            <a:ext cx="7128792" cy="1752600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15/09/2020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510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_Childr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95572"/>
            <a:ext cx="7772400" cy="2088232"/>
          </a:xfrm>
        </p:spPr>
        <p:txBody>
          <a:bodyPr lIns="79200" anchor="b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756520"/>
            <a:ext cx="7128792" cy="1752600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15/09/2020</a:t>
            </a:fld>
            <a:endParaRPr lang="en-GB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817771" y="4652266"/>
            <a:ext cx="5146717" cy="2005219"/>
            <a:chOff x="6704919" y="5877272"/>
            <a:chExt cx="2149702" cy="837548"/>
          </a:xfrm>
        </p:grpSpPr>
        <p:pic>
          <p:nvPicPr>
            <p:cNvPr id="10" name="Picture 9" descr="nhs_ppt_bch_tres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5877272"/>
              <a:ext cx="1906357" cy="837548"/>
            </a:xfrm>
            <a:prstGeom prst="rect">
              <a:avLst/>
            </a:prstGeom>
          </p:spPr>
        </p:pic>
        <p:pic>
          <p:nvPicPr>
            <p:cNvPr id="11" name="Picture 10" descr="nhs_ppt_bch_characters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919" y="6162379"/>
              <a:ext cx="1292524" cy="5200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92635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_Wom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95572"/>
            <a:ext cx="7772400" cy="2088232"/>
          </a:xfrm>
        </p:spPr>
        <p:txBody>
          <a:bodyPr lIns="79200" anchor="b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756520"/>
            <a:ext cx="7128792" cy="1752600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15/09/2020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047520" y="4676886"/>
            <a:ext cx="4916968" cy="1963213"/>
            <a:chOff x="6473508" y="5784681"/>
            <a:chExt cx="2053331" cy="819840"/>
          </a:xfrm>
        </p:grpSpPr>
        <p:pic>
          <p:nvPicPr>
            <p:cNvPr id="8" name="Picture 7" descr="nhs_ppt_bwh_tree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784" y="5784681"/>
              <a:ext cx="1866055" cy="819840"/>
            </a:xfrm>
            <a:prstGeom prst="rect">
              <a:avLst/>
            </a:prstGeom>
          </p:spPr>
        </p:pic>
        <p:pic>
          <p:nvPicPr>
            <p:cNvPr id="10" name="Picture 9" descr="nhs_ppt_bwh_characters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3508" y="6045602"/>
              <a:ext cx="1094457" cy="532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3946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ust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32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ust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  <p:pic>
        <p:nvPicPr>
          <p:cNvPr id="12" name="Picture 11" descr="nhs_ppt_trust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04" y="6011828"/>
            <a:ext cx="1437398" cy="57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76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16.png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600200"/>
            <a:ext cx="8435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40" y="245263"/>
            <a:ext cx="1981561" cy="8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4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600200"/>
            <a:ext cx="8435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40" y="245263"/>
            <a:ext cx="1981561" cy="8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6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360746"/>
          </a:xfrm>
          <a:prstGeom prst="rect">
            <a:avLst/>
          </a:prstGeom>
          <a:solidFill>
            <a:srgbClr val="7DC9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0"/>
            <a:ext cx="6408712" cy="1360746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19" y="1600200"/>
            <a:ext cx="8624081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40" y="245263"/>
            <a:ext cx="1981561" cy="855113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83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703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360746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515" y="252140"/>
            <a:ext cx="1998000" cy="8494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0"/>
            <a:ext cx="6408712" cy="1360746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19" y="1600200"/>
            <a:ext cx="8624081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5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2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0"/>
            <a:ext cx="6408712" cy="1360746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19" y="1600200"/>
            <a:ext cx="8624081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40" y="245263"/>
            <a:ext cx="1981561" cy="855113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15/09/2020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92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90" r:id="rId3"/>
    <p:sldLayoutId id="2147483689" r:id="rId4"/>
    <p:sldLayoutId id="2147483688" r:id="rId5"/>
    <p:sldLayoutId id="2147483691" r:id="rId6"/>
    <p:sldLayoutId id="2147483692" r:id="rId7"/>
    <p:sldLayoutId id="2147483701" r:id="rId8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5EB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Audit of Guidelines </a:t>
            </a:r>
            <a:r>
              <a:rPr lang="en-GB" sz="3600" dirty="0"/>
              <a:t>for the Performance of the Sweat Test for the Investigation of Cystic Fibrosis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Dr Sarah Heap</a:t>
            </a:r>
          </a:p>
          <a:p>
            <a:endParaRPr lang="en-GB" dirty="0"/>
          </a:p>
          <a:p>
            <a:r>
              <a:rPr lang="en-GB" dirty="0" smtClean="0"/>
              <a:t>National Audit Meeting 2018</a:t>
            </a:r>
          </a:p>
          <a:p>
            <a:r>
              <a:rPr lang="en-GB" dirty="0" smtClean="0"/>
              <a:t>7</a:t>
            </a:r>
            <a:r>
              <a:rPr lang="en-GB" baseline="30000" dirty="0" smtClean="0"/>
              <a:t>th</a:t>
            </a:r>
            <a:r>
              <a:rPr lang="en-GB" dirty="0" smtClean="0"/>
              <a:t> September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603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Work with STP trainees and clinical scientists at Birmingham Children’s Hospital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Generate a simple (30 question max) Survey Monkey survey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Key areas of the 2014 guideline </a:t>
            </a:r>
          </a:p>
          <a:p>
            <a:pPr lvl="1"/>
            <a:r>
              <a:rPr lang="en-GB" dirty="0" smtClean="0"/>
              <a:t>particularly where guidance has changed</a:t>
            </a:r>
          </a:p>
          <a:p>
            <a:pPr lvl="1"/>
            <a:r>
              <a:rPr lang="en-GB" dirty="0" smtClean="0"/>
              <a:t>Assessment of service performance</a:t>
            </a:r>
          </a:p>
          <a:p>
            <a:pPr marL="0" indent="0"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369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1600200"/>
            <a:ext cx="8624081" cy="4493096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We’ll tell you before you start answering questions if there is any data you will need later on</a:t>
            </a:r>
          </a:p>
          <a:p>
            <a:endParaRPr lang="en-GB" dirty="0" smtClean="0"/>
          </a:p>
          <a:p>
            <a:r>
              <a:rPr lang="en-GB" dirty="0" smtClean="0"/>
              <a:t>Questions will be linked to recommendations in the guideline</a:t>
            </a:r>
          </a:p>
          <a:p>
            <a:endParaRPr lang="en-GB" dirty="0" smtClean="0"/>
          </a:p>
          <a:p>
            <a:r>
              <a:rPr lang="en-GB" dirty="0" smtClean="0"/>
              <a:t>Try to remove ‘other’ as a selection option and the need to type comments!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4967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Timeline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Draft questionnaire end Sept 2018</a:t>
            </a:r>
          </a:p>
          <a:p>
            <a:r>
              <a:rPr lang="en-GB" dirty="0" smtClean="0"/>
              <a:t>Send out early December 2018</a:t>
            </a:r>
          </a:p>
          <a:p>
            <a:r>
              <a:rPr lang="en-GB" dirty="0" smtClean="0"/>
              <a:t>Analyse responses Spring 2019</a:t>
            </a:r>
          </a:p>
          <a:p>
            <a:r>
              <a:rPr lang="en-GB" dirty="0" smtClean="0"/>
              <a:t>Present at National Audit Meeting 2019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Hope to link to/incorporate findings in the unpublished 2006 audit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380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Abigail Clark (draft questionnaire)</a:t>
            </a:r>
          </a:p>
          <a:p>
            <a:r>
              <a:rPr lang="en-GB" dirty="0" smtClean="0"/>
              <a:t>Michelle </a:t>
            </a:r>
            <a:r>
              <a:rPr lang="en-GB" dirty="0" err="1" smtClean="0"/>
              <a:t>Bignell</a:t>
            </a:r>
            <a:r>
              <a:rPr lang="en-GB" dirty="0" smtClean="0"/>
              <a:t> (2006 audit data)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3704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 smtClean="0"/>
              <a:t>National Sweat Test Guidelines</a:t>
            </a:r>
          </a:p>
          <a:p>
            <a:pPr lvl="1"/>
            <a:r>
              <a:rPr lang="en-GB" dirty="0" smtClean="0"/>
              <a:t>2003</a:t>
            </a:r>
          </a:p>
          <a:p>
            <a:pPr lvl="1"/>
            <a:r>
              <a:rPr lang="en-GB" dirty="0" smtClean="0"/>
              <a:t>2014</a:t>
            </a:r>
          </a:p>
          <a:p>
            <a:pPr lvl="1"/>
            <a:endParaRPr lang="en-GB" dirty="0"/>
          </a:p>
          <a:p>
            <a:r>
              <a:rPr lang="en-GB" dirty="0" smtClean="0"/>
              <a:t>Endorsed by RCPCH</a:t>
            </a:r>
          </a:p>
          <a:p>
            <a:r>
              <a:rPr lang="en-GB" dirty="0" smtClean="0"/>
              <a:t>Guideline Development Group </a:t>
            </a:r>
          </a:p>
          <a:p>
            <a:pPr lvl="1"/>
            <a:r>
              <a:rPr lang="en-GB" dirty="0" smtClean="0"/>
              <a:t>Association </a:t>
            </a:r>
            <a:r>
              <a:rPr lang="en-GB" dirty="0"/>
              <a:t>for Clinical Biochemistry &amp; Laboratory </a:t>
            </a:r>
            <a:r>
              <a:rPr lang="en-GB" dirty="0" smtClean="0"/>
              <a:t>Medicine</a:t>
            </a:r>
          </a:p>
          <a:p>
            <a:pPr lvl="1"/>
            <a:r>
              <a:rPr lang="en-GB" dirty="0" smtClean="0"/>
              <a:t>British Thoracic Society</a:t>
            </a:r>
          </a:p>
          <a:p>
            <a:pPr lvl="1"/>
            <a:r>
              <a:rPr lang="en-GB" dirty="0" smtClean="0"/>
              <a:t>Cystic Fibrosis Trust</a:t>
            </a:r>
          </a:p>
          <a:p>
            <a:pPr lvl="1"/>
            <a:r>
              <a:rPr lang="en-GB" dirty="0" smtClean="0"/>
              <a:t>Royal College of Pathologists</a:t>
            </a:r>
          </a:p>
          <a:p>
            <a:pPr lvl="1"/>
            <a:r>
              <a:rPr lang="en-GB" dirty="0" smtClean="0"/>
              <a:t>Welsh Assembly Government</a:t>
            </a:r>
          </a:p>
          <a:p>
            <a:pPr lvl="1"/>
            <a:r>
              <a:rPr lang="en-GB" dirty="0" smtClean="0"/>
              <a:t>UKNEQAS</a:t>
            </a:r>
          </a:p>
          <a:p>
            <a:pPr lvl="1"/>
            <a:r>
              <a:rPr lang="en-GB" dirty="0"/>
              <a:t>Cystic Fibrosis Nurses </a:t>
            </a:r>
            <a:r>
              <a:rPr lang="en-GB" dirty="0" smtClean="0"/>
              <a:t>Group</a:t>
            </a:r>
          </a:p>
          <a:p>
            <a:pPr lvl="1"/>
            <a:r>
              <a:rPr lang="en-GB" dirty="0"/>
              <a:t>Neonatal Cystic Fibrosis Screening Board </a:t>
            </a:r>
            <a:endParaRPr lang="en-GB" dirty="0" smtClean="0"/>
          </a:p>
          <a:p>
            <a:pPr lvl="1"/>
            <a:r>
              <a:rPr lang="en-GB" dirty="0"/>
              <a:t>Institute of Biomedical Science </a:t>
            </a:r>
          </a:p>
        </p:txBody>
      </p:sp>
    </p:spTree>
    <p:extLst>
      <p:ext uri="{BB962C8B-B14F-4D97-AF65-F5344CB8AC3E}">
        <p14:creationId xmlns:p14="http://schemas.microsoft.com/office/powerpoint/2010/main" val="2507120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Guidelines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Recommendations</a:t>
            </a:r>
          </a:p>
          <a:p>
            <a:pPr lvl="2"/>
            <a:r>
              <a:rPr lang="en-GB" dirty="0"/>
              <a:t>What patient information needs to be provided</a:t>
            </a:r>
            <a:r>
              <a:rPr lang="en-GB" dirty="0" smtClean="0"/>
              <a:t>?</a:t>
            </a:r>
          </a:p>
          <a:p>
            <a:pPr lvl="2"/>
            <a:r>
              <a:rPr lang="en-GB" dirty="0" smtClean="0"/>
              <a:t>Which </a:t>
            </a:r>
            <a:r>
              <a:rPr lang="en-GB" dirty="0"/>
              <a:t>patients are suitable to a have sweat test? </a:t>
            </a:r>
            <a:endParaRPr lang="en-GB" dirty="0" smtClean="0"/>
          </a:p>
          <a:p>
            <a:pPr lvl="2"/>
            <a:r>
              <a:rPr lang="en-GB" dirty="0" smtClean="0"/>
              <a:t>How </a:t>
            </a:r>
            <a:r>
              <a:rPr lang="en-GB" dirty="0"/>
              <a:t>should sweat be collected? </a:t>
            </a:r>
            <a:endParaRPr lang="en-GB" dirty="0" smtClean="0"/>
          </a:p>
          <a:p>
            <a:pPr lvl="2"/>
            <a:r>
              <a:rPr lang="en-GB" dirty="0" smtClean="0"/>
              <a:t>How </a:t>
            </a:r>
            <a:r>
              <a:rPr lang="en-GB" dirty="0"/>
              <a:t>should sweat by analysed? </a:t>
            </a:r>
            <a:endParaRPr lang="en-GB" dirty="0" smtClean="0"/>
          </a:p>
          <a:p>
            <a:pPr lvl="2"/>
            <a:r>
              <a:rPr lang="en-GB" dirty="0" smtClean="0"/>
              <a:t>What </a:t>
            </a:r>
            <a:r>
              <a:rPr lang="en-GB" dirty="0"/>
              <a:t>are the quality requirements for a sweat testing </a:t>
            </a:r>
            <a:r>
              <a:rPr lang="en-GB" dirty="0" smtClean="0"/>
              <a:t>service</a:t>
            </a:r>
          </a:p>
          <a:p>
            <a:pPr lvl="2"/>
            <a:r>
              <a:rPr lang="en-GB" dirty="0" smtClean="0"/>
              <a:t>What </a:t>
            </a:r>
            <a:r>
              <a:rPr lang="en-GB" dirty="0"/>
              <a:t>reference values and interpretive comments should be used</a:t>
            </a:r>
            <a:r>
              <a:rPr lang="en-GB" dirty="0" smtClean="0"/>
              <a:t>?</a:t>
            </a:r>
          </a:p>
          <a:p>
            <a:pPr lvl="2"/>
            <a:r>
              <a:rPr lang="en-GB" dirty="0" smtClean="0"/>
              <a:t> Who </a:t>
            </a:r>
            <a:r>
              <a:rPr lang="en-GB" dirty="0"/>
              <a:t>has responsibility for testing and training? </a:t>
            </a:r>
          </a:p>
        </p:txBody>
      </p:sp>
    </p:spTree>
    <p:extLst>
      <p:ext uri="{BB962C8B-B14F-4D97-AF65-F5344CB8AC3E}">
        <p14:creationId xmlns:p14="http://schemas.microsoft.com/office/powerpoint/2010/main" val="39452109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Worldwide Impact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Including..</a:t>
            </a:r>
          </a:p>
          <a:p>
            <a:endParaRPr lang="en-GB" dirty="0" smtClean="0"/>
          </a:p>
          <a:p>
            <a:r>
              <a:rPr lang="en-GB" dirty="0" smtClean="0"/>
              <a:t>US </a:t>
            </a:r>
          </a:p>
          <a:p>
            <a:r>
              <a:rPr lang="en-GB" dirty="0" smtClean="0"/>
              <a:t>Australasia</a:t>
            </a:r>
          </a:p>
          <a:p>
            <a:r>
              <a:rPr lang="en-GB" dirty="0" smtClean="0"/>
              <a:t>Turkey</a:t>
            </a:r>
          </a:p>
          <a:p>
            <a:r>
              <a:rPr lang="en-GB" dirty="0" smtClean="0"/>
              <a:t>Brazil</a:t>
            </a:r>
          </a:p>
          <a:p>
            <a:r>
              <a:rPr lang="en-GB" dirty="0" smtClean="0"/>
              <a:t>France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248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5 Diagnosis of Cystic Fibrosis</a:t>
            </a:r>
          </a:p>
          <a:p>
            <a:r>
              <a:rPr lang="en-GB" b="1" dirty="0" smtClean="0"/>
              <a:t>5.7.2 </a:t>
            </a:r>
            <a:r>
              <a:rPr lang="en-GB" b="1" dirty="0"/>
              <a:t>Consideration of economic benefits and harms </a:t>
            </a:r>
            <a:endParaRPr lang="en-GB" b="1" dirty="0" smtClean="0"/>
          </a:p>
          <a:p>
            <a:r>
              <a:rPr lang="en-GB" dirty="0" smtClean="0"/>
              <a:t>…</a:t>
            </a:r>
            <a:r>
              <a:rPr lang="en-GB" sz="2200" b="1" dirty="0" smtClean="0"/>
              <a:t>Guidelines </a:t>
            </a:r>
            <a:r>
              <a:rPr lang="en-GB" sz="2200" b="1" dirty="0"/>
              <a:t>for the Performance of the Sweat Test for the Investigation of Cystic Fibrosis in the UK 2nd Version 2014</a:t>
            </a:r>
            <a:r>
              <a:rPr lang="en-GB" sz="2200" dirty="0"/>
              <a:t>. Overall, the committee agreed their recommendations promoted a cost-effective use of resources as those tests would subsequently inform the patient’s management which may potentially improve their health-related quality of life and outweigh the relatively cheap cost of those tests. </a:t>
            </a:r>
            <a:r>
              <a:rPr lang="en-GB" sz="2200" dirty="0" smtClean="0"/>
              <a:t>…</a:t>
            </a:r>
          </a:p>
          <a:p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" t="29929" r="25587" b="57089"/>
          <a:stretch/>
        </p:blipFill>
        <p:spPr bwMode="auto">
          <a:xfrm>
            <a:off x="107504" y="188641"/>
            <a:ext cx="6552728" cy="1032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4824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8" t="26091" r="20722" b="38129"/>
          <a:stretch/>
        </p:blipFill>
        <p:spPr bwMode="auto">
          <a:xfrm>
            <a:off x="179512" y="1412776"/>
            <a:ext cx="880867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27584" y="4293096"/>
            <a:ext cx="7848872" cy="93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823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rompts for audit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60746"/>
            <a:ext cx="8624081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Do </a:t>
            </a:r>
            <a:r>
              <a:rPr lang="en-GB" dirty="0"/>
              <a:t>you know if there is any audit activity to assess </a:t>
            </a:r>
            <a:r>
              <a:rPr lang="en-GB" dirty="0" smtClean="0"/>
              <a:t>compliance </a:t>
            </a:r>
            <a:r>
              <a:rPr lang="en-GB" dirty="0"/>
              <a:t>with the recommendation within the guidelines? </a:t>
            </a:r>
            <a:r>
              <a:rPr lang="en-GB" dirty="0" smtClean="0"/>
              <a:t> </a:t>
            </a:r>
            <a:endParaRPr lang="en-GB" dirty="0"/>
          </a:p>
          <a:p>
            <a:pPr lvl="2"/>
            <a:r>
              <a:rPr lang="en-GB" dirty="0" smtClean="0"/>
              <a:t>Via ACB Scientific Committee</a:t>
            </a:r>
          </a:p>
          <a:p>
            <a:r>
              <a:rPr lang="en-GB" dirty="0" smtClean="0"/>
              <a:t>When were ‘sweat </a:t>
            </a:r>
            <a:r>
              <a:rPr lang="en-GB" dirty="0"/>
              <a:t>test guidelines, including competency requirement </a:t>
            </a:r>
            <a:r>
              <a:rPr lang="en-GB" dirty="0" smtClean="0"/>
              <a:t>reviewed </a:t>
            </a:r>
            <a:r>
              <a:rPr lang="en-GB" dirty="0"/>
              <a:t>and/or outcome data compared with cut-offs </a:t>
            </a:r>
            <a:r>
              <a:rPr lang="en-GB" dirty="0" err="1" smtClean="0"/>
              <a:t>etc</a:t>
            </a:r>
            <a:r>
              <a:rPr lang="en-GB" dirty="0" smtClean="0"/>
              <a:t>’.</a:t>
            </a:r>
            <a:endParaRPr lang="en-GB" dirty="0"/>
          </a:p>
          <a:p>
            <a:pPr lvl="2"/>
            <a:r>
              <a:rPr lang="en-GB" dirty="0" smtClean="0"/>
              <a:t>CF-Scientific </a:t>
            </a:r>
            <a:r>
              <a:rPr lang="en-GB" dirty="0"/>
              <a:t>Advisory Board for </a:t>
            </a:r>
            <a:r>
              <a:rPr lang="en-GB" dirty="0" err="1" smtClean="0"/>
              <a:t>Newborn</a:t>
            </a:r>
            <a:r>
              <a:rPr lang="en-GB" dirty="0" smtClean="0"/>
              <a:t> Screening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9417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/>
              <a:t>5.7 How should service performance be assessed?</a:t>
            </a: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Recommendations</a:t>
            </a:r>
            <a:endParaRPr lang="en-GB" b="1" dirty="0"/>
          </a:p>
          <a:p>
            <a:pPr marL="0" indent="0">
              <a:buNone/>
            </a:pPr>
            <a:r>
              <a:rPr lang="en-GB" sz="3100" dirty="0" smtClean="0"/>
              <a:t>Performance </a:t>
            </a:r>
            <a:r>
              <a:rPr lang="en-GB" sz="3100" dirty="0"/>
              <a:t>of sweat testing should be reviewed on a regular basis.</a:t>
            </a:r>
          </a:p>
          <a:p>
            <a:pPr marL="0" indent="0">
              <a:buNone/>
            </a:pPr>
            <a:r>
              <a:rPr lang="en-GB" sz="3100" dirty="0"/>
              <a:t>This should include:-</a:t>
            </a:r>
          </a:p>
          <a:p>
            <a:pPr marL="0" indent="0">
              <a:buNone/>
            </a:pPr>
            <a:r>
              <a:rPr lang="en-GB" sz="3100" dirty="0"/>
              <a:t>- insufficient collections - as % of total tests</a:t>
            </a:r>
          </a:p>
          <a:p>
            <a:pPr marL="0" indent="0">
              <a:buNone/>
            </a:pPr>
            <a:r>
              <a:rPr lang="en-GB" sz="3100" dirty="0"/>
              <a:t>- per operator</a:t>
            </a:r>
          </a:p>
          <a:p>
            <a:pPr marL="0" indent="0">
              <a:buNone/>
            </a:pPr>
            <a:r>
              <a:rPr lang="en-GB" sz="3100" dirty="0"/>
              <a:t>- analytical failure rate (i.e. % outside accepted QC range)</a:t>
            </a:r>
          </a:p>
          <a:p>
            <a:pPr>
              <a:buFontTx/>
              <a:buChar char="-"/>
            </a:pPr>
            <a:r>
              <a:rPr lang="en-GB" sz="3100" dirty="0" smtClean="0"/>
              <a:t>external </a:t>
            </a:r>
            <a:r>
              <a:rPr lang="en-GB" sz="3100" dirty="0"/>
              <a:t>quality assessment performance [Grade D</a:t>
            </a:r>
            <a:r>
              <a:rPr lang="en-GB" sz="3100" dirty="0" smtClean="0"/>
              <a:t>]</a:t>
            </a:r>
          </a:p>
          <a:p>
            <a:pPr>
              <a:buFontTx/>
              <a:buChar char="-"/>
            </a:pPr>
            <a:endParaRPr lang="en-GB" sz="3100" dirty="0"/>
          </a:p>
          <a:p>
            <a:pPr marL="0" indent="0">
              <a:buNone/>
            </a:pPr>
            <a:r>
              <a:rPr lang="en-GB" sz="3100" dirty="0" smtClean="0"/>
              <a:t>The </a:t>
            </a:r>
            <a:r>
              <a:rPr lang="en-GB" sz="3100" dirty="0"/>
              <a:t>laboratory should work with clinicians to audit sweat test results, </a:t>
            </a:r>
            <a:r>
              <a:rPr lang="en-GB" sz="3100" dirty="0" smtClean="0"/>
              <a:t>in particular </a:t>
            </a:r>
            <a:r>
              <a:rPr lang="en-GB" sz="3100" dirty="0"/>
              <a:t>repeat collections, diagnoses and outcome of positive </a:t>
            </a:r>
            <a:r>
              <a:rPr lang="en-GB" sz="3100" dirty="0" smtClean="0"/>
              <a:t>and intermediate </a:t>
            </a:r>
            <a:r>
              <a:rPr lang="en-GB" sz="3100" dirty="0"/>
              <a:t>results on a regular basis [Grade D]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...and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7105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the past…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Undertaken in 2006 on behalf of Sweat Guideline Group</a:t>
            </a:r>
          </a:p>
          <a:p>
            <a:pPr lvl="1"/>
            <a:r>
              <a:rPr lang="en-GB" dirty="0" smtClean="0"/>
              <a:t>73 respondents</a:t>
            </a:r>
          </a:p>
          <a:p>
            <a:r>
              <a:rPr lang="en-GB" dirty="0" smtClean="0"/>
              <a:t>Unpublished – but change in practice was noted in response to published guidelines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New guideline</a:t>
            </a:r>
          </a:p>
          <a:p>
            <a:pPr marL="0" indent="0">
              <a:buNone/>
            </a:pPr>
            <a:r>
              <a:rPr lang="en-GB" dirty="0" smtClean="0"/>
              <a:t>	….new audit</a:t>
            </a:r>
          </a:p>
          <a:p>
            <a:pPr marL="0" indent="0">
              <a:buNone/>
            </a:pPr>
            <a:r>
              <a:rPr lang="en-GB" dirty="0" smtClean="0"/>
              <a:t>		…and data presented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921139"/>
      </p:ext>
    </p:extLst>
  </p:cSld>
  <p:clrMapOvr>
    <a:masterClrMapping/>
  </p:clrMapOvr>
</p:sld>
</file>

<file path=ppt/theme/theme1.xml><?xml version="1.0" encoding="utf-8"?>
<a:theme xmlns:a="http://schemas.openxmlformats.org/drawingml/2006/main" name="BWC PowerPoint template for screen RGB">
  <a:themeElements>
    <a:clrScheme name="NHS BWC NFT">
      <a:dk1>
        <a:srgbClr val="231F20"/>
      </a:dk1>
      <a:lt1>
        <a:srgbClr val="FFFFFF"/>
      </a:lt1>
      <a:dk2>
        <a:srgbClr val="425563"/>
      </a:dk2>
      <a:lt2>
        <a:srgbClr val="8DD3F0"/>
      </a:lt2>
      <a:accent1>
        <a:srgbClr val="005EB8"/>
      </a:accent1>
      <a:accent2>
        <a:srgbClr val="FFB81C"/>
      </a:accent2>
      <a:accent3>
        <a:srgbClr val="78BE20"/>
      </a:accent3>
      <a:accent4>
        <a:srgbClr val="00A499"/>
      </a:accent4>
      <a:accent5>
        <a:srgbClr val="DA291C"/>
      </a:accent5>
      <a:accent6>
        <a:srgbClr val="330072"/>
      </a:accent6>
      <a:hlink>
        <a:srgbClr val="231F20"/>
      </a:hlink>
      <a:folHlink>
        <a:srgbClr val="41B6E6"/>
      </a:folHlink>
    </a:clrScheme>
    <a:fontScheme name="NHS Design Sty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<a:prstTxWarp prst="textNoShape">
          <a:avLst/>
        </a:prstTxWarp>
        <a:normAutofit/>
      </a:bodyPr>
      <a:lstStyle>
        <a:defPPr>
          <a:defRPr sz="360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ection Titles">
  <a:themeElements>
    <a:clrScheme name="Birmingham Women's and Children's NHS FT">
      <a:dk1>
        <a:srgbClr val="231F20"/>
      </a:dk1>
      <a:lt1>
        <a:srgbClr val="FFFFFF"/>
      </a:lt1>
      <a:dk2>
        <a:srgbClr val="425563"/>
      </a:dk2>
      <a:lt2>
        <a:srgbClr val="8DD3F0"/>
      </a:lt2>
      <a:accent1>
        <a:srgbClr val="005EB8"/>
      </a:accent1>
      <a:accent2>
        <a:srgbClr val="FFB81C"/>
      </a:accent2>
      <a:accent3>
        <a:srgbClr val="78BE20"/>
      </a:accent3>
      <a:accent4>
        <a:srgbClr val="00A499"/>
      </a:accent4>
      <a:accent5>
        <a:srgbClr val="DA291C"/>
      </a:accent5>
      <a:accent6>
        <a:srgbClr val="330072"/>
      </a:accent6>
      <a:hlink>
        <a:srgbClr val="231F20"/>
      </a:hlink>
      <a:folHlink>
        <a:srgbClr val="41B6E6"/>
      </a:folHlink>
    </a:clrScheme>
    <a:fontScheme name="NHS Design Sty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<a:prstTxWarp prst="textNoShape">
          <a:avLst/>
        </a:prstTxWarp>
        <a:normAutofit/>
      </a:bodyPr>
      <a:lstStyle>
        <a:defPPr>
          <a:defRPr sz="360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Pale Blue Header">
  <a:themeElements>
    <a:clrScheme name="NHS BWC NFT">
      <a:dk1>
        <a:srgbClr val="231F20"/>
      </a:dk1>
      <a:lt1>
        <a:srgbClr val="FFFFFF"/>
      </a:lt1>
      <a:dk2>
        <a:srgbClr val="425563"/>
      </a:dk2>
      <a:lt2>
        <a:srgbClr val="8DD3F0"/>
      </a:lt2>
      <a:accent1>
        <a:srgbClr val="005EB8"/>
      </a:accent1>
      <a:accent2>
        <a:srgbClr val="FFB81C"/>
      </a:accent2>
      <a:accent3>
        <a:srgbClr val="78BE20"/>
      </a:accent3>
      <a:accent4>
        <a:srgbClr val="00A499"/>
      </a:accent4>
      <a:accent5>
        <a:srgbClr val="DA291C"/>
      </a:accent5>
      <a:accent6>
        <a:srgbClr val="330072"/>
      </a:accent6>
      <a:hlink>
        <a:srgbClr val="231F20"/>
      </a:hlink>
      <a:folHlink>
        <a:srgbClr val="41B6E6"/>
      </a:folHlink>
    </a:clrScheme>
    <a:fontScheme name="NHS Design Sty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HS Blue Header">
  <a:themeElements>
    <a:clrScheme name="NHS BWC NFT">
      <a:dk1>
        <a:srgbClr val="231F20"/>
      </a:dk1>
      <a:lt1>
        <a:srgbClr val="FFFFFF"/>
      </a:lt1>
      <a:dk2>
        <a:srgbClr val="425563"/>
      </a:dk2>
      <a:lt2>
        <a:srgbClr val="8DD3F0"/>
      </a:lt2>
      <a:accent1>
        <a:srgbClr val="005EB8"/>
      </a:accent1>
      <a:accent2>
        <a:srgbClr val="FFB81C"/>
      </a:accent2>
      <a:accent3>
        <a:srgbClr val="78BE20"/>
      </a:accent3>
      <a:accent4>
        <a:srgbClr val="00A499"/>
      </a:accent4>
      <a:accent5>
        <a:srgbClr val="DA291C"/>
      </a:accent5>
      <a:accent6>
        <a:srgbClr val="330072"/>
      </a:accent6>
      <a:hlink>
        <a:srgbClr val="231F20"/>
      </a:hlink>
      <a:folHlink>
        <a:srgbClr val="41B6E6"/>
      </a:folHlink>
    </a:clrScheme>
    <a:fontScheme name="NHS Design Sty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lear Header">
  <a:themeElements>
    <a:clrScheme name="NHS BWC NFT">
      <a:dk1>
        <a:srgbClr val="231F20"/>
      </a:dk1>
      <a:lt1>
        <a:srgbClr val="FFFFFF"/>
      </a:lt1>
      <a:dk2>
        <a:srgbClr val="425563"/>
      </a:dk2>
      <a:lt2>
        <a:srgbClr val="8DD3F0"/>
      </a:lt2>
      <a:accent1>
        <a:srgbClr val="005EB8"/>
      </a:accent1>
      <a:accent2>
        <a:srgbClr val="FFB81C"/>
      </a:accent2>
      <a:accent3>
        <a:srgbClr val="78BE20"/>
      </a:accent3>
      <a:accent4>
        <a:srgbClr val="00A499"/>
      </a:accent4>
      <a:accent5>
        <a:srgbClr val="DA291C"/>
      </a:accent5>
      <a:accent6>
        <a:srgbClr val="330072"/>
      </a:accent6>
      <a:hlink>
        <a:srgbClr val="231F20"/>
      </a:hlink>
      <a:folHlink>
        <a:srgbClr val="41B6E6"/>
      </a:folHlink>
    </a:clrScheme>
    <a:fontScheme name="NHS Design Sty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BWC PowerPoint template for screen RGB</Template>
  <TotalTime>326</TotalTime>
  <Words>565</Words>
  <Application>Microsoft Office PowerPoint</Application>
  <PresentationFormat>On-screen Show (4:3)</PresentationFormat>
  <Paragraphs>110</Paragraphs>
  <Slides>13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BWC PowerPoint template for screen RGB</vt:lpstr>
      <vt:lpstr>Section Titles</vt:lpstr>
      <vt:lpstr>Pale Blue Header</vt:lpstr>
      <vt:lpstr>NHS Blue Header</vt:lpstr>
      <vt:lpstr>Clear Header</vt:lpstr>
      <vt:lpstr>Audit of Guidelines for the Performance of the Sweat Test for the Investigation of Cystic Fibrosis</vt:lpstr>
      <vt:lpstr>Background</vt:lpstr>
      <vt:lpstr>The Guidelines</vt:lpstr>
      <vt:lpstr>Worldwide Impact</vt:lpstr>
      <vt:lpstr>PowerPoint Presentation</vt:lpstr>
      <vt:lpstr>PowerPoint Presentation</vt:lpstr>
      <vt:lpstr>Prompts for audit</vt:lpstr>
      <vt:lpstr>...and</vt:lpstr>
      <vt:lpstr>In the past…</vt:lpstr>
      <vt:lpstr>Plan</vt:lpstr>
      <vt:lpstr>Plan (2)</vt:lpstr>
      <vt:lpstr>Timeline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Kendall Samantha (RQ3) BCH</dc:creator>
  <cp:lastModifiedBy>Mike Lester</cp:lastModifiedBy>
  <cp:revision>17</cp:revision>
  <cp:lastPrinted>2017-01-31T18:56:55Z</cp:lastPrinted>
  <dcterms:created xsi:type="dcterms:W3CDTF">2017-01-31T18:56:32Z</dcterms:created>
  <dcterms:modified xsi:type="dcterms:W3CDTF">2020-09-15T11:32:15Z</dcterms:modified>
</cp:coreProperties>
</file>