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50"/>
  </p:notesMasterIdLst>
  <p:handoutMasterIdLst>
    <p:handoutMasterId r:id="rId51"/>
  </p:handoutMasterIdLst>
  <p:sldIdLst>
    <p:sldId id="256" r:id="rId5"/>
    <p:sldId id="308" r:id="rId6"/>
    <p:sldId id="294" r:id="rId7"/>
    <p:sldId id="293" r:id="rId8"/>
    <p:sldId id="292" r:id="rId9"/>
    <p:sldId id="271" r:id="rId10"/>
    <p:sldId id="296" r:id="rId11"/>
    <p:sldId id="307" r:id="rId12"/>
    <p:sldId id="289" r:id="rId13"/>
    <p:sldId id="290" r:id="rId14"/>
    <p:sldId id="291" r:id="rId15"/>
    <p:sldId id="260" r:id="rId16"/>
    <p:sldId id="257" r:id="rId17"/>
    <p:sldId id="272" r:id="rId18"/>
    <p:sldId id="259" r:id="rId19"/>
    <p:sldId id="258" r:id="rId20"/>
    <p:sldId id="273" r:id="rId21"/>
    <p:sldId id="274" r:id="rId22"/>
    <p:sldId id="262" r:id="rId23"/>
    <p:sldId id="263" r:id="rId24"/>
    <p:sldId id="276" r:id="rId25"/>
    <p:sldId id="277" r:id="rId26"/>
    <p:sldId id="283" r:id="rId27"/>
    <p:sldId id="266" r:id="rId28"/>
    <p:sldId id="267" r:id="rId29"/>
    <p:sldId id="268" r:id="rId30"/>
    <p:sldId id="269" r:id="rId31"/>
    <p:sldId id="279" r:id="rId32"/>
    <p:sldId id="280" r:id="rId33"/>
    <p:sldId id="281" r:id="rId34"/>
    <p:sldId id="282" r:id="rId35"/>
    <p:sldId id="297" r:id="rId36"/>
    <p:sldId id="284" r:id="rId37"/>
    <p:sldId id="298" r:id="rId38"/>
    <p:sldId id="299" r:id="rId39"/>
    <p:sldId id="287" r:id="rId40"/>
    <p:sldId id="300" r:id="rId41"/>
    <p:sldId id="285" r:id="rId42"/>
    <p:sldId id="301" r:id="rId43"/>
    <p:sldId id="286" r:id="rId44"/>
    <p:sldId id="302" r:id="rId45"/>
    <p:sldId id="304" r:id="rId46"/>
    <p:sldId id="303" r:id="rId47"/>
    <p:sldId id="305" r:id="rId48"/>
    <p:sldId id="309" r:id="rId49"/>
  </p:sldIdLst>
  <p:sldSz cx="9144000" cy="6858000" type="screen4x3"/>
  <p:notesSz cx="6834188" cy="9979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3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82852143482065E-2"/>
          <c:y val="6.9919072615923006E-2"/>
          <c:w val="0.70196937882764654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Sheet2!$E$1</c:f>
              <c:strCache>
                <c:ptCount val="1"/>
                <c:pt idx="0">
                  <c:v>Mean SCr* (umol/L)</c:v>
                </c:pt>
              </c:strCache>
            </c:strRef>
          </c:tx>
          <c:marker>
            <c:symbol val="none"/>
          </c:marker>
          <c:dLbls>
            <c:delete val="1"/>
          </c:dLbls>
          <c:val>
            <c:numRef>
              <c:f>Sheet2!$E$2:$E$10</c:f>
              <c:numCache>
                <c:formatCode>0</c:formatCode>
                <c:ptCount val="9"/>
                <c:pt idx="0">
                  <c:v>53.2</c:v>
                </c:pt>
                <c:pt idx="1">
                  <c:v>75.222222222222229</c:v>
                </c:pt>
                <c:pt idx="2">
                  <c:v>80.655555555555551</c:v>
                </c:pt>
                <c:pt idx="3">
                  <c:v>101.67777777777778</c:v>
                </c:pt>
                <c:pt idx="4">
                  <c:v>108.3111111111111</c:v>
                </c:pt>
                <c:pt idx="5">
                  <c:v>118.61111111111111</c:v>
                </c:pt>
                <c:pt idx="6">
                  <c:v>135</c:v>
                </c:pt>
                <c:pt idx="7">
                  <c:v>148.11111111111111</c:v>
                </c:pt>
                <c:pt idx="8">
                  <c:v>170.71111111111111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Sheet2!$F$1</c:f>
              <c:strCache>
                <c:ptCount val="1"/>
                <c:pt idx="0">
                  <c:v>Min SCr* (umol/L)</c:v>
                </c:pt>
              </c:strCache>
            </c:strRef>
          </c:tx>
          <c:marker>
            <c:symbol val="none"/>
          </c:marker>
          <c:dLbls>
            <c:delete val="1"/>
          </c:dLbls>
          <c:val>
            <c:numRef>
              <c:f>Sheet2!$F$2:$F$10</c:f>
              <c:numCache>
                <c:formatCode>General</c:formatCode>
                <c:ptCount val="9"/>
                <c:pt idx="0">
                  <c:v>45</c:v>
                </c:pt>
                <c:pt idx="1">
                  <c:v>67</c:v>
                </c:pt>
                <c:pt idx="2">
                  <c:v>72</c:v>
                </c:pt>
                <c:pt idx="3">
                  <c:v>93</c:v>
                </c:pt>
                <c:pt idx="4">
                  <c:v>99</c:v>
                </c:pt>
                <c:pt idx="5">
                  <c:v>105</c:v>
                </c:pt>
                <c:pt idx="6">
                  <c:v>126</c:v>
                </c:pt>
                <c:pt idx="7">
                  <c:v>141</c:v>
                </c:pt>
                <c:pt idx="8">
                  <c:v>165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Sheet2!$G$1</c:f>
              <c:strCache>
                <c:ptCount val="1"/>
                <c:pt idx="0">
                  <c:v>Max SCr* (umol/L)</c:v>
                </c:pt>
              </c:strCache>
            </c:strRef>
          </c:tx>
          <c:marker>
            <c:symbol val="none"/>
          </c:marker>
          <c:dLbls>
            <c:delete val="1"/>
          </c:dLbls>
          <c:val>
            <c:numRef>
              <c:f>Sheet2!$G$2:$G$10</c:f>
              <c:numCache>
                <c:formatCode>General</c:formatCode>
                <c:ptCount val="9"/>
                <c:pt idx="0">
                  <c:v>69</c:v>
                </c:pt>
                <c:pt idx="1">
                  <c:v>89</c:v>
                </c:pt>
                <c:pt idx="2">
                  <c:v>93</c:v>
                </c:pt>
                <c:pt idx="3">
                  <c:v>112</c:v>
                </c:pt>
                <c:pt idx="4">
                  <c:v>118</c:v>
                </c:pt>
                <c:pt idx="5">
                  <c:v>134</c:v>
                </c:pt>
                <c:pt idx="6">
                  <c:v>147</c:v>
                </c:pt>
                <c:pt idx="7">
                  <c:v>159</c:v>
                </c:pt>
                <c:pt idx="8">
                  <c:v>179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5077504"/>
        <c:axId val="95079040"/>
      </c:lineChart>
      <c:catAx>
        <c:axId val="95077504"/>
        <c:scaling>
          <c:orientation val="minMax"/>
        </c:scaling>
        <c:delete val="0"/>
        <c:axPos val="b"/>
        <c:majorTickMark val="out"/>
        <c:minorTickMark val="none"/>
        <c:tickLblPos val="nextTo"/>
        <c:crossAx val="95079040"/>
        <c:crosses val="autoZero"/>
        <c:auto val="1"/>
        <c:lblAlgn val="ctr"/>
        <c:lblOffset val="100"/>
        <c:noMultiLvlLbl val="0"/>
      </c:catAx>
      <c:valAx>
        <c:axId val="9507904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950775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942352277681253"/>
          <c:y val="5.1400554097404488E-2"/>
          <c:w val="0.45200743103236746"/>
          <c:h val="0.63786745406824152"/>
        </c:manualLayout>
      </c:layout>
      <c:lineChart>
        <c:grouping val="standard"/>
        <c:varyColors val="0"/>
        <c:ser>
          <c:idx val="0"/>
          <c:order val="0"/>
          <c:tx>
            <c:strRef>
              <c:f>Sheet2!$R$1</c:f>
              <c:strCache>
                <c:ptCount val="1"/>
                <c:pt idx="0">
                  <c:v>Min eGFR  (ml/min)</c:v>
                </c:pt>
              </c:strCache>
            </c:strRef>
          </c:tx>
          <c:marker>
            <c:symbol val="none"/>
          </c:marker>
          <c:val>
            <c:numRef>
              <c:f>Sheet2!$R$2:$R$11</c:f>
              <c:numCache>
                <c:formatCode>0.0</c:formatCode>
                <c:ptCount val="10"/>
                <c:pt idx="0">
                  <c:v>66.849391304347833</c:v>
                </c:pt>
                <c:pt idx="1">
                  <c:v>128.373797752809</c:v>
                </c:pt>
                <c:pt idx="2">
                  <c:v>51.306666666666672</c:v>
                </c:pt>
                <c:pt idx="3">
                  <c:v>71.240237714285712</c:v>
                </c:pt>
                <c:pt idx="4">
                  <c:v>43.70304661016948</c:v>
                </c:pt>
                <c:pt idx="5">
                  <c:v>60.890746268656727</c:v>
                </c:pt>
                <c:pt idx="6">
                  <c:v>21.179918367346939</c:v>
                </c:pt>
                <c:pt idx="7">
                  <c:v>30.438245283018865</c:v>
                </c:pt>
                <c:pt idx="8">
                  <c:v>29.575508379888266</c:v>
                </c:pt>
                <c:pt idx="9">
                  <c:v>22.332464028776979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Sheet2!$S$1</c:f>
              <c:strCache>
                <c:ptCount val="1"/>
                <c:pt idx="0">
                  <c:v>Max eGFR  (ml/min)</c:v>
                </c:pt>
              </c:strCache>
            </c:strRef>
          </c:tx>
          <c:marker>
            <c:symbol val="none"/>
          </c:marker>
          <c:val>
            <c:numRef>
              <c:f>Sheet2!$S$2:$S$11</c:f>
              <c:numCache>
                <c:formatCode>0.0</c:formatCode>
                <c:ptCount val="10"/>
                <c:pt idx="0">
                  <c:v>113.82328533333335</c:v>
                </c:pt>
                <c:pt idx="1">
                  <c:v>182.83674626865673</c:v>
                </c:pt>
                <c:pt idx="2">
                  <c:v>75.175360000000012</c:v>
                </c:pt>
                <c:pt idx="3">
                  <c:v>103.71148387096774</c:v>
                </c:pt>
                <c:pt idx="4">
                  <c:v>63.502020202020198</c:v>
                </c:pt>
                <c:pt idx="5">
                  <c:v>78.705942857142858</c:v>
                </c:pt>
                <c:pt idx="6">
                  <c:v>31.705752000000004</c:v>
                </c:pt>
                <c:pt idx="7">
                  <c:v>45.16765957446809</c:v>
                </c:pt>
                <c:pt idx="8">
                  <c:v>32.605928727272726</c:v>
                </c:pt>
                <c:pt idx="9">
                  <c:v>28.3415873015873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Sheet2!$T$1</c:f>
              <c:strCache>
                <c:ptCount val="1"/>
                <c:pt idx="0">
                  <c:v>DTPA measured GFR (ml/min)</c:v>
                </c:pt>
              </c:strCache>
            </c:strRef>
          </c:tx>
          <c:marker>
            <c:symbol val="none"/>
          </c:marker>
          <c:val>
            <c:numRef>
              <c:f>Sheet2!$T$2:$T$11</c:f>
              <c:numCache>
                <c:formatCode>General</c:formatCode>
                <c:ptCount val="10"/>
                <c:pt idx="0">
                  <c:v>62.2</c:v>
                </c:pt>
                <c:pt idx="1">
                  <c:v>128.80000000000001</c:v>
                </c:pt>
                <c:pt idx="2" formatCode="0.0">
                  <c:v>63.521700000000003</c:v>
                </c:pt>
                <c:pt idx="3" formatCode="0.0">
                  <c:v>67.083420000000004</c:v>
                </c:pt>
                <c:pt idx="4">
                  <c:v>48.1</c:v>
                </c:pt>
                <c:pt idx="5" formatCode="0.0">
                  <c:v>67.491460000000004</c:v>
                </c:pt>
                <c:pt idx="6">
                  <c:v>22.3</c:v>
                </c:pt>
                <c:pt idx="7" formatCode="0.0">
                  <c:v>28.533799999999999</c:v>
                </c:pt>
                <c:pt idx="8">
                  <c:v>23.3</c:v>
                </c:pt>
                <c:pt idx="9" formatCode="0.0">
                  <c:v>29.16677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389952"/>
        <c:axId val="95399936"/>
      </c:lineChart>
      <c:catAx>
        <c:axId val="95389952"/>
        <c:scaling>
          <c:orientation val="minMax"/>
        </c:scaling>
        <c:delete val="0"/>
        <c:axPos val="b"/>
        <c:majorTickMark val="out"/>
        <c:minorTickMark val="none"/>
        <c:tickLblPos val="nextTo"/>
        <c:crossAx val="95399936"/>
        <c:crosses val="autoZero"/>
        <c:auto val="1"/>
        <c:lblAlgn val="ctr"/>
        <c:lblOffset val="100"/>
        <c:noMultiLvlLbl val="0"/>
      </c:catAx>
      <c:valAx>
        <c:axId val="9539993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953899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Sheet2!$U$1</c:f>
              <c:strCache>
                <c:ptCount val="1"/>
                <c:pt idx="0">
                  <c:v>Dose (mg) using minimun GFR</c:v>
                </c:pt>
              </c:strCache>
            </c:strRef>
          </c:tx>
          <c:marker>
            <c:symbol val="none"/>
          </c:marker>
          <c:val>
            <c:numRef>
              <c:f>Sheet2!$U$2:$U$11</c:f>
              <c:numCache>
                <c:formatCode>0</c:formatCode>
                <c:ptCount val="10"/>
                <c:pt idx="0">
                  <c:v>551.09634782608703</c:v>
                </c:pt>
                <c:pt idx="1">
                  <c:v>920.24278651685404</c:v>
                </c:pt>
                <c:pt idx="2">
                  <c:v>457.84000000000003</c:v>
                </c:pt>
                <c:pt idx="3">
                  <c:v>577.44142628571421</c:v>
                </c:pt>
                <c:pt idx="4">
                  <c:v>412.21827966101688</c:v>
                </c:pt>
                <c:pt idx="5">
                  <c:v>515.34447761194042</c:v>
                </c:pt>
                <c:pt idx="6">
                  <c:v>277.07951020408166</c:v>
                </c:pt>
                <c:pt idx="7">
                  <c:v>332.62947169811321</c:v>
                </c:pt>
                <c:pt idx="8">
                  <c:v>327.45305027932955</c:v>
                </c:pt>
                <c:pt idx="9">
                  <c:v>283.99478417266187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Sheet2!$V$1</c:f>
              <c:strCache>
                <c:ptCount val="1"/>
                <c:pt idx="0">
                  <c:v>Dose (mg) using maximum GFR</c:v>
                </c:pt>
              </c:strCache>
            </c:strRef>
          </c:tx>
          <c:marker>
            <c:symbol val="none"/>
          </c:marker>
          <c:val>
            <c:numRef>
              <c:f>Sheet2!$V$2:$V$11</c:f>
              <c:numCache>
                <c:formatCode>0</c:formatCode>
                <c:ptCount val="10"/>
                <c:pt idx="0">
                  <c:v>832.93971199999999</c:v>
                </c:pt>
                <c:pt idx="1">
                  <c:v>1247.0204776119404</c:v>
                </c:pt>
                <c:pt idx="2">
                  <c:v>601.05216000000007</c:v>
                </c:pt>
                <c:pt idx="3">
                  <c:v>772.26890322580653</c:v>
                </c:pt>
                <c:pt idx="4">
                  <c:v>531.0121212121212</c:v>
                </c:pt>
                <c:pt idx="5">
                  <c:v>622.23565714285712</c:v>
                </c:pt>
                <c:pt idx="6">
                  <c:v>340.234512</c:v>
                </c:pt>
                <c:pt idx="7">
                  <c:v>421.00595744680857</c:v>
                </c:pt>
                <c:pt idx="8">
                  <c:v>345.63557236363636</c:v>
                </c:pt>
                <c:pt idx="9">
                  <c:v>320.04952380952375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Sheet2!$W$1</c:f>
              <c:strCache>
                <c:ptCount val="1"/>
                <c:pt idx="0">
                  <c:v>Dose using DTPA</c:v>
                </c:pt>
              </c:strCache>
            </c:strRef>
          </c:tx>
          <c:marker>
            <c:symbol val="none"/>
          </c:marker>
          <c:val>
            <c:numRef>
              <c:f>Sheet2!$W$2:$W$11</c:f>
              <c:numCache>
                <c:formatCode>0</c:formatCode>
                <c:ptCount val="10"/>
                <c:pt idx="0">
                  <c:v>523.20000000000005</c:v>
                </c:pt>
                <c:pt idx="1">
                  <c:v>922.80000000000007</c:v>
                </c:pt>
                <c:pt idx="2">
                  <c:v>531.13020000000006</c:v>
                </c:pt>
                <c:pt idx="3">
                  <c:v>552.50052000000005</c:v>
                </c:pt>
                <c:pt idx="4">
                  <c:v>438.59999999999997</c:v>
                </c:pt>
                <c:pt idx="5">
                  <c:v>554.94875999999999</c:v>
                </c:pt>
                <c:pt idx="6">
                  <c:v>283.79999999999995</c:v>
                </c:pt>
                <c:pt idx="7">
                  <c:v>321.20280000000002</c:v>
                </c:pt>
                <c:pt idx="8">
                  <c:v>289.79999999999995</c:v>
                </c:pt>
                <c:pt idx="9">
                  <c:v>325.00062000000003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082560"/>
        <c:axId val="114084096"/>
      </c:lineChart>
      <c:catAx>
        <c:axId val="114082560"/>
        <c:scaling>
          <c:orientation val="minMax"/>
        </c:scaling>
        <c:delete val="0"/>
        <c:axPos val="b"/>
        <c:majorTickMark val="out"/>
        <c:minorTickMark val="none"/>
        <c:tickLblPos val="nextTo"/>
        <c:crossAx val="114084096"/>
        <c:crosses val="autoZero"/>
        <c:auto val="1"/>
        <c:lblAlgn val="ctr"/>
        <c:lblOffset val="100"/>
        <c:noMultiLvlLbl val="0"/>
      </c:catAx>
      <c:valAx>
        <c:axId val="11408409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140825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2D019-5494-4B5E-89CE-ECE40CEA040F}" type="datetimeFigureOut">
              <a:rPr lang="en-GB" smtClean="0"/>
              <a:t>28/08/2014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53685-D07F-40F0-977B-F4386C7AF7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639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92BCE-854C-4F7A-BF62-D6ACE6BFE7BA}" type="datetimeFigureOut">
              <a:rPr lang="en-GB" smtClean="0"/>
              <a:t>28/08/2014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BFBD0-0162-46E6-910F-4BC131414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03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1075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91100" cy="3743325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91100" cy="3743325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740727"/>
            <a:ext cx="5011738" cy="4489507"/>
          </a:xfrm>
          <a:noFill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1075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91100" cy="3743325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82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97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866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6E1526D-4CE9-4ADF-B799-4BCA61CB75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316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910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40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4" y="2906317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8384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803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087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087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785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876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44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156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2659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708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4929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17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17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68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263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3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3" y="609600"/>
            <a:ext cx="5626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390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762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800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311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4" y="2906317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2018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127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087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087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7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209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6541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068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2658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708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8069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17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17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21319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014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3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3" y="609600"/>
            <a:ext cx="5626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267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221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2089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0038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97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5515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0035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6856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2215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5752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4163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65650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3893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26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6962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45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94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87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2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7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96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76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491AD-6B81-4775-9165-27F36135BB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00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413752" y="6475811"/>
            <a:ext cx="541816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793F265-FB92-407D-843E-8E3199021C5D}" type="slidenum">
              <a:rPr lang="en-GB" sz="2400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3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413752" y="6475811"/>
            <a:ext cx="541816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FDB929A-9561-40C9-80CF-053AF3DAC743}" type="slidenum">
              <a:rPr lang="en-GB" sz="2400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3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413752" y="6475810"/>
            <a:ext cx="541816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0137AFF-59BE-4FE9-BF2B-B75F93B2C839}" type="slidenum">
              <a:rPr lang="en-GB" sz="2400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7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96944" cy="2880320"/>
          </a:xfrm>
        </p:spPr>
        <p:txBody>
          <a:bodyPr>
            <a:normAutofit/>
          </a:bodyPr>
          <a:lstStyle/>
          <a:p>
            <a:r>
              <a:rPr lang="en-GB" dirty="0" smtClean="0"/>
              <a:t>Serum </a:t>
            </a:r>
            <a:r>
              <a:rPr lang="en-GB" dirty="0" err="1" smtClean="0"/>
              <a:t>Creatinine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dirty="0" err="1" smtClean="0"/>
              <a:t>eGFR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smtClean="0"/>
              <a:t>Where </a:t>
            </a:r>
            <a:r>
              <a:rPr lang="en-GB" dirty="0"/>
              <a:t>A</a:t>
            </a:r>
            <a:r>
              <a:rPr lang="en-GB" dirty="0" smtClean="0"/>
              <a:t>re </a:t>
            </a:r>
            <a:r>
              <a:rPr lang="en-GB" dirty="0"/>
              <a:t>W</a:t>
            </a:r>
            <a:r>
              <a:rPr lang="en-GB" dirty="0" smtClean="0"/>
              <a:t>e Now?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709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Dr Mike Bosomworth</a:t>
            </a:r>
          </a:p>
          <a:p>
            <a:r>
              <a:rPr lang="en-GB" dirty="0" smtClean="0"/>
              <a:t>Lead Clinician - Blood Sciences</a:t>
            </a:r>
          </a:p>
          <a:p>
            <a:r>
              <a:rPr lang="en-GB" dirty="0" smtClean="0"/>
              <a:t>Leeds Teaching Hospitals</a:t>
            </a:r>
          </a:p>
          <a:p>
            <a:r>
              <a:rPr lang="en-GB" dirty="0" smtClean="0"/>
              <a:t>16</a:t>
            </a:r>
            <a:r>
              <a:rPr lang="en-GB" baseline="30000" dirty="0" smtClean="0"/>
              <a:t>th</a:t>
            </a:r>
            <a:r>
              <a:rPr lang="en-GB" dirty="0" smtClean="0"/>
              <a:t> April 2013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15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>
                <a:solidFill>
                  <a:prstClr val="black"/>
                </a:solidFill>
              </a:rPr>
              <a:t>Jaffé</a:t>
            </a:r>
            <a:r>
              <a:rPr lang="en-GB" dirty="0">
                <a:solidFill>
                  <a:prstClr val="black"/>
                </a:solidFill>
              </a:rPr>
              <a:t> Reaction </a:t>
            </a:r>
            <a:r>
              <a:rPr lang="en-GB" dirty="0" smtClean="0">
                <a:solidFill>
                  <a:prstClr val="black"/>
                </a:solidFill>
              </a:rPr>
              <a:t>– Modifications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O’Leary + Kinetic</a:t>
            </a:r>
            <a:endParaRPr lang="en-GB" dirty="0"/>
          </a:p>
        </p:txBody>
      </p:sp>
      <p:pic>
        <p:nvPicPr>
          <p:cNvPr id="5" name="Picture 9" descr="creat_vi560_graf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5" y="2353353"/>
            <a:ext cx="43561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0930"/>
            <a:ext cx="42672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2662290"/>
            <a:ext cx="298451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289" y="2060465"/>
            <a:ext cx="35417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28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GB" sz="3000" dirty="0" smtClean="0"/>
              <a:t>Enzymatic Creatinine</a:t>
            </a:r>
            <a:br>
              <a:rPr lang="en-GB" sz="3000" dirty="0" smtClean="0"/>
            </a:br>
            <a:r>
              <a:rPr lang="en-GB" sz="3000" dirty="0" smtClean="0"/>
              <a:t>One Method?</a:t>
            </a:r>
            <a:endParaRPr lang="en-GB" sz="3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7" y="1196752"/>
            <a:ext cx="4026199" cy="560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95736" y="2708920"/>
            <a:ext cx="4320480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13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161C-426E-4AE5-8611-795877A6EE10}" type="slidenum">
              <a:rPr lang="en-GB"/>
              <a:pPr/>
              <a:t>12</a:t>
            </a:fld>
            <a:endParaRPr lang="en-GB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6477000" cy="1676400"/>
          </a:xfrm>
        </p:spPr>
        <p:txBody>
          <a:bodyPr/>
          <a:lstStyle/>
          <a:p>
            <a:r>
              <a:rPr lang="en-GB"/>
              <a:t>Assay Interferences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692275" y="1125538"/>
            <a:ext cx="50292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/>
              <a:t>Jaffe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 dirty="0"/>
              <a:t>Bilirubin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 dirty="0" err="1"/>
              <a:t>Keto</a:t>
            </a:r>
            <a:r>
              <a:rPr lang="en-GB" sz="2800" dirty="0"/>
              <a:t> Acids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 dirty="0"/>
              <a:t>Glucose and other metabolites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 dirty="0"/>
              <a:t>Proteins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 dirty="0"/>
              <a:t>Drugs</a:t>
            </a:r>
          </a:p>
          <a:p>
            <a:pPr>
              <a:spcBef>
                <a:spcPct val="50000"/>
              </a:spcBef>
            </a:pPr>
            <a:r>
              <a:rPr lang="en-GB" sz="2800" dirty="0" smtClean="0"/>
              <a:t>Enzymatic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 dirty="0" smtClean="0"/>
              <a:t>Drugs (fewer)</a:t>
            </a:r>
            <a:endParaRPr lang="en-GB" sz="2800" dirty="0" smtClean="0">
              <a:solidFill>
                <a:srgbClr val="FFFF66"/>
              </a:solidFill>
            </a:endParaRPr>
          </a:p>
          <a:p>
            <a:pPr>
              <a:spcBef>
                <a:spcPct val="50000"/>
              </a:spcBef>
            </a:pPr>
            <a:endParaRPr lang="en-GB" sz="28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6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09" y="980733"/>
            <a:ext cx="6636467" cy="499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16" y="6093296"/>
            <a:ext cx="193357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51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A022-45B4-47FD-9E0D-B3AD5C0BCB03}" type="slidenum">
              <a:rPr lang="en-GB"/>
              <a:pPr/>
              <a:t>14</a:t>
            </a:fld>
            <a:endParaRPr lang="en-GB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33" y="260351"/>
            <a:ext cx="88931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692280" y="4797431"/>
            <a:ext cx="6624639" cy="1661993"/>
          </a:xfrm>
          <a:prstGeom prst="rect">
            <a:avLst/>
          </a:prstGeom>
          <a:solidFill>
            <a:schemeClr val="accent1">
              <a:alpha val="53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Jaffe M: Ueber den Neiderschlag, welchen Pikrinsaeure on normalen Harn erzeught and ueber eine neue Reaktion des Kretinins</a:t>
            </a:r>
          </a:p>
          <a:p>
            <a:pPr>
              <a:spcBef>
                <a:spcPct val="50000"/>
              </a:spcBef>
            </a:pPr>
            <a:r>
              <a:rPr lang="en-GB"/>
              <a:t>Z.Physiol.Che.</a:t>
            </a:r>
            <a:r>
              <a:rPr lang="en-GB" sz="2800"/>
              <a:t> 1886</a:t>
            </a:r>
            <a:r>
              <a:rPr lang="en-GB"/>
              <a:t>;10:391-400</a:t>
            </a:r>
          </a:p>
        </p:txBody>
      </p:sp>
    </p:spTree>
    <p:extLst>
      <p:ext uri="{BB962C8B-B14F-4D97-AF65-F5344CB8AC3E}">
        <p14:creationId xmlns:p14="http://schemas.microsoft.com/office/powerpoint/2010/main" val="173138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1BDDA-73C4-43DD-88A7-55B447AE69CB}" type="slidenum">
              <a:rPr lang="en-GB"/>
              <a:pPr/>
              <a:t>15</a:t>
            </a:fld>
            <a:endParaRPr lang="en-GB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5" y="333375"/>
            <a:ext cx="6337300" cy="626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524758" y="1052519"/>
            <a:ext cx="10080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C.V. = 6.0%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524752" y="1268419"/>
            <a:ext cx="11525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C.V. = 12.4%</a:t>
            </a:r>
          </a:p>
        </p:txBody>
      </p:sp>
      <p:sp>
        <p:nvSpPr>
          <p:cNvPr id="2" name="Rectangle 1"/>
          <p:cNvSpPr/>
          <p:nvPr/>
        </p:nvSpPr>
        <p:spPr>
          <a:xfrm>
            <a:off x="2987824" y="6526108"/>
            <a:ext cx="302433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i="1" dirty="0"/>
              <a:t>Clinical Chemistry </a:t>
            </a:r>
            <a:r>
              <a:rPr lang="en-GB" sz="1500" dirty="0" smtClean="0"/>
              <a:t>52:15–18 </a:t>
            </a:r>
            <a:r>
              <a:rPr lang="en-GB" sz="1500" dirty="0"/>
              <a:t>(2006)</a:t>
            </a:r>
          </a:p>
        </p:txBody>
      </p:sp>
    </p:spTree>
    <p:extLst>
      <p:ext uri="{BB962C8B-B14F-4D97-AF65-F5344CB8AC3E}">
        <p14:creationId xmlns:p14="http://schemas.microsoft.com/office/powerpoint/2010/main" val="30364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D308-3181-408E-95E0-6D6279803577}" type="slidenum">
              <a:rPr lang="en-GB"/>
              <a:pPr/>
              <a:t>16</a:t>
            </a:fld>
            <a:endParaRPr lang="en-GB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95" y="260648"/>
            <a:ext cx="5822951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99792" y="6451902"/>
            <a:ext cx="5004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i="1" dirty="0"/>
              <a:t>Clinical Chemistry </a:t>
            </a:r>
            <a:r>
              <a:rPr lang="en-GB" sz="1500" dirty="0" smtClean="0"/>
              <a:t>52:15–18 </a:t>
            </a:r>
            <a:r>
              <a:rPr lang="en-GB" sz="1500" dirty="0"/>
              <a:t>(2006)</a:t>
            </a:r>
          </a:p>
        </p:txBody>
      </p:sp>
    </p:spTree>
    <p:extLst>
      <p:ext uri="{BB962C8B-B14F-4D97-AF65-F5344CB8AC3E}">
        <p14:creationId xmlns:p14="http://schemas.microsoft.com/office/powerpoint/2010/main" val="2271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en-GB" sz="2800" dirty="0"/>
              <a:t>Recommendations for Improving Serum Creatinine</a:t>
            </a:r>
            <a:br>
              <a:rPr lang="en-GB" sz="2800" dirty="0"/>
            </a:br>
            <a:r>
              <a:rPr lang="en-GB" sz="2800" dirty="0"/>
              <a:t>Measurement: A Report from the Laboratory</a:t>
            </a:r>
            <a:br>
              <a:rPr lang="en-GB" sz="2800" dirty="0"/>
            </a:br>
            <a:r>
              <a:rPr lang="en-GB" sz="2800" dirty="0"/>
              <a:t>Working Group of the National Kidney Disease</a:t>
            </a:r>
            <a:br>
              <a:rPr lang="en-GB" sz="2800" dirty="0"/>
            </a:br>
            <a:r>
              <a:rPr lang="en-GB" sz="2800" dirty="0"/>
              <a:t>Education </a:t>
            </a:r>
            <a:r>
              <a:rPr lang="en-GB" sz="2800" dirty="0" smtClean="0"/>
              <a:t>Program – </a:t>
            </a:r>
            <a:r>
              <a:rPr lang="en-GB" sz="2800" dirty="0" err="1" smtClean="0"/>
              <a:t>Clin</a:t>
            </a:r>
            <a:r>
              <a:rPr lang="en-GB" sz="2800" dirty="0" smtClean="0"/>
              <a:t> </a:t>
            </a:r>
            <a:r>
              <a:rPr lang="en-GB" sz="2800" dirty="0" err="1" smtClean="0"/>
              <a:t>Chem</a:t>
            </a:r>
            <a:r>
              <a:rPr lang="en-GB" sz="2800" dirty="0" smtClean="0"/>
              <a:t> 2006;52:5-18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2808312"/>
          </a:xfrm>
        </p:spPr>
        <p:txBody>
          <a:bodyPr>
            <a:normAutofit/>
          </a:bodyPr>
          <a:lstStyle/>
          <a:p>
            <a:r>
              <a:rPr lang="en-GB" sz="2800" dirty="0"/>
              <a:t>IVD manufacturers should recalibrate serum </a:t>
            </a:r>
            <a:r>
              <a:rPr lang="en-GB" sz="2800" dirty="0" smtClean="0"/>
              <a:t>creatinine methods </a:t>
            </a:r>
            <a:r>
              <a:rPr lang="en-GB" sz="2800" dirty="0"/>
              <a:t>to be traceable to IDMS and should </a:t>
            </a:r>
            <a:r>
              <a:rPr lang="en-GB" sz="2800" dirty="0" smtClean="0"/>
              <a:t>coordinate the </a:t>
            </a:r>
            <a:r>
              <a:rPr lang="en-GB" sz="2800" dirty="0"/>
              <a:t>introduction of recalibrated serum creatinine </a:t>
            </a:r>
            <a:r>
              <a:rPr lang="en-GB" sz="2800" dirty="0" smtClean="0"/>
              <a:t>methods with </a:t>
            </a:r>
            <a:r>
              <a:rPr lang="en-GB" sz="2800" dirty="0"/>
              <a:t>the introduction of a revised </a:t>
            </a:r>
            <a:r>
              <a:rPr lang="en-GB" sz="2800" dirty="0" smtClean="0"/>
              <a:t>GFR-estimating equation </a:t>
            </a:r>
            <a:r>
              <a:rPr lang="en-GB" sz="2800" dirty="0"/>
              <a:t>appropriate for use with zero-biased </a:t>
            </a:r>
            <a:r>
              <a:rPr lang="en-GB" sz="2800" dirty="0" smtClean="0"/>
              <a:t>routine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62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Certification of Creatinine in a Human Serum</a:t>
            </a:r>
            <a:br>
              <a:rPr lang="en-GB" sz="3200" dirty="0"/>
            </a:br>
            <a:r>
              <a:rPr lang="en-GB" sz="3200" dirty="0"/>
              <a:t>Reference Material by GC-MS and </a:t>
            </a:r>
            <a:r>
              <a:rPr lang="en-GB" sz="3200" dirty="0" smtClean="0"/>
              <a:t>LC-MS</a:t>
            </a:r>
            <a:br>
              <a:rPr lang="en-GB" sz="3200" dirty="0" smtClean="0"/>
            </a:br>
            <a:r>
              <a:rPr lang="en-GB" sz="3200" dirty="0" err="1" smtClean="0"/>
              <a:t>Clin</a:t>
            </a:r>
            <a:r>
              <a:rPr lang="en-GB" sz="3200" dirty="0" smtClean="0"/>
              <a:t> </a:t>
            </a:r>
            <a:r>
              <a:rPr lang="en-GB" sz="3200" dirty="0" err="1" smtClean="0"/>
              <a:t>Chem</a:t>
            </a:r>
            <a:r>
              <a:rPr lang="en-GB" sz="3200" dirty="0" smtClean="0"/>
              <a:t> 2007;53:1694-1699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2476872"/>
          </a:xfrm>
        </p:spPr>
        <p:txBody>
          <a:bodyPr/>
          <a:lstStyle/>
          <a:p>
            <a:r>
              <a:rPr lang="en-GB" sz="2800" dirty="0" smtClean="0"/>
              <a:t>SRM 967 - 66.5 </a:t>
            </a:r>
            <a:r>
              <a:rPr lang="en-GB" sz="2800" dirty="0" err="1" smtClean="0"/>
              <a:t>umol</a:t>
            </a:r>
            <a:r>
              <a:rPr lang="en-GB" sz="2800" dirty="0" smtClean="0"/>
              <a:t>/L for serum pool 1 (a value close to the diagnostically important concentration of 88.4 </a:t>
            </a:r>
            <a:r>
              <a:rPr lang="en-GB" sz="2800" dirty="0" err="1" smtClean="0"/>
              <a:t>umol</a:t>
            </a:r>
            <a:r>
              <a:rPr lang="en-GB" sz="2800" dirty="0" smtClean="0"/>
              <a:t>/L) and 346.2 </a:t>
            </a:r>
            <a:r>
              <a:rPr lang="en-GB" sz="2800" dirty="0" err="1" smtClean="0"/>
              <a:t>umol</a:t>
            </a:r>
            <a:r>
              <a:rPr lang="en-GB" sz="2800" dirty="0" smtClean="0"/>
              <a:t>/L for serum pool 2 (a concentration corresponding to that expected in a patient with chronic kidney disease).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67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0254-BAC8-44A8-B055-8192B509859F}" type="slidenum">
              <a:rPr lang="en-GB"/>
              <a:pPr/>
              <a:t>19</a:t>
            </a:fld>
            <a:endParaRPr lang="en-GB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44"/>
            <a:ext cx="8229600" cy="560387"/>
          </a:xfrm>
        </p:spPr>
        <p:txBody>
          <a:bodyPr>
            <a:normAutofit fontScale="90000"/>
          </a:bodyPr>
          <a:lstStyle/>
          <a:p>
            <a:r>
              <a:rPr lang="en-GB"/>
              <a:t>WEQAS Creatinine Scheme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95" y="1125538"/>
            <a:ext cx="6864351" cy="779462"/>
          </a:xfrm>
        </p:spPr>
        <p:txBody>
          <a:bodyPr/>
          <a:lstStyle/>
          <a:p>
            <a:pPr>
              <a:buFontTx/>
              <a:buNone/>
            </a:pPr>
            <a:r>
              <a:rPr lang="en-GB" sz="1600"/>
              <a:t>Total no. Participants: 390</a:t>
            </a:r>
          </a:p>
          <a:p>
            <a:pPr>
              <a:buFontTx/>
              <a:buNone/>
            </a:pPr>
            <a:endParaRPr lang="en-GB" sz="1600"/>
          </a:p>
          <a:p>
            <a:pPr lvl="3">
              <a:buFontTx/>
              <a:buNone/>
            </a:pPr>
            <a:endParaRPr lang="en-GB" sz="1600"/>
          </a:p>
        </p:txBody>
      </p:sp>
      <p:graphicFrame>
        <p:nvGraphicFramePr>
          <p:cNvPr id="3174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819158" y="1692275"/>
          <a:ext cx="7478713" cy="511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Chart" r:id="rId3" imgW="8677351" imgH="5934151" progId="Excel.Chart.8">
                  <p:embed/>
                </p:oleObj>
              </mc:Choice>
              <mc:Fallback>
                <p:oleObj name="Chart" r:id="rId3" imgW="8677351" imgH="593415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8" y="1692275"/>
                        <a:ext cx="7478713" cy="511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240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2770762"/>
            <a:ext cx="69232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Why measure serum </a:t>
            </a:r>
            <a:r>
              <a:rPr lang="en-GB" sz="4000" dirty="0" err="1" smtClean="0"/>
              <a:t>creatinine</a:t>
            </a:r>
            <a:r>
              <a:rPr lang="en-GB" sz="4000" dirty="0" smtClean="0"/>
              <a:t>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330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3ED7-7350-4EC1-B2AE-C5858A847269}" type="slidenum">
              <a:rPr lang="en-GB"/>
              <a:pPr/>
              <a:t>20</a:t>
            </a:fld>
            <a:endParaRPr lang="en-GB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010400" cy="1676400"/>
          </a:xfrm>
        </p:spPr>
        <p:txBody>
          <a:bodyPr>
            <a:normAutofit fontScale="90000"/>
          </a:bodyPr>
          <a:lstStyle/>
          <a:p>
            <a:r>
              <a:rPr lang="en-GB"/>
              <a:t>Method Bias Relative to Overall Mean (Distributions KG – KM)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143000" y="1776413"/>
          <a:ext cx="6705600" cy="474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Chart" r:id="rId3" imgW="4667402" imgH="3305251" progId="Excel.Chart.8">
                  <p:embed/>
                </p:oleObj>
              </mc:Choice>
              <mc:Fallback>
                <p:oleObj name="Chart" r:id="rId3" imgW="4667402" imgH="330525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76413"/>
                        <a:ext cx="6705600" cy="474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467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Regional Oncology Unit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192688" cy="493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13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3015" name="Group 5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384" y="240"/>
              <a:chExt cx="4896" cy="3849"/>
            </a:xfrm>
          </p:grpSpPr>
          <p:pic>
            <p:nvPicPr>
              <p:cNvPr id="43030" name="Picture 6" descr="leedsouter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40"/>
                <a:ext cx="4896" cy="38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3031" name="Group 7"/>
              <p:cNvGrpSpPr>
                <a:grpSpLocks/>
              </p:cNvGrpSpPr>
              <p:nvPr/>
            </p:nvGrpSpPr>
            <p:grpSpPr bwMode="auto">
              <a:xfrm>
                <a:off x="624" y="3648"/>
                <a:ext cx="1584" cy="307"/>
                <a:chOff x="1104" y="3648"/>
                <a:chExt cx="1584" cy="307"/>
              </a:xfrm>
            </p:grpSpPr>
            <p:sp>
              <p:nvSpPr>
                <p:cNvPr id="43032" name="Line 8"/>
                <p:cNvSpPr>
                  <a:spLocks noChangeShapeType="1"/>
                </p:cNvSpPr>
                <p:nvPr/>
              </p:nvSpPr>
              <p:spPr bwMode="auto">
                <a:xfrm>
                  <a:off x="1104" y="3648"/>
                  <a:ext cx="1584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303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488" y="3696"/>
                  <a:ext cx="661" cy="2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400">
                      <a:latin typeface="Times New Roman" pitchFamily="18" charset="0"/>
                    </a:rPr>
                    <a:t>10 miles</a:t>
                  </a:r>
                </a:p>
              </p:txBody>
            </p:sp>
          </p:grpSp>
        </p:grpSp>
        <p:sp>
          <p:nvSpPr>
            <p:cNvPr id="43016" name="Oval 10"/>
            <p:cNvSpPr>
              <a:spLocks noChangeArrowheads="1"/>
            </p:cNvSpPr>
            <p:nvPr/>
          </p:nvSpPr>
          <p:spPr bwMode="auto">
            <a:xfrm>
              <a:off x="1610" y="329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7" name="Oval 11"/>
            <p:cNvSpPr>
              <a:spLocks noChangeArrowheads="1"/>
            </p:cNvSpPr>
            <p:nvPr/>
          </p:nvSpPr>
          <p:spPr bwMode="auto">
            <a:xfrm>
              <a:off x="2699" y="284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8" name="Oval 12"/>
            <p:cNvSpPr>
              <a:spLocks noChangeArrowheads="1"/>
            </p:cNvSpPr>
            <p:nvPr/>
          </p:nvSpPr>
          <p:spPr bwMode="auto">
            <a:xfrm>
              <a:off x="3647" y="2839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9" name="Oval 13"/>
            <p:cNvSpPr>
              <a:spLocks noChangeArrowheads="1"/>
            </p:cNvSpPr>
            <p:nvPr/>
          </p:nvSpPr>
          <p:spPr bwMode="auto">
            <a:xfrm>
              <a:off x="5057" y="284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0" name="Oval 14"/>
            <p:cNvSpPr>
              <a:spLocks noChangeArrowheads="1"/>
            </p:cNvSpPr>
            <p:nvPr/>
          </p:nvSpPr>
          <p:spPr bwMode="auto">
            <a:xfrm>
              <a:off x="3515" y="21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1" name="Oval 15"/>
            <p:cNvSpPr>
              <a:spLocks noChangeArrowheads="1"/>
            </p:cNvSpPr>
            <p:nvPr/>
          </p:nvSpPr>
          <p:spPr bwMode="auto">
            <a:xfrm>
              <a:off x="839" y="1207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2" name="Oval 16"/>
            <p:cNvSpPr>
              <a:spLocks noChangeArrowheads="1"/>
            </p:cNvSpPr>
            <p:nvPr/>
          </p:nvSpPr>
          <p:spPr bwMode="auto">
            <a:xfrm>
              <a:off x="3878" y="402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3" name="Oval 17"/>
            <p:cNvSpPr>
              <a:spLocks noChangeArrowheads="1"/>
            </p:cNvSpPr>
            <p:nvPr/>
          </p:nvSpPr>
          <p:spPr bwMode="auto">
            <a:xfrm>
              <a:off x="1066" y="256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4" name="Oval 18"/>
            <p:cNvSpPr>
              <a:spLocks noChangeArrowheads="1"/>
            </p:cNvSpPr>
            <p:nvPr/>
          </p:nvSpPr>
          <p:spPr bwMode="auto">
            <a:xfrm>
              <a:off x="1882" y="1842"/>
              <a:ext cx="144" cy="144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5" name="Oval 19"/>
            <p:cNvSpPr>
              <a:spLocks noChangeArrowheads="1"/>
            </p:cNvSpPr>
            <p:nvPr/>
          </p:nvSpPr>
          <p:spPr bwMode="auto">
            <a:xfrm>
              <a:off x="3085" y="2026"/>
              <a:ext cx="144" cy="144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6" name="Oval 20"/>
            <p:cNvSpPr>
              <a:spLocks noChangeArrowheads="1"/>
            </p:cNvSpPr>
            <p:nvPr/>
          </p:nvSpPr>
          <p:spPr bwMode="auto">
            <a:xfrm>
              <a:off x="3229" y="2026"/>
              <a:ext cx="144" cy="144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7" name="Oval 22"/>
            <p:cNvSpPr>
              <a:spLocks noChangeArrowheads="1"/>
            </p:cNvSpPr>
            <p:nvPr/>
          </p:nvSpPr>
          <p:spPr bwMode="auto">
            <a:xfrm>
              <a:off x="2336" y="981"/>
              <a:ext cx="144" cy="144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8" name="Oval 23"/>
            <p:cNvSpPr>
              <a:spLocks noChangeArrowheads="1"/>
            </p:cNvSpPr>
            <p:nvPr/>
          </p:nvSpPr>
          <p:spPr bwMode="auto">
            <a:xfrm>
              <a:off x="3334" y="1661"/>
              <a:ext cx="144" cy="144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9" name="Oval 25"/>
            <p:cNvSpPr>
              <a:spLocks noChangeArrowheads="1"/>
            </p:cNvSpPr>
            <p:nvPr/>
          </p:nvSpPr>
          <p:spPr bwMode="auto">
            <a:xfrm>
              <a:off x="1933" y="2074"/>
              <a:ext cx="144" cy="144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3" name="Oval 27"/>
          <p:cNvSpPr>
            <a:spLocks noChangeArrowheads="1"/>
          </p:cNvSpPr>
          <p:nvPr/>
        </p:nvSpPr>
        <p:spPr bwMode="auto">
          <a:xfrm rot="-2217268">
            <a:off x="1908182" y="3716339"/>
            <a:ext cx="528639" cy="19446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Oval 28"/>
          <p:cNvSpPr>
            <a:spLocks noChangeArrowheads="1"/>
          </p:cNvSpPr>
          <p:nvPr/>
        </p:nvSpPr>
        <p:spPr bwMode="auto">
          <a:xfrm>
            <a:off x="4067175" y="4292606"/>
            <a:ext cx="4319588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17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Theoretical Differences using NEQAS Slopes and Intercepts (2010)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841219"/>
              </p:ext>
            </p:extLst>
          </p:nvPr>
        </p:nvGraphicFramePr>
        <p:xfrm>
          <a:off x="683580" y="2505869"/>
          <a:ext cx="7776846" cy="4227195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080260"/>
                <a:gridCol w="391795"/>
                <a:gridCol w="1139191"/>
                <a:gridCol w="936625"/>
                <a:gridCol w="1146175"/>
                <a:gridCol w="936625"/>
                <a:gridCol w="1146175"/>
              </a:tblGrid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Cambria"/>
                          <a:cs typeface="Cambria"/>
                        </a:rPr>
                        <a:t> </a:t>
                      </a:r>
                      <a:endParaRPr lang="en-GB" sz="120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 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 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Female, 45y, 55kg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Female, 75y, 60kg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 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 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 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 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 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 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 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 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UK labs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Creatinine</a:t>
                      </a:r>
                      <a:r>
                        <a:rPr lang="en-GB" sz="1000" baseline="30000">
                          <a:effectLst/>
                          <a:latin typeface="Arial"/>
                          <a:ea typeface="Cambria"/>
                          <a:cs typeface="Cambria"/>
                        </a:rPr>
                        <a:t>2</a:t>
                      </a: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/>
                      </a:r>
                      <a:b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</a:b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(</a:t>
                      </a:r>
                      <a:r>
                        <a:rPr lang="en-GB" sz="1000">
                          <a:effectLst/>
                          <a:latin typeface="Calibri"/>
                          <a:ea typeface="Cambria"/>
                          <a:cs typeface="Cambria"/>
                        </a:rPr>
                        <a:t>μ</a:t>
                      </a: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mol/l) 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C&amp;G</a:t>
                      </a:r>
                      <a:r>
                        <a:rPr lang="en-GB" sz="1000" baseline="30000">
                          <a:effectLst/>
                          <a:latin typeface="Arial"/>
                          <a:ea typeface="Cambria"/>
                          <a:cs typeface="Cambria"/>
                        </a:rPr>
                        <a:t>3</a:t>
                      </a: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/>
                      </a:r>
                      <a:b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</a:b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(ml/min)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Carboplatin</a:t>
                      </a:r>
                      <a:r>
                        <a:rPr lang="en-GB" sz="1000" baseline="30000">
                          <a:effectLst/>
                          <a:latin typeface="Arial"/>
                          <a:ea typeface="Cambria"/>
                          <a:cs typeface="Cambria"/>
                        </a:rPr>
                        <a:t>4</a:t>
                      </a: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 </a:t>
                      </a:r>
                      <a:b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</a:b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(mg)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C&amp;G</a:t>
                      </a:r>
                      <a:r>
                        <a:rPr lang="en-GB" sz="1000" baseline="30000">
                          <a:effectLst/>
                          <a:latin typeface="Arial"/>
                          <a:ea typeface="Cambria"/>
                          <a:cs typeface="Cambria"/>
                        </a:rPr>
                        <a:t>3</a:t>
                      </a: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 </a:t>
                      </a:r>
                      <a:b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</a:b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(ml/min)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Carboplatin</a:t>
                      </a:r>
                      <a:r>
                        <a:rPr lang="en-GB" sz="1000" baseline="30000">
                          <a:effectLst/>
                          <a:latin typeface="Arial"/>
                          <a:ea typeface="Cambria"/>
                          <a:cs typeface="Cambria"/>
                        </a:rPr>
                        <a:t>4</a:t>
                      </a: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 </a:t>
                      </a:r>
                      <a:b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</a:b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(mg)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 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 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 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 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 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 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 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Enzymatic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5%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50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108.5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801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81.0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636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Kinetic Jaffe - Abbott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10%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60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90.7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694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67.7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556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Kinetic Jaffe - Bayer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4%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64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85.1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661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63.5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531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Kinetic Jaffe - Dade Behring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2%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58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93.7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712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69.9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569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Kinetic Jaffe - Olympus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12%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64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85.4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663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63.8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533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Kinetic Jaffe - Compensated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47%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60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90.8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695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67.8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557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O'Leary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7%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67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81.2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637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60.6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514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Endpoint Jaffe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2%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68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80.8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635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60.3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512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 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Standardized Creatinine</a:t>
                      </a:r>
                      <a:r>
                        <a:rPr lang="en-GB" sz="1000" baseline="30000">
                          <a:effectLst/>
                          <a:latin typeface="Arial"/>
                          <a:ea typeface="Cambria"/>
                          <a:cs typeface="Cambria"/>
                        </a:rPr>
                        <a:t>1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 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50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109.2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805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Cambria"/>
                          <a:cs typeface="Cambria"/>
                        </a:rPr>
                        <a:t>81.5</a:t>
                      </a:r>
                      <a:endParaRPr lang="en-GB" sz="1200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639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 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 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 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 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 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 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 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/>
                          <a:ea typeface="Cambria"/>
                          <a:cs typeface="Cambria"/>
                        </a:rPr>
                        <a:t>Variability</a:t>
                      </a:r>
                      <a:endParaRPr lang="en-GB" sz="1200" b="1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Cambria"/>
                          <a:cs typeface="Cambria"/>
                        </a:rPr>
                        <a:t> </a:t>
                      </a:r>
                      <a:endParaRPr lang="en-GB" sz="120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/>
                          <a:ea typeface="Cambria"/>
                          <a:cs typeface="Cambria"/>
                        </a:rPr>
                        <a:t>34%</a:t>
                      </a:r>
                      <a:endParaRPr lang="en-GB" sz="1200" b="1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/>
                          <a:ea typeface="Cambria"/>
                          <a:cs typeface="Cambria"/>
                        </a:rPr>
                        <a:t>34%</a:t>
                      </a:r>
                      <a:endParaRPr lang="en-GB" sz="1200" b="1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/>
                          <a:ea typeface="Cambria"/>
                          <a:cs typeface="Cambria"/>
                        </a:rPr>
                        <a:t>26%</a:t>
                      </a:r>
                      <a:endParaRPr lang="en-GB" sz="1200" b="1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/>
                          <a:ea typeface="Cambria"/>
                          <a:cs typeface="Cambria"/>
                        </a:rPr>
                        <a:t>34%</a:t>
                      </a:r>
                      <a:endParaRPr lang="en-GB" sz="1200" b="1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/>
                          <a:ea typeface="Cambria"/>
                          <a:cs typeface="Cambria"/>
                        </a:rPr>
                        <a:t>24%</a:t>
                      </a:r>
                      <a:endParaRPr lang="en-GB" sz="1200" b="1" dirty="0">
                        <a:effectLst/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12360" y="6381328"/>
            <a:ext cx="2133600" cy="365125"/>
          </a:xfrm>
        </p:spPr>
        <p:txBody>
          <a:bodyPr/>
          <a:lstStyle/>
          <a:p>
            <a:fld id="{3D7491AD-6B81-4775-9165-27F36135BB6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7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6 </a:t>
            </a:r>
            <a:r>
              <a:rPr lang="en-GB" dirty="0" err="1" smtClean="0"/>
              <a:t>Jaffé</a:t>
            </a:r>
            <a:r>
              <a:rPr lang="en-GB" dirty="0" smtClean="0"/>
              <a:t> and 3 Enzymatic West </a:t>
            </a:r>
            <a:r>
              <a:rPr lang="en-GB" dirty="0" err="1" smtClean="0"/>
              <a:t>Yorks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(10 samples)</a:t>
            </a:r>
            <a:endParaRPr lang="en-GB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29572"/>
              </p:ext>
            </p:extLst>
          </p:nvPr>
        </p:nvGraphicFramePr>
        <p:xfrm>
          <a:off x="1403657" y="1412776"/>
          <a:ext cx="6552727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7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Calculated Clearance / GFR </a:t>
            </a:r>
            <a:r>
              <a:rPr lang="en-GB" dirty="0" err="1" smtClean="0"/>
              <a:t>vs</a:t>
            </a:r>
            <a:r>
              <a:rPr lang="en-GB" dirty="0" smtClean="0"/>
              <a:t> Measured</a:t>
            </a:r>
            <a:endParaRPr lang="en-GB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999563"/>
              </p:ext>
            </p:extLst>
          </p:nvPr>
        </p:nvGraphicFramePr>
        <p:xfrm>
          <a:off x="611561" y="2057400"/>
          <a:ext cx="7704856" cy="389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6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Calculated </a:t>
            </a:r>
            <a:r>
              <a:rPr lang="en-GB" dirty="0" err="1" smtClean="0"/>
              <a:t>vs</a:t>
            </a:r>
            <a:r>
              <a:rPr lang="en-GB" dirty="0" smtClean="0"/>
              <a:t> Measured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948288"/>
              </p:ext>
            </p:extLst>
          </p:nvPr>
        </p:nvGraphicFramePr>
        <p:xfrm>
          <a:off x="1115621" y="1484786"/>
          <a:ext cx="7626915" cy="4920609"/>
        </p:xfrm>
        <a:graphic>
          <a:graphicData uri="http://schemas.openxmlformats.org/drawingml/2006/table">
            <a:tbl>
              <a:tblPr/>
              <a:tblGrid>
                <a:gridCol w="788991"/>
                <a:gridCol w="788991"/>
                <a:gridCol w="887615"/>
                <a:gridCol w="887615"/>
                <a:gridCol w="887615"/>
                <a:gridCol w="887615"/>
                <a:gridCol w="788991"/>
                <a:gridCol w="854741"/>
                <a:gridCol w="854741"/>
              </a:tblGrid>
              <a:tr h="171499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C-G CrCl using min  SCr (ml/min)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C-G CrCl using max  SCr (ml/min)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Wright eGFR using min Enz SCr (ml/min)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Wright eGFR using max Enz SCr (ml/min)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Wright eGFR using min Jaffe SCr  (ml/min)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Wright eGFR using max Jaffe SCr  (ml/min)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 eGFR  (ml/min)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 eGFR  (ml/min)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DTPA measured GFR (ml/min)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5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205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205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205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205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205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205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205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205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205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21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Carboplatin Dose Using Calvert</a:t>
            </a:r>
            <a:br>
              <a:rPr lang="en-GB" dirty="0" smtClean="0"/>
            </a:br>
            <a:r>
              <a:rPr lang="en-GB" dirty="0" smtClean="0"/>
              <a:t>(AUC = 6)</a:t>
            </a:r>
            <a:endParaRPr lang="en-GB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653832"/>
              </p:ext>
            </p:extLst>
          </p:nvPr>
        </p:nvGraphicFramePr>
        <p:xfrm>
          <a:off x="971600" y="2057400"/>
          <a:ext cx="7344816" cy="41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94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Carboplatin - Complications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Too much</a:t>
            </a:r>
          </a:p>
          <a:p>
            <a:pPr lvl="1"/>
            <a:r>
              <a:rPr lang="en-GB" dirty="0" smtClean="0"/>
              <a:t>Bone marrow suppression</a:t>
            </a:r>
          </a:p>
          <a:p>
            <a:pPr lvl="2"/>
            <a:r>
              <a:rPr lang="en-GB" dirty="0" err="1" smtClean="0"/>
              <a:t>Thrombocytopaenia</a:t>
            </a:r>
            <a:endParaRPr lang="en-GB" dirty="0" smtClean="0"/>
          </a:p>
          <a:p>
            <a:pPr lvl="3"/>
            <a:r>
              <a:rPr lang="en-GB" dirty="0" smtClean="0"/>
              <a:t>Bleeding</a:t>
            </a:r>
          </a:p>
          <a:p>
            <a:pPr lvl="2"/>
            <a:r>
              <a:rPr lang="en-GB" dirty="0" err="1" smtClean="0"/>
              <a:t>Leucopaenia</a:t>
            </a:r>
            <a:endParaRPr lang="en-GB" dirty="0" smtClean="0"/>
          </a:p>
          <a:p>
            <a:pPr lvl="3"/>
            <a:r>
              <a:rPr lang="en-GB" dirty="0" err="1" smtClean="0"/>
              <a:t>Neutropaenia</a:t>
            </a:r>
            <a:endParaRPr lang="en-GB" dirty="0" smtClean="0"/>
          </a:p>
          <a:p>
            <a:pPr lvl="3"/>
            <a:r>
              <a:rPr lang="en-GB" dirty="0" smtClean="0"/>
              <a:t>Infections</a:t>
            </a:r>
          </a:p>
          <a:p>
            <a:pPr lvl="2"/>
            <a:r>
              <a:rPr lang="en-GB" dirty="0" smtClean="0"/>
              <a:t>Anaemia</a:t>
            </a:r>
          </a:p>
          <a:p>
            <a:pPr lvl="2"/>
            <a:r>
              <a:rPr lang="en-GB" dirty="0" smtClean="0"/>
              <a:t>Dose dependant</a:t>
            </a:r>
          </a:p>
          <a:p>
            <a:pPr lvl="2"/>
            <a:r>
              <a:rPr lang="en-GB" dirty="0" smtClean="0"/>
              <a:t>Increased if prior therapy especially if also included </a:t>
            </a:r>
            <a:r>
              <a:rPr lang="en-GB" dirty="0" err="1" smtClean="0"/>
              <a:t>cisplatin</a:t>
            </a:r>
            <a:endParaRPr lang="en-GB" dirty="0" smtClean="0"/>
          </a:p>
          <a:p>
            <a:r>
              <a:rPr lang="en-GB" dirty="0" smtClean="0"/>
              <a:t>Too little</a:t>
            </a:r>
          </a:p>
          <a:p>
            <a:pPr lvl="1"/>
            <a:r>
              <a:rPr lang="en-GB" dirty="0" smtClean="0"/>
              <a:t>Decreased response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1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WEQAS Return (2012)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502623"/>
              </p:ext>
            </p:extLst>
          </p:nvPr>
        </p:nvGraphicFramePr>
        <p:xfrm>
          <a:off x="971600" y="1916833"/>
          <a:ext cx="7416824" cy="41044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7493"/>
                <a:gridCol w="1683663"/>
                <a:gridCol w="928917"/>
                <a:gridCol w="928917"/>
                <a:gridCol w="928917"/>
                <a:gridCol w="928917"/>
              </a:tblGrid>
              <a:tr h="31844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Method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Overall Mean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22.8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319.8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271.8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136.3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0757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Overall Number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267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290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291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288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844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844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Vitros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Method Mean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30.4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319.6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272.9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138.4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844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Number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844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Vitros ID-MS traceable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Method Mean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30.7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319.5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273.5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139.3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844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Number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844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Enzymatic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Method Mean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27.2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326.7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276.1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139.7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844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Number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53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56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56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54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844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Kinetic Jaffe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Method Mean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28.4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322.0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272.7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137.7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8449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Number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49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50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52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51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844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Jaffe - IDMS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Method Mean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16.9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317.3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270.2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134.1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00757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Number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124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148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146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146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4932040" y="5517232"/>
            <a:ext cx="360040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932040" y="3644286"/>
            <a:ext cx="360040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68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r>
              <a:rPr lang="en-GB" smtClean="0"/>
              <a:t>RENAL CLEARANCE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916832"/>
            <a:ext cx="7772400" cy="446449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Substance  cleared by renal excretion clearance (Cy ):-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Cy =   </a:t>
            </a:r>
            <a:r>
              <a:rPr lang="en-GB" dirty="0" err="1" smtClean="0"/>
              <a:t>UyV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          </a:t>
            </a:r>
            <a:r>
              <a:rPr lang="en-GB" dirty="0" err="1" smtClean="0"/>
              <a:t>Py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(V = Urine flow rate)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Substance freely filtered and excreted by glomerular filtration (i.e. not </a:t>
            </a:r>
          </a:p>
          <a:p>
            <a:pPr marL="0" indent="0">
              <a:buNone/>
            </a:pPr>
            <a:r>
              <a:rPr lang="en-GB" dirty="0" smtClean="0"/>
              <a:t>secreted) renal excretion determined by GFR and plasma </a:t>
            </a:r>
          </a:p>
          <a:p>
            <a:pPr marL="0" indent="0">
              <a:buNone/>
            </a:pPr>
            <a:r>
              <a:rPr lang="en-GB" dirty="0"/>
              <a:t>c</a:t>
            </a:r>
            <a:r>
              <a:rPr lang="en-GB" dirty="0" smtClean="0"/>
              <a:t>oncentration:-</a:t>
            </a:r>
          </a:p>
          <a:p>
            <a:pPr marL="0" indent="0">
              <a:buNone/>
            </a:pPr>
            <a:r>
              <a:rPr lang="en-GB" dirty="0" err="1" smtClean="0"/>
              <a:t>UyV</a:t>
            </a:r>
            <a:r>
              <a:rPr lang="en-GB" dirty="0" smtClean="0"/>
              <a:t> = GFR x </a:t>
            </a:r>
            <a:r>
              <a:rPr lang="en-GB" dirty="0" err="1" smtClean="0"/>
              <a:t>Py</a:t>
            </a:r>
            <a:r>
              <a:rPr lang="en-GB" dirty="0" smtClean="0"/>
              <a:t>  then GFR = </a:t>
            </a:r>
            <a:r>
              <a:rPr lang="en-GB" dirty="0" err="1" smtClean="0"/>
              <a:t>UyV</a:t>
            </a:r>
            <a:r>
              <a:rPr lang="en-GB" dirty="0" smtClean="0"/>
              <a:t>  = Cy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         </a:t>
            </a:r>
            <a:r>
              <a:rPr lang="en-GB" dirty="0" err="1" smtClean="0"/>
              <a:t>Py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3942669" y="5943600"/>
            <a:ext cx="59266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531053" y="3068960"/>
            <a:ext cx="49106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34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NEQAS Return (2012)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159190"/>
              </p:ext>
            </p:extLst>
          </p:nvPr>
        </p:nvGraphicFramePr>
        <p:xfrm>
          <a:off x="1331639" y="1700807"/>
          <a:ext cx="6912769" cy="4320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9609"/>
                <a:gridCol w="1793919"/>
                <a:gridCol w="989747"/>
                <a:gridCol w="989747"/>
                <a:gridCol w="989747"/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Overall Mean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74.2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CV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8.2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Number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543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Dry Slide (1)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Mean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71.4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CV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Number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59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Comp. Kin. Jaffé (4)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Mean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73.7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CV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7.2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Number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339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Trad. Kin. Jaffé (1)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Mean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83.3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CV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8.5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Number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60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Enzymatic (2)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Mean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72.1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CV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3.8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Number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134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</a:rPr>
                        <a:t>Lowest</a:t>
                      </a:r>
                      <a:endParaRPr lang="en-GB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 smtClean="0">
                          <a:effectLst/>
                        </a:rPr>
                        <a:t>Mean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67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CV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2.8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</a:rPr>
                        <a:t>Highest</a:t>
                      </a:r>
                      <a:endParaRPr lang="en-GB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Mean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effectLst/>
                        </a:rPr>
                        <a:t>83.3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CV</a:t>
                      </a:r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8.5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72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Carboplatin Dose (AUC=6)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45 </a:t>
            </a:r>
            <a:r>
              <a:rPr lang="en-GB" dirty="0" err="1" smtClean="0"/>
              <a:t>yr</a:t>
            </a:r>
            <a:r>
              <a:rPr lang="en-GB" dirty="0" smtClean="0"/>
              <a:t> old women weighing 65 kg using C&amp;G and Calvert formula</a:t>
            </a:r>
          </a:p>
          <a:p>
            <a:r>
              <a:rPr lang="en-GB" dirty="0"/>
              <a:t>Serum creatinine = 83 </a:t>
            </a:r>
            <a:r>
              <a:rPr lang="en-GB" dirty="0" err="1"/>
              <a:t>umol</a:t>
            </a:r>
            <a:r>
              <a:rPr lang="en-GB" dirty="0"/>
              <a:t>/L</a:t>
            </a:r>
          </a:p>
          <a:p>
            <a:pPr lvl="1"/>
            <a:r>
              <a:rPr lang="en-GB" dirty="0"/>
              <a:t>Carboplatin dose = 612 </a:t>
            </a:r>
            <a:r>
              <a:rPr lang="en-GB" dirty="0" smtClean="0"/>
              <a:t>mg</a:t>
            </a:r>
            <a:endParaRPr lang="en-GB" dirty="0"/>
          </a:p>
          <a:p>
            <a:r>
              <a:rPr lang="en-GB" dirty="0" smtClean="0"/>
              <a:t>Serum creatinine = 67 </a:t>
            </a:r>
            <a:r>
              <a:rPr lang="en-GB" dirty="0" err="1" smtClean="0"/>
              <a:t>umol</a:t>
            </a:r>
            <a:r>
              <a:rPr lang="en-GB" dirty="0" smtClean="0"/>
              <a:t>/L</a:t>
            </a:r>
          </a:p>
          <a:p>
            <a:pPr lvl="1"/>
            <a:r>
              <a:rPr lang="en-GB" dirty="0" smtClean="0"/>
              <a:t>Carboplatin dose = 726 mg</a:t>
            </a:r>
          </a:p>
          <a:p>
            <a:r>
              <a:rPr lang="en-GB" dirty="0" smtClean="0"/>
              <a:t>True change serum creatinine and </a:t>
            </a:r>
            <a:r>
              <a:rPr lang="en-GB" dirty="0" err="1" smtClean="0"/>
              <a:t>CrCL</a:t>
            </a:r>
            <a:r>
              <a:rPr lang="en-GB" dirty="0" smtClean="0"/>
              <a:t> = 0</a:t>
            </a:r>
          </a:p>
          <a:p>
            <a:r>
              <a:rPr lang="en-GB" dirty="0" smtClean="0"/>
              <a:t>Change in dose = 116 mg = increase 19%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68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919" y="0"/>
            <a:ext cx="8784167" cy="1143000"/>
          </a:xfrm>
        </p:spPr>
        <p:txBody>
          <a:bodyPr/>
          <a:lstStyle/>
          <a:p>
            <a:r>
              <a:rPr lang="en-GB" sz="2800" smtClean="0"/>
              <a:t>Effect of Change in Serum Creatinine Calibration on Prevalence of Low GFR in Nondiabetics in NHANES III.</a:t>
            </a:r>
            <a:br>
              <a:rPr lang="en-GB" sz="2800" smtClean="0"/>
            </a:br>
            <a:r>
              <a:rPr lang="en-GB" sz="1200" smtClean="0"/>
              <a:t>(Clase et al. J Am Soc Nephrol 2002;13:2811-2816)</a:t>
            </a:r>
            <a:endParaRPr lang="en-GB" sz="2800" smtClean="0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884" y="1875236"/>
            <a:ext cx="8642349" cy="4606528"/>
          </a:xfrm>
          <a:noFill/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435601" y="1844279"/>
            <a:ext cx="23050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smtClean="0">
                <a:solidFill>
                  <a:srgbClr val="000000"/>
                </a:solidFill>
              </a:rPr>
              <a:t>(i.e. uncalibrated – 20.3 umol/l)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79920" y="1413273"/>
            <a:ext cx="44640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smtClean="0">
                <a:solidFill>
                  <a:srgbClr val="000000"/>
                </a:solidFill>
              </a:rPr>
              <a:t>Lab used in Third National Health and Nutrition Examination Survey (NHANES)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643969" y="1413273"/>
            <a:ext cx="32406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smtClean="0">
                <a:solidFill>
                  <a:srgbClr val="000000"/>
                </a:solidFill>
              </a:rPr>
              <a:t>Results adjusted to method used in Modification of Diet in Renal Disease Study (MDRD)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4091520" y="5264945"/>
            <a:ext cx="1009649" cy="122396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8100486" y="5300663"/>
            <a:ext cx="1043516" cy="115252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596092" y="5194699"/>
            <a:ext cx="43391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CKD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2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4+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8621184" y="5160644"/>
            <a:ext cx="52281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CKD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2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000000"/>
                </a:solidFill>
              </a:rPr>
              <a:t>4+</a:t>
            </a:r>
          </a:p>
        </p:txBody>
      </p:sp>
    </p:spTree>
    <p:extLst>
      <p:ext uri="{BB962C8B-B14F-4D97-AF65-F5344CB8AC3E}">
        <p14:creationId xmlns:p14="http://schemas.microsoft.com/office/powerpoint/2010/main" val="85647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Serum Creatinine and Calculated Creatinine Clearance / Estimated Glomerular Filtration Rate Survey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7085509" cy="427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68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Assay + Instrument – Lab.</a:t>
            </a:r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34</a:t>
            </a:fld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12770"/>
              </p:ext>
            </p:extLst>
          </p:nvPr>
        </p:nvGraphicFramePr>
        <p:xfrm>
          <a:off x="1835696" y="692696"/>
          <a:ext cx="60960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960"/>
                <a:gridCol w="1512168"/>
                <a:gridCol w="189587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Method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Number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% (100)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Manufacturer’s Jaffe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4.8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Man. Kinetic</a:t>
                      </a:r>
                      <a:r>
                        <a:rPr lang="en-GB" baseline="0" dirty="0" smtClean="0"/>
                        <a:t> Jaffe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11.3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Man. Comp. Kinetic Jaffe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4.8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Man. Enzymatic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16.1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Man. Jaffe + </a:t>
                      </a:r>
                      <a:r>
                        <a:rPr lang="en-GB" dirty="0" err="1" smtClean="0"/>
                        <a:t>Enz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14.5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Manufacturer only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27.4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Jaffe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3.2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Kinetic</a:t>
                      </a:r>
                      <a:r>
                        <a:rPr lang="en-GB" baseline="0" dirty="0" smtClean="0"/>
                        <a:t> Jaffe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4.8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Compensated</a:t>
                      </a:r>
                      <a:r>
                        <a:rPr lang="en-GB" baseline="0" dirty="0" smtClean="0"/>
                        <a:t> Jaffe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Enzymatic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8.1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Jaffe + </a:t>
                      </a:r>
                      <a:r>
                        <a:rPr lang="en-GB" dirty="0" err="1" smtClean="0"/>
                        <a:t>Enz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YES!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IDMS Traceable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91.9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0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Assay </a:t>
            </a:r>
            <a:r>
              <a:rPr lang="en-GB" sz="3200" dirty="0"/>
              <a:t>+ </a:t>
            </a:r>
            <a:r>
              <a:rPr lang="en-GB" sz="3200" dirty="0" smtClean="0"/>
              <a:t>Instrument - POCT</a:t>
            </a:r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35</a:t>
            </a:fld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060202"/>
              </p:ext>
            </p:extLst>
          </p:nvPr>
        </p:nvGraphicFramePr>
        <p:xfrm>
          <a:off x="1524000" y="1397000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Analyser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Number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Method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Roche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?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Nova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StatSensor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Abaxix</a:t>
                      </a:r>
                      <a:r>
                        <a:rPr lang="en-GB" dirty="0" smtClean="0"/>
                        <a:t> Piccolo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Enzymatic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Total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N/A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Total Respondents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IDMS Traceable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 Yes 5 No = 7!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3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prstClr val="black"/>
                </a:solidFill>
              </a:rPr>
              <a:t>Serum Creatinine and Calculated Creatinine Clearance / Estimated Glomerular Filtration Rate Survey 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7" y="1879601"/>
            <a:ext cx="8610900" cy="467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94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Adjustment Factors</a:t>
            </a:r>
            <a:endParaRPr lang="en-GB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37</a:t>
            </a:fld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263914"/>
              </p:ext>
            </p:extLst>
          </p:nvPr>
        </p:nvGraphicFramePr>
        <p:xfrm>
          <a:off x="1524000" y="1397000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Adjustment</a:t>
                      </a:r>
                      <a:r>
                        <a:rPr lang="en-GB" baseline="0" dirty="0" smtClean="0"/>
                        <a:t> Factors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Number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-26.5 </a:t>
                      </a:r>
                      <a:r>
                        <a:rPr lang="en-GB" dirty="0" err="1" smtClean="0"/>
                        <a:t>umol</a:t>
                      </a:r>
                      <a:r>
                        <a:rPr lang="en-GB" dirty="0" smtClean="0"/>
                        <a:t>/L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-26 </a:t>
                      </a:r>
                      <a:r>
                        <a:rPr lang="en-GB" dirty="0" err="1" smtClean="0"/>
                        <a:t>umol</a:t>
                      </a:r>
                      <a:r>
                        <a:rPr lang="en-GB" baseline="0" dirty="0" smtClean="0"/>
                        <a:t>/L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-11 </a:t>
                      </a:r>
                      <a:r>
                        <a:rPr lang="en-GB" dirty="0" err="1" smtClean="0"/>
                        <a:t>umol</a:t>
                      </a:r>
                      <a:r>
                        <a:rPr lang="en-GB" dirty="0" smtClean="0"/>
                        <a:t>/L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Adjust if bilirubin high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Total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8!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 response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9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prstClr val="black"/>
                </a:solidFill>
              </a:rPr>
              <a:t>Serum Creatinine and Calculated Creatinine Clearance / Estimated Glomerular Filtration Rate Survey 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63" y="1933581"/>
            <a:ext cx="8142996" cy="415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0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/>
              <a:t>cCrCl</a:t>
            </a:r>
            <a:r>
              <a:rPr lang="en-GB" sz="3200" dirty="0" smtClean="0"/>
              <a:t> and / or </a:t>
            </a:r>
            <a:r>
              <a:rPr lang="en-GB" sz="3200" dirty="0" err="1" smtClean="0"/>
              <a:t>eGFR</a:t>
            </a:r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39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83568" y="1340768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11 labs calculated a </a:t>
            </a:r>
            <a:r>
              <a:rPr lang="en-GB" dirty="0" err="1" smtClean="0"/>
              <a:t>creatinine</a:t>
            </a:r>
            <a:r>
              <a:rPr lang="en-GB" dirty="0" smtClean="0"/>
              <a:t> clearance using serum and urine </a:t>
            </a:r>
            <a:r>
              <a:rPr lang="en-GB" dirty="0" err="1" smtClean="0"/>
              <a:t>creatinine</a:t>
            </a:r>
            <a:r>
              <a:rPr lang="en-GB" dirty="0" smtClean="0"/>
              <a:t>.</a:t>
            </a:r>
          </a:p>
          <a:p>
            <a:r>
              <a:rPr lang="en-GB" dirty="0" smtClean="0"/>
              <a:t>No adjustment for height and weight</a:t>
            </a:r>
          </a:p>
          <a:p>
            <a:r>
              <a:rPr lang="en-GB" dirty="0" smtClean="0"/>
              <a:t>Question was really looking to see if anyone was using C&amp;G </a:t>
            </a:r>
            <a:r>
              <a:rPr lang="en-GB" dirty="0" err="1" smtClean="0"/>
              <a:t>etc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844034"/>
              </p:ext>
            </p:extLst>
          </p:nvPr>
        </p:nvGraphicFramePr>
        <p:xfrm>
          <a:off x="1235968" y="2420888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eGFR</a:t>
                      </a:r>
                      <a:r>
                        <a:rPr lang="en-GB" dirty="0" smtClean="0"/>
                        <a:t> Formula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Number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MDRD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175 with slope</a:t>
                      </a:r>
                      <a:r>
                        <a:rPr lang="en-GB" baseline="0" dirty="0" smtClean="0"/>
                        <a:t> and intercept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175 no slope and intercept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186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Not</a:t>
                      </a:r>
                      <a:r>
                        <a:rPr lang="en-GB" baseline="0" dirty="0" smtClean="0"/>
                        <a:t> stated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Total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87624" y="5301208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One lab didn’t know whether they were using a slope and intercept (they were) and they were reporting  </a:t>
            </a:r>
            <a:r>
              <a:rPr lang="en-GB" dirty="0" err="1" smtClean="0"/>
              <a:t>eGFR</a:t>
            </a:r>
            <a:r>
              <a:rPr lang="en-GB" dirty="0" smtClean="0"/>
              <a:t> to non-patients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20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Does Creatinine Clearance = Glomerular Filtration Rate?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 creatinine excreted by glomerular filtration alone (renal clearance = GFR)?</a:t>
            </a:r>
          </a:p>
          <a:p>
            <a:r>
              <a:rPr lang="en-GB" dirty="0" smtClean="0"/>
              <a:t>Is creatinine filtered and secreted (renal clearance exceeds GFR)?</a:t>
            </a:r>
          </a:p>
          <a:p>
            <a:r>
              <a:rPr lang="en-GB" dirty="0" smtClean="0"/>
              <a:t>Is creatinine filtered and reabsorbed (renal clearance less than GFR)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20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prstClr val="black"/>
                </a:solidFill>
              </a:rPr>
              <a:t>Serum Creatinine and Calculated Creatinine Clearance / Estimated Glomerular Filtration Rate Survey 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14513"/>
            <a:ext cx="8191021" cy="451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9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41</a:t>
            </a:fld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40834"/>
              </p:ext>
            </p:extLst>
          </p:nvPr>
        </p:nvGraphicFramePr>
        <p:xfrm>
          <a:off x="1403648" y="137160"/>
          <a:ext cx="6096000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Profession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Formula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Number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Oncologists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MDRD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Oncologists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C&amp;G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Oncologists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Wright</a:t>
                      </a:r>
                      <a:r>
                        <a:rPr lang="en-GB" baseline="0" dirty="0" smtClean="0"/>
                        <a:t> (no CK)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Oncologists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Measured </a:t>
                      </a:r>
                      <a:r>
                        <a:rPr lang="en-GB" dirty="0" err="1" smtClean="0"/>
                        <a:t>CrCl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Oncologist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Pharmacist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MDRD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Pharmacist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C&amp;G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Pharmacist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Schwartz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Paed</a:t>
                      </a:r>
                      <a:r>
                        <a:rPr lang="en-GB" dirty="0" smtClean="0"/>
                        <a:t> Transplant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Schwartz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Haematology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C&amp;G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mtClean="0"/>
                        <a:t>Renal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MDRD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Diabetes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Radiology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DVT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MDRD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Not Known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Not Known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Total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Respondents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36/62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75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Role of the Clinical Biochemist</a:t>
            </a:r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42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55576" y="220088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Clinical biochemists in the UK are leading the way in promoting the contribution of laboratory medicine to healthcare.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0" y="1844824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4.3.4 Promoting the contribution of laboratory medicine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552" y="1137518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/>
              <a:t> </a:t>
            </a:r>
            <a:r>
              <a:rPr lang="en-GB" b="1" dirty="0"/>
              <a:t>Consultants in Clinical Biochemistry: The future </a:t>
            </a:r>
            <a:r>
              <a:rPr lang="en-GB" b="1" dirty="0" smtClean="0"/>
              <a:t>– RCPATH/ACB 2009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11560" y="2924944"/>
            <a:ext cx="4147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4.3.5 Optimising knowledge management 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576" y="3265511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/>
              <a:t>Recommendation: </a:t>
            </a:r>
            <a:r>
              <a:rPr lang="en-GB" i="1" dirty="0"/>
              <a:t>Consultants in charge of NHS clinical biochemistry departments should recognise the growing importance of knowledge management and take responsibility for ensuring implementation in a coordinated manner.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11560" y="4188841"/>
            <a:ext cx="7347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/>
              <a:t> </a:t>
            </a:r>
            <a:r>
              <a:rPr lang="en-GB" b="1" dirty="0"/>
              <a:t>ACB statement on laboratory assessment of kidney function </a:t>
            </a:r>
            <a:r>
              <a:rPr lang="en-GB" b="1" dirty="0" smtClean="0"/>
              <a:t>–Nov. 2010</a:t>
            </a:r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785312" y="4581128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 smtClean="0"/>
              <a:t>Clinical </a:t>
            </a:r>
            <a:r>
              <a:rPr lang="en-GB" dirty="0"/>
              <a:t>users should be made aware that significant changes in estimated glomerular filtration rate might occur when a change in serum </a:t>
            </a:r>
            <a:r>
              <a:rPr lang="en-GB" dirty="0" err="1"/>
              <a:t>creatinine</a:t>
            </a:r>
            <a:r>
              <a:rPr lang="en-GB" dirty="0"/>
              <a:t> method is made. Examples of users likely to require well documented notification include renal physicians, oncologists, pharmacists, paediatricians and general practitioners </a:t>
            </a:r>
          </a:p>
        </p:txBody>
      </p:sp>
    </p:spTree>
    <p:extLst>
      <p:ext uri="{BB962C8B-B14F-4D97-AF65-F5344CB8AC3E}">
        <p14:creationId xmlns:p14="http://schemas.microsoft.com/office/powerpoint/2010/main" val="238828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Healthcare Professionals Using </a:t>
            </a:r>
            <a:r>
              <a:rPr lang="en-GB" sz="3200" dirty="0" err="1" smtClean="0"/>
              <a:t>SCr</a:t>
            </a:r>
            <a:r>
              <a:rPr lang="en-GB" sz="3200" dirty="0" smtClean="0"/>
              <a:t> to Calculate </a:t>
            </a:r>
            <a:r>
              <a:rPr lang="en-GB" sz="3200" dirty="0" err="1" smtClean="0"/>
              <a:t>CrCl</a:t>
            </a:r>
            <a:r>
              <a:rPr lang="en-GB" sz="3200" dirty="0" smtClean="0"/>
              <a:t> and / or GFR and the Formula Used </a:t>
            </a:r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43</a:t>
            </a:fld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328338"/>
              </p:ext>
            </p:extLst>
          </p:nvPr>
        </p:nvGraphicFramePr>
        <p:xfrm>
          <a:off x="1475656" y="1628800"/>
          <a:ext cx="5976664" cy="424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332"/>
                <a:gridCol w="2988332"/>
              </a:tblGrid>
              <a:tr h="606925">
                <a:tc>
                  <a:txBody>
                    <a:bodyPr/>
                    <a:lstStyle/>
                    <a:p>
                      <a:r>
                        <a:rPr lang="en-GB" dirty="0" smtClean="0"/>
                        <a:t>Survey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Number</a:t>
                      </a:r>
                      <a:r>
                        <a:rPr lang="en-GB" baseline="0" dirty="0" smtClean="0"/>
                        <a:t> / </a:t>
                      </a:r>
                      <a:r>
                        <a:rPr lang="en-GB" baseline="0" dirty="0" err="1" smtClean="0"/>
                        <a:t>Percent</a:t>
                      </a:r>
                      <a:endParaRPr lang="en-GB" dirty="0"/>
                    </a:p>
                  </a:txBody>
                  <a:tcPr/>
                </a:tc>
              </a:tr>
              <a:tr h="606925"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Respondents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6925">
                <a:tc>
                  <a:txBody>
                    <a:bodyPr/>
                    <a:lstStyle/>
                    <a:p>
                      <a:r>
                        <a:rPr lang="en-GB" dirty="0" smtClean="0"/>
                        <a:t>Don’t know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/>
                </a:tc>
              </a:tr>
              <a:tr h="606925">
                <a:tc>
                  <a:txBody>
                    <a:bodyPr/>
                    <a:lstStyle/>
                    <a:p>
                      <a:r>
                        <a:rPr lang="en-GB" dirty="0" smtClean="0"/>
                        <a:t>Non respondents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</a:tr>
              <a:tr h="606925">
                <a:tc>
                  <a:txBody>
                    <a:bodyPr/>
                    <a:lstStyle/>
                    <a:p>
                      <a:r>
                        <a:rPr lang="en-GB" dirty="0" smtClean="0"/>
                        <a:t>Don’t know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47</a:t>
                      </a:r>
                      <a:endParaRPr lang="en-GB" dirty="0"/>
                    </a:p>
                  </a:txBody>
                  <a:tcPr/>
                </a:tc>
              </a:tr>
              <a:tr h="606925">
                <a:tc>
                  <a:txBody>
                    <a:bodyPr/>
                    <a:lstStyle/>
                    <a:p>
                      <a:r>
                        <a:rPr lang="en-GB" dirty="0" smtClean="0"/>
                        <a:t>Don’t know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76%</a:t>
                      </a:r>
                      <a:endParaRPr lang="en-GB" dirty="0"/>
                    </a:p>
                  </a:txBody>
                  <a:tcPr/>
                </a:tc>
              </a:tr>
              <a:tr h="606925">
                <a:tc>
                  <a:txBody>
                    <a:bodyPr/>
                    <a:lstStyle/>
                    <a:p>
                      <a:r>
                        <a:rPr lang="en-GB" dirty="0" smtClean="0"/>
                        <a:t>Do know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24%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2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44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5688632" cy="430331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3528" y="332656"/>
            <a:ext cx="8496944" cy="144016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Serum Creatinine and eGFR </a:t>
            </a:r>
            <a:br>
              <a:rPr lang="en-GB" smtClean="0"/>
            </a:br>
            <a:r>
              <a:rPr lang="en-GB" smtClean="0"/>
              <a:t>Where Are We Now?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52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 smtClean="0"/>
              <a:t>We need to be out there for the good of our profession, but much more importantly, to ensure optimum patient outcomes</a:t>
            </a:r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45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6858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9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684" y="115491"/>
            <a:ext cx="6477000" cy="1676400"/>
          </a:xfrm>
        </p:spPr>
        <p:txBody>
          <a:bodyPr/>
          <a:lstStyle/>
          <a:p>
            <a:r>
              <a:rPr lang="en-GB" smtClean="0"/>
              <a:t>Equations for GFR Calculation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13272"/>
            <a:ext cx="89154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08625" y="5356624"/>
            <a:ext cx="8964083" cy="715580"/>
          </a:xfrm>
          <a:prstGeom prst="rect">
            <a:avLst/>
          </a:prstGeom>
          <a:solidFill>
            <a:srgbClr val="B8CCFE"/>
          </a:solidFill>
          <a:ln>
            <a:noFill/>
          </a:ln>
          <a:effectLst/>
        </p:spPr>
        <p:txBody>
          <a:bodyPr>
            <a:spAutoFit/>
          </a:bodyPr>
          <a:lstStyle>
            <a:lvl1pPr marL="354013" indent="-354013" defTabSz="266700">
              <a:tabLst>
                <a:tab pos="666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66700">
              <a:tabLst>
                <a:tab pos="666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66700">
              <a:tabLst>
                <a:tab pos="666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66700">
              <a:tabLst>
                <a:tab pos="666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66700">
              <a:tabLst>
                <a:tab pos="666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Recommended equation  ID-MS traceable </a:t>
            </a:r>
            <a:r>
              <a:rPr lang="en-GB" sz="1600" dirty="0" err="1" smtClean="0">
                <a:solidFill>
                  <a:srgbClr val="000000"/>
                </a:solidFill>
              </a:rPr>
              <a:t>abbrMDRD</a:t>
            </a:r>
            <a:r>
              <a:rPr lang="en-GB" sz="1600" dirty="0" smtClean="0">
                <a:solidFill>
                  <a:srgbClr val="000000"/>
                </a:solidFill>
              </a:rPr>
              <a:t> (</a:t>
            </a:r>
            <a:r>
              <a:rPr lang="en-GB" sz="1600" dirty="0" err="1" smtClean="0">
                <a:solidFill>
                  <a:srgbClr val="000000"/>
                </a:solidFill>
              </a:rPr>
              <a:t>Scr</a:t>
            </a:r>
            <a:r>
              <a:rPr lang="en-GB" sz="1600" dirty="0" smtClean="0">
                <a:solidFill>
                  <a:srgbClr val="000000"/>
                </a:solidFill>
              </a:rPr>
              <a:t> in </a:t>
            </a:r>
            <a:r>
              <a:rPr lang="en-GB" sz="1600" dirty="0" err="1" smtClean="0">
                <a:solidFill>
                  <a:srgbClr val="000000"/>
                </a:solidFill>
              </a:rPr>
              <a:t>umol</a:t>
            </a:r>
            <a:r>
              <a:rPr lang="en-GB" sz="1600" dirty="0" smtClean="0">
                <a:solidFill>
                  <a:srgbClr val="000000"/>
                </a:solidFill>
              </a:rPr>
              <a:t>/l)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600" dirty="0" err="1" smtClean="0">
                <a:solidFill>
                  <a:srgbClr val="000000"/>
                </a:solidFill>
              </a:rPr>
              <a:t>eGFR</a:t>
            </a:r>
            <a:r>
              <a:rPr lang="en-GB" sz="1600" dirty="0" smtClean="0">
                <a:solidFill>
                  <a:srgbClr val="000000"/>
                </a:solidFill>
              </a:rPr>
              <a:t> = 175 x (((</a:t>
            </a:r>
            <a:r>
              <a:rPr lang="en-GB" sz="1600" dirty="0" err="1" smtClean="0">
                <a:solidFill>
                  <a:srgbClr val="000000"/>
                </a:solidFill>
              </a:rPr>
              <a:t>Scr</a:t>
            </a:r>
            <a:r>
              <a:rPr lang="en-GB" sz="1600" dirty="0" smtClean="0">
                <a:solidFill>
                  <a:srgbClr val="000000"/>
                </a:solidFill>
              </a:rPr>
              <a:t> – intercept)/slope)x 0.011312)</a:t>
            </a:r>
            <a:r>
              <a:rPr lang="en-GB" sz="1600" baseline="30000" dirty="0" smtClean="0">
                <a:solidFill>
                  <a:srgbClr val="000000"/>
                </a:solidFill>
              </a:rPr>
              <a:t>-1.154 </a:t>
            </a:r>
            <a:r>
              <a:rPr lang="en-GB" sz="1600" dirty="0" smtClean="0">
                <a:solidFill>
                  <a:srgbClr val="000000"/>
                </a:solidFill>
              </a:rPr>
              <a:t>x</a:t>
            </a:r>
            <a:r>
              <a:rPr lang="en-GB" sz="1600" baseline="30000" dirty="0" smtClean="0">
                <a:solidFill>
                  <a:srgbClr val="000000"/>
                </a:solidFill>
              </a:rPr>
              <a:t> </a:t>
            </a:r>
            <a:r>
              <a:rPr lang="en-GB" sz="1600" dirty="0" smtClean="0">
                <a:solidFill>
                  <a:srgbClr val="000000"/>
                </a:solidFill>
              </a:rPr>
              <a:t>  Age</a:t>
            </a:r>
            <a:r>
              <a:rPr lang="en-GB" sz="1600" baseline="30000" dirty="0" smtClean="0">
                <a:solidFill>
                  <a:srgbClr val="000000"/>
                </a:solidFill>
              </a:rPr>
              <a:t>-0.203 </a:t>
            </a:r>
            <a:r>
              <a:rPr lang="en-GB" sz="1600" dirty="0" smtClean="0">
                <a:solidFill>
                  <a:srgbClr val="000000"/>
                </a:solidFill>
              </a:rPr>
              <a:t>x (0.742 if female) x (1.21 if African 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3797" y="6231753"/>
            <a:ext cx="7901522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/>
              <a:t>N.B. Most recent </a:t>
            </a:r>
            <a:r>
              <a:rPr lang="en-GB" sz="1600" dirty="0"/>
              <a:t>S</a:t>
            </a:r>
            <a:r>
              <a:rPr lang="en-GB" sz="1600" dirty="0" smtClean="0"/>
              <a:t>chwartz Formula uses constant of 0.41 (IDMS calibrated enzymatic assay)</a:t>
            </a:r>
          </a:p>
          <a:p>
            <a:r>
              <a:rPr lang="en-GB" sz="1600" dirty="0" smtClean="0"/>
              <a:t>CKD-EPI ?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8195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295F-3F15-4750-8883-454729CC2C25}" type="slidenum">
              <a:rPr lang="en-GB"/>
              <a:pPr/>
              <a:t>6</a:t>
            </a:fld>
            <a:endParaRPr lang="en-GB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Jaffe Reaction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304800" y="1828808"/>
            <a:ext cx="8039101" cy="1833564"/>
            <a:chOff x="0" y="1968"/>
            <a:chExt cx="5064" cy="1155"/>
          </a:xfrm>
        </p:grpSpPr>
        <p:sp>
          <p:nvSpPr>
            <p:cNvPr id="25604" name="Line 4"/>
            <p:cNvSpPr>
              <a:spLocks noChangeShapeType="1"/>
            </p:cNvSpPr>
            <p:nvPr/>
          </p:nvSpPr>
          <p:spPr bwMode="auto">
            <a:xfrm>
              <a:off x="2112" y="2424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0" y="2255"/>
              <a:ext cx="18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Creatinine + picric acid</a:t>
              </a: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3048" y="2279"/>
              <a:ext cx="187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Orange-red (Janovski) </a:t>
              </a:r>
            </a:p>
            <a:p>
              <a:pPr eaLnBrk="0" hangingPunct="0"/>
              <a:r>
                <a:rPr lang="en-GB" sz="24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complex</a:t>
              </a:r>
            </a:p>
          </p:txBody>
        </p:sp>
        <p:sp>
          <p:nvSpPr>
            <p:cNvPr id="25607" name="Text Box 7"/>
            <p:cNvSpPr txBox="1">
              <a:spLocks noChangeArrowheads="1"/>
            </p:cNvSpPr>
            <p:nvPr/>
          </p:nvSpPr>
          <p:spPr bwMode="auto">
            <a:xfrm>
              <a:off x="3168" y="2832"/>
              <a:ext cx="18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Read @ 510 nm</a:t>
              </a:r>
            </a:p>
          </p:txBody>
        </p:sp>
        <p:sp>
          <p:nvSpPr>
            <p:cNvPr id="25608" name="Text Box 8"/>
            <p:cNvSpPr txBox="1">
              <a:spLocks noChangeArrowheads="1"/>
            </p:cNvSpPr>
            <p:nvPr/>
          </p:nvSpPr>
          <p:spPr bwMode="auto">
            <a:xfrm>
              <a:off x="2051" y="1968"/>
              <a:ext cx="11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 i="1"/>
                <a:t>alkaline pH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06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161C-426E-4AE5-8611-795877A6EE10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6477000" cy="1676400"/>
          </a:xfrm>
        </p:spPr>
        <p:txBody>
          <a:bodyPr/>
          <a:lstStyle/>
          <a:p>
            <a:r>
              <a:rPr lang="en-GB"/>
              <a:t>Assay Interferences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692275" y="1125540"/>
            <a:ext cx="50292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solidFill>
                  <a:prstClr val="black"/>
                </a:solidFill>
              </a:rPr>
              <a:t>Jaffe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 dirty="0" smtClean="0">
                <a:solidFill>
                  <a:prstClr val="black"/>
                </a:solidFill>
              </a:rPr>
              <a:t>Bilirubin (negative)</a:t>
            </a:r>
            <a:endParaRPr lang="en-GB" sz="2800" dirty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 dirty="0" err="1">
                <a:solidFill>
                  <a:prstClr val="black"/>
                </a:solidFill>
              </a:rPr>
              <a:t>Keto</a:t>
            </a:r>
            <a:r>
              <a:rPr lang="en-GB" sz="2800" dirty="0">
                <a:solidFill>
                  <a:prstClr val="black"/>
                </a:solidFill>
              </a:rPr>
              <a:t> Acids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Glucose and other metabolites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Proteins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Drugs</a:t>
            </a:r>
          </a:p>
          <a:p>
            <a:pPr>
              <a:spcBef>
                <a:spcPct val="50000"/>
              </a:spcBef>
            </a:pPr>
            <a:endParaRPr lang="en-GB" sz="28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r>
              <a:rPr lang="en-GB" smtClean="0"/>
              <a:t>RENAL CLEARANCE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916832"/>
            <a:ext cx="7772400" cy="446449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Substance  cleared by renal excretion clearance (Cy ):-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Cy =   </a:t>
            </a:r>
            <a:r>
              <a:rPr lang="en-GB" dirty="0" err="1" smtClean="0"/>
              <a:t>UyV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          </a:t>
            </a:r>
            <a:r>
              <a:rPr lang="en-GB" dirty="0" err="1" smtClean="0"/>
              <a:t>Py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(V = Urine flow rate)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Substance freely filtered and excreted by glomerular filtration (i.e. not </a:t>
            </a:r>
          </a:p>
          <a:p>
            <a:pPr marL="0" indent="0">
              <a:buNone/>
            </a:pPr>
            <a:r>
              <a:rPr lang="en-GB" dirty="0" smtClean="0"/>
              <a:t>secreted) renal excretion determined by GFR and plasma </a:t>
            </a:r>
          </a:p>
          <a:p>
            <a:pPr marL="0" indent="0">
              <a:buNone/>
            </a:pPr>
            <a:r>
              <a:rPr lang="en-GB" dirty="0"/>
              <a:t>c</a:t>
            </a:r>
            <a:r>
              <a:rPr lang="en-GB" dirty="0" smtClean="0"/>
              <a:t>oncentration:-</a:t>
            </a:r>
          </a:p>
          <a:p>
            <a:pPr marL="0" indent="0">
              <a:buNone/>
            </a:pPr>
            <a:r>
              <a:rPr lang="en-GB" dirty="0" err="1" smtClean="0"/>
              <a:t>UyV</a:t>
            </a:r>
            <a:r>
              <a:rPr lang="en-GB" dirty="0" smtClean="0"/>
              <a:t> = GFR x </a:t>
            </a:r>
            <a:r>
              <a:rPr lang="en-GB" dirty="0" err="1" smtClean="0"/>
              <a:t>Py</a:t>
            </a:r>
            <a:r>
              <a:rPr lang="en-GB" dirty="0" smtClean="0"/>
              <a:t>  then GFR = </a:t>
            </a:r>
            <a:r>
              <a:rPr lang="en-GB" dirty="0" err="1" smtClean="0"/>
              <a:t>UyV</a:t>
            </a:r>
            <a:r>
              <a:rPr lang="en-GB" dirty="0" smtClean="0"/>
              <a:t>  = Cy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         </a:t>
            </a:r>
            <a:r>
              <a:rPr lang="en-GB" dirty="0" err="1" smtClean="0"/>
              <a:t>Py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3942669" y="5943600"/>
            <a:ext cx="59266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531053" y="3068960"/>
            <a:ext cx="49106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8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Jaffé</a:t>
            </a:r>
            <a:r>
              <a:rPr lang="en-GB" dirty="0" smtClean="0"/>
              <a:t> Reaction - Modifications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Kinetic</a:t>
            </a:r>
          </a:p>
          <a:p>
            <a:pPr lvl="1"/>
            <a:r>
              <a:rPr lang="en-GB" dirty="0" smtClean="0"/>
              <a:t>Interference</a:t>
            </a:r>
          </a:p>
          <a:p>
            <a:pPr lvl="2"/>
            <a:r>
              <a:rPr lang="en-GB" dirty="0" smtClean="0"/>
              <a:t>Rapid – e.g. acetoacetate – within 20 </a:t>
            </a:r>
            <a:r>
              <a:rPr lang="en-GB" dirty="0" err="1" smtClean="0"/>
              <a:t>secs</a:t>
            </a:r>
            <a:endParaRPr lang="en-GB" dirty="0" smtClean="0"/>
          </a:p>
          <a:p>
            <a:pPr lvl="2"/>
            <a:r>
              <a:rPr lang="en-GB" dirty="0" smtClean="0"/>
              <a:t>Slow – e.g. protein – 80 – 100 </a:t>
            </a:r>
            <a:r>
              <a:rPr lang="en-GB" dirty="0" err="1" smtClean="0"/>
              <a:t>secs</a:t>
            </a:r>
            <a:endParaRPr lang="en-GB" dirty="0" smtClean="0"/>
          </a:p>
          <a:p>
            <a:pPr lvl="2"/>
            <a:r>
              <a:rPr lang="en-GB" dirty="0" smtClean="0"/>
              <a:t>Measure absorbance change between 20 and 80 </a:t>
            </a:r>
            <a:r>
              <a:rPr lang="en-GB" dirty="0" err="1" smtClean="0"/>
              <a:t>secs</a:t>
            </a:r>
            <a:endParaRPr lang="en-GB" dirty="0" smtClean="0"/>
          </a:p>
          <a:p>
            <a:r>
              <a:rPr lang="en-GB" dirty="0" smtClean="0"/>
              <a:t>Compensated</a:t>
            </a:r>
          </a:p>
          <a:p>
            <a:pPr lvl="1"/>
            <a:r>
              <a:rPr lang="en-GB" dirty="0" smtClean="0"/>
              <a:t>Interference</a:t>
            </a:r>
          </a:p>
          <a:p>
            <a:pPr lvl="2"/>
            <a:r>
              <a:rPr lang="en-GB" dirty="0" smtClean="0"/>
              <a:t>Protein – adjust calibrator set point to take account of pseudo-creatinine contribution of protein i.e. subtract </a:t>
            </a:r>
            <a:r>
              <a:rPr lang="en-GB" dirty="0" err="1" smtClean="0"/>
              <a:t>approx</a:t>
            </a:r>
            <a:r>
              <a:rPr lang="en-GB" dirty="0" smtClean="0"/>
              <a:t> 27 </a:t>
            </a:r>
            <a:r>
              <a:rPr lang="en-GB" dirty="0" err="1" smtClean="0"/>
              <a:t>umol</a:t>
            </a:r>
            <a:r>
              <a:rPr lang="en-GB" dirty="0" smtClean="0"/>
              <a:t>/l</a:t>
            </a:r>
          </a:p>
          <a:p>
            <a:r>
              <a:rPr lang="en-GB" dirty="0" smtClean="0"/>
              <a:t>Combination of the above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91AD-6B81-4775-9165-27F36135BB6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75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n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owerp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owerp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owerpn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owerp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owerp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owerpn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owerp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owerp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1705</Words>
  <Application>Microsoft Office PowerPoint</Application>
  <PresentationFormat>On-screen Show (4:3)</PresentationFormat>
  <Paragraphs>679</Paragraphs>
  <Slides>45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Office Theme</vt:lpstr>
      <vt:lpstr>Powerpnt</vt:lpstr>
      <vt:lpstr>1_Powerpnt</vt:lpstr>
      <vt:lpstr>2_Powerpnt</vt:lpstr>
      <vt:lpstr>Chart</vt:lpstr>
      <vt:lpstr>Serum Creatinine and eGFR  Where Are We Now?</vt:lpstr>
      <vt:lpstr>PowerPoint Presentation</vt:lpstr>
      <vt:lpstr>RENAL CLEARANCE</vt:lpstr>
      <vt:lpstr>Does Creatinine Clearance = Glomerular Filtration Rate?</vt:lpstr>
      <vt:lpstr>Equations for GFR Calculation</vt:lpstr>
      <vt:lpstr>Jaffe Reaction</vt:lpstr>
      <vt:lpstr>Assay Interferences</vt:lpstr>
      <vt:lpstr>RENAL CLEARANCE</vt:lpstr>
      <vt:lpstr>Jaffé Reaction - Modifications</vt:lpstr>
      <vt:lpstr>Jaffé Reaction – Modifications O’Leary + Kinetic</vt:lpstr>
      <vt:lpstr>Enzymatic Creatinine One Method?</vt:lpstr>
      <vt:lpstr>Assay Interferences</vt:lpstr>
      <vt:lpstr>PowerPoint Presentation</vt:lpstr>
      <vt:lpstr>PowerPoint Presentation</vt:lpstr>
      <vt:lpstr>PowerPoint Presentation</vt:lpstr>
      <vt:lpstr>PowerPoint Presentation</vt:lpstr>
      <vt:lpstr>Recommendations for Improving Serum Creatinine Measurement: A Report from the Laboratory Working Group of the National Kidney Disease Education Program – Clin Chem 2006;52:5-18</vt:lpstr>
      <vt:lpstr>Certification of Creatinine in a Human Serum Reference Material by GC-MS and LC-MS Clin Chem 2007;53:1694-1699 </vt:lpstr>
      <vt:lpstr>WEQAS Creatinine Scheme</vt:lpstr>
      <vt:lpstr>Method Bias Relative to Overall Mean (Distributions KG – KM)</vt:lpstr>
      <vt:lpstr>Regional Oncology Unit</vt:lpstr>
      <vt:lpstr>PowerPoint Presentation</vt:lpstr>
      <vt:lpstr>Theoretical Differences using NEQAS Slopes and Intercepts (2010)</vt:lpstr>
      <vt:lpstr>6 Jaffé and 3 Enzymatic West Yorks (10 samples)</vt:lpstr>
      <vt:lpstr>Calculated Clearance / GFR vs Measured</vt:lpstr>
      <vt:lpstr>Calculated vs Measured</vt:lpstr>
      <vt:lpstr>Carboplatin Dose Using Calvert (AUC = 6)</vt:lpstr>
      <vt:lpstr>Carboplatin - Complications</vt:lpstr>
      <vt:lpstr>WEQAS Return (2012)</vt:lpstr>
      <vt:lpstr>NEQAS Return (2012)</vt:lpstr>
      <vt:lpstr>Carboplatin Dose (AUC=6)</vt:lpstr>
      <vt:lpstr>Effect of Change in Serum Creatinine Calibration on Prevalence of Low GFR in Nondiabetics in NHANES III. (Clase et al. J Am Soc Nephrol 2002;13:2811-2816)</vt:lpstr>
      <vt:lpstr>Serum Creatinine and Calculated Creatinine Clearance / Estimated Glomerular Filtration Rate Survey </vt:lpstr>
      <vt:lpstr>Assay + Instrument – Lab.</vt:lpstr>
      <vt:lpstr>Assay + Instrument - POCT</vt:lpstr>
      <vt:lpstr>Serum Creatinine and Calculated Creatinine Clearance / Estimated Glomerular Filtration Rate Survey </vt:lpstr>
      <vt:lpstr>Adjustment Factors</vt:lpstr>
      <vt:lpstr>Serum Creatinine and Calculated Creatinine Clearance / Estimated Glomerular Filtration Rate Survey </vt:lpstr>
      <vt:lpstr>cCrCl and / or eGFR</vt:lpstr>
      <vt:lpstr>Serum Creatinine and Calculated Creatinine Clearance / Estimated Glomerular Filtration Rate Survey </vt:lpstr>
      <vt:lpstr>PowerPoint Presentation</vt:lpstr>
      <vt:lpstr>Role of the Clinical Biochemist</vt:lpstr>
      <vt:lpstr>Healthcare Professionals Using SCr to Calculate CrCl and / or GFR and the Formula Used </vt:lpstr>
      <vt:lpstr>PowerPoint Presentation</vt:lpstr>
      <vt:lpstr>We need to be out there for the good of our profession, but much more importantly, to ensure optimum patient outcomes</vt:lpstr>
    </vt:vector>
  </TitlesOfParts>
  <Company>Leeds Teaching Hospitals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Bosomworth</dc:creator>
  <cp:lastModifiedBy>Craig McKibbin</cp:lastModifiedBy>
  <cp:revision>50</cp:revision>
  <cp:lastPrinted>2013-04-13T13:27:36Z</cp:lastPrinted>
  <dcterms:created xsi:type="dcterms:W3CDTF">2012-11-27T15:37:21Z</dcterms:created>
  <dcterms:modified xsi:type="dcterms:W3CDTF">2014-08-28T15:49:25Z</dcterms:modified>
</cp:coreProperties>
</file>