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71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7" r:id="rId15"/>
    <p:sldId id="272" r:id="rId16"/>
    <p:sldId id="269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9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Clinical details FSH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request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45yrs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2853679707359414"/>
          <c:y val="2.3494856877163524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v>Clinical details FSH request &gt;45yrs old</c:v>
          </c:tx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FFC000"/>
              </a:solidFill>
            </c:spPr>
          </c:dPt>
          <c:dPt>
            <c:idx val="3"/>
            <c:bubble3D val="0"/>
            <c:spPr>
              <a:solidFill>
                <a:srgbClr val="00B050"/>
              </a:solidFill>
            </c:spPr>
          </c:dPt>
          <c:cat>
            <c:strRef>
              <c:f>'age + clinical  -all'!$L$824:$L$827</c:f>
              <c:strCache>
                <c:ptCount val="4"/>
                <c:pt idx="0">
                  <c:v>? Menopause</c:v>
                </c:pt>
                <c:pt idx="1">
                  <c:v>Menopause related symptoms</c:v>
                </c:pt>
                <c:pt idx="2">
                  <c:v>Other</c:v>
                </c:pt>
                <c:pt idx="3">
                  <c:v>None</c:v>
                </c:pt>
              </c:strCache>
            </c:strRef>
          </c:cat>
          <c:val>
            <c:numRef>
              <c:f>'age + clinical  -all'!$M$824:$M$827</c:f>
              <c:numCache>
                <c:formatCode>General</c:formatCode>
                <c:ptCount val="4"/>
                <c:pt idx="0">
                  <c:v>201</c:v>
                </c:pt>
                <c:pt idx="1">
                  <c:v>139</c:v>
                </c:pt>
                <c:pt idx="2">
                  <c:v>297</c:v>
                </c:pt>
                <c:pt idx="3">
                  <c:v>178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66913227804738074"/>
          <c:y val="0.19126139323267954"/>
          <c:w val="0.29143888930048678"/>
          <c:h val="0.65653756725865275"/>
        </c:manualLayout>
      </c:layout>
      <c:overlay val="0"/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Sheet1!$E$3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cat>
            <c:strRef>
              <c:f>Sheet1!$D$4:$D$6</c:f>
              <c:strCache>
                <c:ptCount val="3"/>
                <c:pt idx="0">
                  <c:v>Initial 3 months</c:v>
                </c:pt>
                <c:pt idx="1">
                  <c:v>6 months after changes</c:v>
                </c:pt>
                <c:pt idx="2">
                  <c:v>12 months after changes</c:v>
                </c:pt>
              </c:strCache>
            </c:strRef>
          </c:cat>
          <c:val>
            <c:numRef>
              <c:f>Sheet1!$E$4:$E$6</c:f>
              <c:numCache>
                <c:formatCode>General</c:formatCode>
                <c:ptCount val="3"/>
                <c:pt idx="0">
                  <c:v>1907</c:v>
                </c:pt>
                <c:pt idx="1">
                  <c:v>1564</c:v>
                </c:pt>
                <c:pt idx="2">
                  <c:v>1412</c:v>
                </c:pt>
              </c:numCache>
            </c:numRef>
          </c:val>
        </c:ser>
        <c:ser>
          <c:idx val="1"/>
          <c:order val="1"/>
          <c:tx>
            <c:v>&lt;45yrs</c:v>
          </c:tx>
          <c:invertIfNegative val="0"/>
          <c:val>
            <c:numRef>
              <c:f>Sheet1!$F$4:$F$6</c:f>
              <c:numCache>
                <c:formatCode>General</c:formatCode>
                <c:ptCount val="3"/>
                <c:pt idx="0">
                  <c:v>1092</c:v>
                </c:pt>
                <c:pt idx="1">
                  <c:v>1025</c:v>
                </c:pt>
                <c:pt idx="2">
                  <c:v>921</c:v>
                </c:pt>
              </c:numCache>
            </c:numRef>
          </c:val>
        </c:ser>
        <c:ser>
          <c:idx val="2"/>
          <c:order val="2"/>
          <c:tx>
            <c:v>&gt;45yrs</c:v>
          </c:tx>
          <c:invertIfNegative val="0"/>
          <c:val>
            <c:numRef>
              <c:f>Sheet1!$G$4:$G$6</c:f>
              <c:numCache>
                <c:formatCode>General</c:formatCode>
                <c:ptCount val="3"/>
                <c:pt idx="0">
                  <c:v>815</c:v>
                </c:pt>
                <c:pt idx="1">
                  <c:v>539</c:v>
                </c:pt>
                <c:pt idx="2">
                  <c:v>491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10304"/>
        <c:axId val="21011840"/>
      </c:barChart>
      <c:catAx>
        <c:axId val="21010304"/>
        <c:scaling>
          <c:orientation val="minMax"/>
        </c:scaling>
        <c:delete val="0"/>
        <c:axPos val="b"/>
        <c:majorTickMark val="out"/>
        <c:minorTickMark val="none"/>
        <c:tickLblPos val="nextTo"/>
        <c:crossAx val="21011840"/>
        <c:crosses val="autoZero"/>
        <c:auto val="1"/>
        <c:lblAlgn val="ctr"/>
        <c:lblOffset val="100"/>
        <c:noMultiLvlLbl val="0"/>
      </c:catAx>
      <c:valAx>
        <c:axId val="2101184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requests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0103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94647-3F5E-47C9-92BB-E2F1F8B38CE8}" type="datetimeFigureOut">
              <a:rPr lang="en-GB" smtClean="0"/>
              <a:t>31/08/2018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1DAAE9-CC45-4E1B-A48F-94F0FCA36F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458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DAAE9-CC45-4E1B-A48F-94F0FCA36F7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995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8/31/2018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daniel.turnock@york.nhs.uk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FSH requesting and NG 23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Audit of Demand Management Strategies in York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272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990600"/>
            <a:ext cx="6803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Re-audit data at 6 months and 12 months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2485491"/>
              </p:ext>
            </p:extLst>
          </p:nvPr>
        </p:nvGraphicFramePr>
        <p:xfrm>
          <a:off x="381000" y="1828800"/>
          <a:ext cx="54102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943600" y="1892423"/>
            <a:ext cx="3048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Requests in patients &lt;45yrs have fallen slightly (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1092 to 921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Requests in patients &gt;45yrs fell initially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815 to 539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Then stabilised at 12 months post change 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491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– 35% of total FSH)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5562600"/>
            <a:ext cx="8839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6/9 (67%)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women with results suggestive of POF had FSH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repeat 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(12 months post)</a:t>
            </a: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50 (11%) of requests in patients &gt;45yrs mentioned contraceptive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 (12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months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post)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109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805190"/>
            <a:ext cx="21451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8019" y="1600200"/>
            <a:ext cx="8229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combination of education (coded comments, GP leaflet) and electronic requesting prompts can lead to more appropriate FSH testing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However this benefit was not ongoing – plateau effect! Demand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optimisation becoming more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important (Aligned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ncentive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ontracts)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Are all GPs convinced by the guidelines?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Reassurance (false) of having FSH results in patients &gt;45yrs?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Continuous improvement to the processes and sustained educational efforts may be required in order to see further benefit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 we now need to take a targeted approach aimed at certain GPs and GP surgeries?</a:t>
            </a:r>
          </a:p>
        </p:txBody>
      </p:sp>
    </p:spTree>
    <p:extLst>
      <p:ext uri="{BB962C8B-B14F-4D97-AF65-F5344CB8AC3E}">
        <p14:creationId xmlns:p14="http://schemas.microsoft.com/office/powerpoint/2010/main" val="2060090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57504" y="769263"/>
            <a:ext cx="26003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Next steps……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676400"/>
            <a:ext cx="8534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Make a new version of the GP information sheet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GB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(Improve clarity and highlight the main messages)</a:t>
            </a:r>
          </a:p>
          <a:p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Re-work the electronic prompt on ICE to improve/refine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GB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(see next slide)</a:t>
            </a:r>
          </a:p>
          <a:p>
            <a:endParaRPr lang="en-GB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Things we haven’t done yet: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 implications  </a:t>
            </a:r>
            <a:r>
              <a:rPr lang="en-GB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(£</a:t>
            </a:r>
            <a:r>
              <a:rPr lang="en-GB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6.40 per test x </a:t>
            </a:r>
            <a:r>
              <a:rPr lang="en-GB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328 x 4 </a:t>
            </a:r>
            <a:r>
              <a:rPr lang="en-GB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GB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~£8500 saving in 1 year). Potential for further savings of similar magnitude?</a:t>
            </a:r>
            <a:endParaRPr lang="en-GB" sz="20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Hyperlink to NICE Clinical Knowledge Summary </a:t>
            </a:r>
            <a:r>
              <a:rPr lang="en-GB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(on ICE, on reports)</a:t>
            </a:r>
            <a:endParaRPr lang="en-GB" sz="20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GP/Pathology user group. We haven’t got one and are jealous of </a:t>
            </a:r>
            <a:r>
              <a:rPr lang="en-GB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others </a:t>
            </a:r>
            <a:r>
              <a:rPr lang="en-GB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have this kind of forum!</a:t>
            </a:r>
            <a:endParaRPr lang="en-GB" sz="2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386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635467"/>
            <a:ext cx="65340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Second version of GP information sheet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0675" y="2221027"/>
            <a:ext cx="3886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We are now adding a hyperlink to the Laboratory Medicine website to FSH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results in patients over the age of 45yrs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0675" y="4495800"/>
            <a:ext cx="37674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May try to target this leaflet at certain GPs or GP surgeries in future…….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85"/>
          <a:stretch/>
        </p:blipFill>
        <p:spPr bwMode="auto">
          <a:xfrm>
            <a:off x="4208135" y="1376648"/>
            <a:ext cx="4723479" cy="5328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7060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810941"/>
            <a:ext cx="61815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Updated ICE prompt – more selective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981200"/>
            <a:ext cx="8686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Now using a “Question” rule in ICE which only triggers when a request for FSH is made in a female patient &gt;45yrs old.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question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asks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GB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“Is </a:t>
            </a:r>
            <a:r>
              <a:rPr lang="en-GB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this a request to aid in diagnosis of menopause in a patient &gt;45yrs old</a:t>
            </a:r>
            <a:r>
              <a:rPr lang="en-GB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?”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If they say “Yes” – the request is cancelled and they get the following message:</a:t>
            </a:r>
          </a:p>
          <a:p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“Test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required  see NICE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Guideline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NG23”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If they say “No” the request proceeds……</a:t>
            </a:r>
          </a:p>
        </p:txBody>
      </p:sp>
    </p:spTree>
    <p:extLst>
      <p:ext uri="{BB962C8B-B14F-4D97-AF65-F5344CB8AC3E}">
        <p14:creationId xmlns:p14="http://schemas.microsoft.com/office/powerpoint/2010/main" val="34284281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5" t="2180" r="61390" b="26013"/>
          <a:stretch/>
        </p:blipFill>
        <p:spPr bwMode="auto">
          <a:xfrm>
            <a:off x="464798" y="685800"/>
            <a:ext cx="8214404" cy="597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367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762000"/>
            <a:ext cx="26821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Latest data……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2828835"/>
            <a:ext cx="6546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843 requests in patients  &lt;45yrs		(67%)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403 requests in patients &gt;45yrs 		(32%)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7259" y="1750367"/>
            <a:ext cx="6910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 months immediately after last round of changes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5992" y="4724400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This represents a further (very slight) fall in FSH requests in patients &gt;45years.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Still plenty of room for improvement……..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5505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1690300"/>
            <a:ext cx="24769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The  End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4809991"/>
            <a:ext cx="64209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Contact details:</a:t>
            </a:r>
          </a:p>
          <a:p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Daniel Turnock  (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daniel.turnock@york.nhs.uk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01904 721847 / 01904 726366</a:t>
            </a:r>
          </a:p>
        </p:txBody>
      </p:sp>
    </p:spTree>
    <p:extLst>
      <p:ext uri="{BB962C8B-B14F-4D97-AF65-F5344CB8AC3E}">
        <p14:creationId xmlns:p14="http://schemas.microsoft.com/office/powerpoint/2010/main" val="3445069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475488"/>
          </a:xfrm>
        </p:spPr>
        <p:txBody>
          <a:bodyPr>
            <a:normAutofit/>
          </a:bodyPr>
          <a:lstStyle/>
          <a:p>
            <a:pPr algn="ctr"/>
            <a:r>
              <a:rPr lang="en-GB" sz="2800" dirty="0" smtClean="0"/>
              <a:t>Introduction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5334000"/>
          </a:xfrm>
        </p:spPr>
        <p:txBody>
          <a:bodyPr>
            <a:norm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NICE Guideline 23 on Menopause: Diagnosis and Management was published in 2015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Clear recommendations were made about when to use FSH to assist in diagnosis of menopause.</a:t>
            </a: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FSH should not be used in patients  &gt;45 years</a:t>
            </a:r>
          </a:p>
          <a:p>
            <a:pPr marL="0" indent="0">
              <a:buNone/>
            </a:pPr>
            <a:r>
              <a:rPr lang="en-GB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FSH should not be used in patient on high dose progesterone or combined oestrogen and progesterone contraception</a:t>
            </a:r>
          </a:p>
          <a:p>
            <a:pPr marL="0" indent="0">
              <a:buNone/>
            </a:pPr>
            <a:r>
              <a:rPr lang="en-GB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Elevated FSH on two samples 4-6 weeks apart in patients &lt;40yrs may be suggestive of premature ovarian failure</a:t>
            </a: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Stopping the use of FSH hormone testing in patients &gt;45yrs was recognised as a challenge in implementing the guidelines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It was also recognised as a potential cost saving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NICE made some recommendations for what labs and CCG should do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09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00" y="1295400"/>
            <a:ext cx="8458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NICE recommendations included: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GP education:  GP/Laboratory liaison group, newsletter</a:t>
            </a:r>
          </a:p>
          <a:p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Electronic requesting prompt to discourage requesting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Refer GPs to NICE Clinical Knowledge Summary on Menopause 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Costing template to estimate savings that can be made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Clinical audit to monitor and improve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520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845447"/>
            <a:ext cx="5820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NICE Clinical Knowledge Summary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8" t="7114" r="47663" b="4293"/>
          <a:stretch/>
        </p:blipFill>
        <p:spPr bwMode="auto">
          <a:xfrm>
            <a:off x="609600" y="1524000"/>
            <a:ext cx="7714695" cy="5162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9215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838200"/>
            <a:ext cx="42841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Local audit project in York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752600"/>
            <a:ext cx="7908127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 months of FSH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requests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were extracted from the LIMS system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Assessed against criteria derived from the NICE guideline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Changes implemented: </a:t>
            </a:r>
          </a:p>
          <a:p>
            <a:r>
              <a:rPr lang="en-GB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(GP education leaflet, comments on reports, ICE requesting prompt)</a:t>
            </a:r>
          </a:p>
          <a:p>
            <a:endParaRPr lang="en-GB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Re-audit at 6 months and 12 months post change: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Has there been an improvement</a:t>
            </a:r>
          </a:p>
          <a:p>
            <a:pPr marL="457200" indent="-457200">
              <a:buAutoNum type="arabicPeriod"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 it continuous and/or sustained</a:t>
            </a:r>
          </a:p>
          <a:p>
            <a:pPr marL="457200" indent="-457200">
              <a:buAutoNum type="arabicPeriod"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Are further changes/developments required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936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7845" y="838200"/>
            <a:ext cx="85186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Baseline data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– summary of 3 months FSH requests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5914977"/>
              </p:ext>
            </p:extLst>
          </p:nvPr>
        </p:nvGraphicFramePr>
        <p:xfrm>
          <a:off x="381000" y="1600200"/>
          <a:ext cx="4038600" cy="578358"/>
        </p:xfrm>
        <a:graphic>
          <a:graphicData uri="http://schemas.openxmlformats.org/drawingml/2006/table">
            <a:tbl>
              <a:tblPr firstRow="1" firstCol="1" bandRow="1"/>
              <a:tblGrid>
                <a:gridCol w="1066800"/>
                <a:gridCol w="1600200"/>
                <a:gridCol w="137160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r>
                        <a:rPr lang="en-GB" sz="110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Patient age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Calibri"/>
                          <a:cs typeface="Arial"/>
                        </a:rPr>
                        <a:t>Number of requests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Calibri"/>
                          <a:cs typeface="Arial"/>
                        </a:rPr>
                        <a:t>Percentage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/>
                          <a:ea typeface="Calibri"/>
                          <a:cs typeface="Arial"/>
                        </a:rPr>
                        <a:t>&lt;45yrs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Calibri"/>
                          <a:cs typeface="Arial"/>
                        </a:rPr>
                        <a:t>1092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/>
                          <a:ea typeface="Calibri"/>
                          <a:cs typeface="Arial"/>
                        </a:rPr>
                        <a:t>57%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Calibri"/>
                          <a:cs typeface="Arial"/>
                        </a:rPr>
                        <a:t>&gt;45yrs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  <a:ea typeface="Calibri"/>
                          <a:cs typeface="Arial"/>
                        </a:rPr>
                        <a:t>815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/>
                          <a:ea typeface="Calibri"/>
                          <a:cs typeface="Arial"/>
                        </a:rPr>
                        <a:t>43%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3977957"/>
              </p:ext>
            </p:extLst>
          </p:nvPr>
        </p:nvGraphicFramePr>
        <p:xfrm>
          <a:off x="364697" y="2667000"/>
          <a:ext cx="4359703" cy="3243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6000" y="36576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25%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457775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17%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476241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36%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68060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22%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3000" y="3149769"/>
            <a:ext cx="3962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50 (5%) of FSH requests in patients &gt;45yrs mentioned contraceptive use</a:t>
            </a: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8/18 (44%) women with results suggestive of POF had FSH repeat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667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838200"/>
            <a:ext cx="35557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GP information sheet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405" y="1600200"/>
            <a:ext cx="4038600" cy="5016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7864" y="2057400"/>
            <a:ext cx="413699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GP information leaflet was produced</a:t>
            </a: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Re-stated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 NICE guidelines but with a focus on FSH.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Added to Laboratory Medicine  website</a:t>
            </a: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Passed to local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CCG communication team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distribute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509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9998" y="838200"/>
            <a:ext cx="66640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Interpretative coded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comment on reports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566952"/>
            <a:ext cx="82296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New coded interpretative comments were created for reports.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Added automatically to all FSH results in patients over the age of 45yrs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i="1" dirty="0" smtClean="0">
                <a:latin typeface="Arial" panose="020B0604020202020204" pitchFamily="34" charset="0"/>
                <a:cs typeface="Arial" panose="020B0604020202020204" pitchFamily="34" charset="0"/>
              </a:rPr>
              <a:t>Women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aged &gt;45yrs should not have FSH requested to </a:t>
            </a:r>
            <a:r>
              <a:rPr lang="en-GB" i="1" dirty="0" smtClean="0">
                <a:latin typeface="Arial" panose="020B0604020202020204" pitchFamily="34" charset="0"/>
                <a:cs typeface="Arial" panose="020B0604020202020204" pitchFamily="34" charset="0"/>
              </a:rPr>
              <a:t>diagnose menopause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, NICE guideline </a:t>
            </a:r>
            <a:r>
              <a:rPr lang="en-GB" i="1" dirty="0" smtClean="0">
                <a:latin typeface="Arial" panose="020B0604020202020204" pitchFamily="34" charset="0"/>
                <a:cs typeface="Arial" panose="020B0604020202020204" pitchFamily="34" charset="0"/>
              </a:rPr>
              <a:t>NG23”</a:t>
            </a:r>
          </a:p>
          <a:p>
            <a:endParaRPr lang="en-GB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Added by Duty Biochemist when appropriate during clinical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authorisation</a:t>
            </a:r>
            <a:endParaRPr lang="en-GB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“FSH measurement should not be used to diagnose menopause in patients on hormone contraception, NICE guideline </a:t>
            </a:r>
            <a:r>
              <a:rPr lang="en-GB" i="1" dirty="0" smtClean="0">
                <a:latin typeface="Arial" panose="020B0604020202020204" pitchFamily="34" charset="0"/>
                <a:cs typeface="Arial" panose="020B0604020202020204" pitchFamily="34" charset="0"/>
              </a:rPr>
              <a:t>NG23”</a:t>
            </a:r>
          </a:p>
          <a:p>
            <a:endParaRPr lang="en-GB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“Results may suggest premature ovarian failure </a:t>
            </a:r>
            <a:r>
              <a:rPr lang="en-GB" i="1" dirty="0" smtClean="0">
                <a:latin typeface="Arial" panose="020B0604020202020204" pitchFamily="34" charset="0"/>
                <a:cs typeface="Arial" panose="020B0604020202020204" pitchFamily="34" charset="0"/>
              </a:rPr>
              <a:t>consider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repeat in 4-6 weeks to </a:t>
            </a:r>
            <a:r>
              <a:rPr lang="en-GB" i="1" dirty="0" smtClean="0">
                <a:latin typeface="Arial" panose="020B0604020202020204" pitchFamily="34" charset="0"/>
                <a:cs typeface="Arial" panose="020B0604020202020204" pitchFamily="34" charset="0"/>
              </a:rPr>
              <a:t>confirm”</a:t>
            </a:r>
            <a:endParaRPr lang="en-GB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378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757518"/>
            <a:ext cx="81996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Electronic requesting prompt in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ICE Order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Comms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447800"/>
            <a:ext cx="8229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Locally we use ICE for GP order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comms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requesting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Rule in ICE can be very simple or complicated……..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Converting tests to a “picklist” relating to reason for order is possible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We went for the simplest option of a “Help” rule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This was just a “pop-up” box that appeared every time an order for FSH was place which stated: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Please note FSH testing is not recommended in patients &gt;45yrs to diagnose </a:t>
            </a:r>
            <a:r>
              <a:rPr lang="en-GB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menopause (</a:t>
            </a:r>
            <a:r>
              <a:rPr lang="en-GB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See NICE Guideline NG23</a:t>
            </a:r>
            <a:r>
              <a:rPr lang="en-GB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)”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2347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1176</TotalTime>
  <Words>996</Words>
  <Application>Microsoft Office PowerPoint</Application>
  <PresentationFormat>On-screen Show (4:3)</PresentationFormat>
  <Paragraphs>153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Flow</vt:lpstr>
      <vt:lpstr>FSH requesting and NG 23</vt:lpstr>
      <vt:lpstr>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FSH requesting and NG 23</dc:title>
  <dc:creator>Turnock, Daniel</dc:creator>
  <cp:lastModifiedBy>Turnock, Daniel</cp:lastModifiedBy>
  <cp:revision>34</cp:revision>
  <dcterms:created xsi:type="dcterms:W3CDTF">2006-08-16T00:00:00Z</dcterms:created>
  <dcterms:modified xsi:type="dcterms:W3CDTF">2018-08-31T08:10:43Z</dcterms:modified>
</cp:coreProperties>
</file>