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2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262" r:id="rId9"/>
    <p:sldId id="303" r:id="rId10"/>
    <p:sldId id="305" r:id="rId11"/>
    <p:sldId id="271" r:id="rId12"/>
    <p:sldId id="306" r:id="rId13"/>
    <p:sldId id="273" r:id="rId14"/>
    <p:sldId id="316" r:id="rId15"/>
    <p:sldId id="322" r:id="rId16"/>
    <p:sldId id="323" r:id="rId17"/>
    <p:sldId id="304" r:id="rId18"/>
    <p:sldId id="296" r:id="rId19"/>
    <p:sldId id="297" r:id="rId20"/>
    <p:sldId id="319" r:id="rId21"/>
    <p:sldId id="314" r:id="rId22"/>
    <p:sldId id="292" r:id="rId23"/>
    <p:sldId id="293" r:id="rId24"/>
    <p:sldId id="294" r:id="rId25"/>
    <p:sldId id="315" r:id="rId26"/>
    <p:sldId id="299" r:id="rId27"/>
    <p:sldId id="300" r:id="rId28"/>
    <p:sldId id="325" r:id="rId29"/>
    <p:sldId id="327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CC"/>
    <a:srgbClr val="FFCC66"/>
    <a:srgbClr val="CC66FF"/>
    <a:srgbClr val="4A8EF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72" autoAdjust="0"/>
  </p:normalViewPr>
  <p:slideViewPr>
    <p:cSldViewPr>
      <p:cViewPr>
        <p:scale>
          <a:sx n="50" d="100"/>
          <a:sy n="50" d="100"/>
        </p:scale>
        <p:origin x="-1734" y="-1122"/>
      </p:cViewPr>
      <p:guideLst>
        <p:guide orient="horz" pos="2160"/>
        <p:guide orient="horz" pos="8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LHT\Users\P\pickergillm\HbA1c%20Audit%20natio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LHT\Users\P\pickergillm\HbA1c%20Audit%20national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arah\Documents\Sarah%20Work\hba1c\s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LHT\Users\P\pickergillm\HbA1c%20Audit%20natio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LHT\Users\P\pickergillm\HbA1c%20Audit%20natio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Glucose vs CV Data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'CV data cleaned'!$N$60</c:f>
              <c:strCache>
                <c:ptCount val="1"/>
                <c:pt idx="0">
                  <c:v>CV</c:v>
                </c:pt>
              </c:strCache>
            </c:strRef>
          </c:tx>
          <c:spPr>
            <a:ln w="28575">
              <a:noFill/>
            </a:ln>
          </c:spPr>
          <c:xVal>
            <c:numRef>
              <c:f>'CV data cleaned'!$M$61:$M$144</c:f>
              <c:numCache>
                <c:formatCode>General</c:formatCode>
                <c:ptCount val="8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2.64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  <c:pt idx="10">
                  <c:v>2.8</c:v>
                </c:pt>
                <c:pt idx="11">
                  <c:v>2.8</c:v>
                </c:pt>
                <c:pt idx="12">
                  <c:v>2.84</c:v>
                </c:pt>
                <c:pt idx="13">
                  <c:v>2.88</c:v>
                </c:pt>
                <c:pt idx="14">
                  <c:v>2.9</c:v>
                </c:pt>
                <c:pt idx="15">
                  <c:v>2.9</c:v>
                </c:pt>
                <c:pt idx="16">
                  <c:v>2.9</c:v>
                </c:pt>
                <c:pt idx="17">
                  <c:v>2.94</c:v>
                </c:pt>
                <c:pt idx="18">
                  <c:v>3</c:v>
                </c:pt>
                <c:pt idx="19">
                  <c:v>3</c:v>
                </c:pt>
                <c:pt idx="20">
                  <c:v>3.15</c:v>
                </c:pt>
                <c:pt idx="21">
                  <c:v>3.15</c:v>
                </c:pt>
                <c:pt idx="22">
                  <c:v>3.2</c:v>
                </c:pt>
                <c:pt idx="23">
                  <c:v>3.2</c:v>
                </c:pt>
                <c:pt idx="24">
                  <c:v>3.3</c:v>
                </c:pt>
                <c:pt idx="25">
                  <c:v>3.3</c:v>
                </c:pt>
                <c:pt idx="26">
                  <c:v>3.4</c:v>
                </c:pt>
                <c:pt idx="27">
                  <c:v>3.4</c:v>
                </c:pt>
                <c:pt idx="28">
                  <c:v>3.4</c:v>
                </c:pt>
                <c:pt idx="29">
                  <c:v>3.4</c:v>
                </c:pt>
                <c:pt idx="30">
                  <c:v>3.47</c:v>
                </c:pt>
                <c:pt idx="31">
                  <c:v>3.5</c:v>
                </c:pt>
                <c:pt idx="32">
                  <c:v>3.51</c:v>
                </c:pt>
                <c:pt idx="33">
                  <c:v>3.53</c:v>
                </c:pt>
                <c:pt idx="34">
                  <c:v>3.64</c:v>
                </c:pt>
                <c:pt idx="35">
                  <c:v>3.81</c:v>
                </c:pt>
                <c:pt idx="36">
                  <c:v>4.4000000000000004</c:v>
                </c:pt>
                <c:pt idx="37">
                  <c:v>4.5999999999999996</c:v>
                </c:pt>
                <c:pt idx="38">
                  <c:v>4.5999999999999996</c:v>
                </c:pt>
                <c:pt idx="39">
                  <c:v>4.9000000000000004</c:v>
                </c:pt>
                <c:pt idx="40">
                  <c:v>5.7</c:v>
                </c:pt>
                <c:pt idx="41">
                  <c:v>5.84</c:v>
                </c:pt>
                <c:pt idx="42">
                  <c:v>6.9</c:v>
                </c:pt>
                <c:pt idx="43">
                  <c:v>7.7</c:v>
                </c:pt>
                <c:pt idx="44">
                  <c:v>8.1999999999999993</c:v>
                </c:pt>
                <c:pt idx="45">
                  <c:v>13.2</c:v>
                </c:pt>
                <c:pt idx="46">
                  <c:v>13.45</c:v>
                </c:pt>
                <c:pt idx="47">
                  <c:v>15.1</c:v>
                </c:pt>
                <c:pt idx="48">
                  <c:v>15.7</c:v>
                </c:pt>
                <c:pt idx="49">
                  <c:v>15.72</c:v>
                </c:pt>
                <c:pt idx="50">
                  <c:v>15.73</c:v>
                </c:pt>
                <c:pt idx="51">
                  <c:v>16</c:v>
                </c:pt>
                <c:pt idx="52">
                  <c:v>16.100000000000001</c:v>
                </c:pt>
                <c:pt idx="53">
                  <c:v>16.2</c:v>
                </c:pt>
                <c:pt idx="54">
                  <c:v>16.3</c:v>
                </c:pt>
                <c:pt idx="55">
                  <c:v>16.3</c:v>
                </c:pt>
                <c:pt idx="56">
                  <c:v>16.46</c:v>
                </c:pt>
                <c:pt idx="57">
                  <c:v>16.5</c:v>
                </c:pt>
                <c:pt idx="58">
                  <c:v>16.5</c:v>
                </c:pt>
                <c:pt idx="59">
                  <c:v>16.5</c:v>
                </c:pt>
                <c:pt idx="60">
                  <c:v>16.600000000000001</c:v>
                </c:pt>
                <c:pt idx="61">
                  <c:v>16.600000000000001</c:v>
                </c:pt>
                <c:pt idx="62">
                  <c:v>16.7</c:v>
                </c:pt>
                <c:pt idx="63">
                  <c:v>16.7</c:v>
                </c:pt>
                <c:pt idx="64">
                  <c:v>16.7</c:v>
                </c:pt>
                <c:pt idx="65">
                  <c:v>17</c:v>
                </c:pt>
                <c:pt idx="66">
                  <c:v>19.5</c:v>
                </c:pt>
                <c:pt idx="67">
                  <c:v>19.7</c:v>
                </c:pt>
                <c:pt idx="68">
                  <c:v>19.8</c:v>
                </c:pt>
                <c:pt idx="69">
                  <c:v>19.89</c:v>
                </c:pt>
                <c:pt idx="70">
                  <c:v>20</c:v>
                </c:pt>
                <c:pt idx="71">
                  <c:v>20</c:v>
                </c:pt>
                <c:pt idx="72">
                  <c:v>20.2</c:v>
                </c:pt>
                <c:pt idx="73">
                  <c:v>20.309999999999999</c:v>
                </c:pt>
                <c:pt idx="74">
                  <c:v>20.5</c:v>
                </c:pt>
                <c:pt idx="75">
                  <c:v>20.6</c:v>
                </c:pt>
                <c:pt idx="76">
                  <c:v>20.8</c:v>
                </c:pt>
                <c:pt idx="77">
                  <c:v>20.81</c:v>
                </c:pt>
                <c:pt idx="78">
                  <c:v>20.9</c:v>
                </c:pt>
                <c:pt idx="79">
                  <c:v>20.92</c:v>
                </c:pt>
                <c:pt idx="80">
                  <c:v>20.95</c:v>
                </c:pt>
                <c:pt idx="81">
                  <c:v>21</c:v>
                </c:pt>
                <c:pt idx="82">
                  <c:v>21.8</c:v>
                </c:pt>
                <c:pt idx="83">
                  <c:v>22</c:v>
                </c:pt>
              </c:numCache>
            </c:numRef>
          </c:xVal>
          <c:yVal>
            <c:numRef>
              <c:f>'CV data cleaned'!$N$61:$N$144</c:f>
              <c:numCache>
                <c:formatCode>General</c:formatCode>
                <c:ptCount val="84"/>
                <c:pt idx="0">
                  <c:v>2.4</c:v>
                </c:pt>
                <c:pt idx="1">
                  <c:v>2.72</c:v>
                </c:pt>
                <c:pt idx="2">
                  <c:v>5.9</c:v>
                </c:pt>
                <c:pt idx="3">
                  <c:v>1.3</c:v>
                </c:pt>
                <c:pt idx="4">
                  <c:v>1.08</c:v>
                </c:pt>
                <c:pt idx="5">
                  <c:v>2.7</c:v>
                </c:pt>
                <c:pt idx="6">
                  <c:v>5.0999999999999996</c:v>
                </c:pt>
                <c:pt idx="7">
                  <c:v>1.5</c:v>
                </c:pt>
                <c:pt idx="8">
                  <c:v>4.9000000000000004</c:v>
                </c:pt>
                <c:pt idx="9">
                  <c:v>1.28</c:v>
                </c:pt>
                <c:pt idx="10">
                  <c:v>1.06</c:v>
                </c:pt>
                <c:pt idx="11">
                  <c:v>2.82</c:v>
                </c:pt>
                <c:pt idx="12">
                  <c:v>1.2</c:v>
                </c:pt>
                <c:pt idx="13">
                  <c:v>1.57</c:v>
                </c:pt>
                <c:pt idx="14">
                  <c:v>1.23</c:v>
                </c:pt>
                <c:pt idx="15">
                  <c:v>2.6</c:v>
                </c:pt>
                <c:pt idx="16">
                  <c:v>1.6</c:v>
                </c:pt>
                <c:pt idx="17">
                  <c:v>3.4</c:v>
                </c:pt>
                <c:pt idx="18">
                  <c:v>1.9</c:v>
                </c:pt>
                <c:pt idx="19">
                  <c:v>3.2</c:v>
                </c:pt>
                <c:pt idx="20">
                  <c:v>0.95</c:v>
                </c:pt>
                <c:pt idx="21">
                  <c:v>5.3</c:v>
                </c:pt>
                <c:pt idx="22">
                  <c:v>2</c:v>
                </c:pt>
                <c:pt idx="23">
                  <c:v>1.5</c:v>
                </c:pt>
                <c:pt idx="24">
                  <c:v>5.5</c:v>
                </c:pt>
                <c:pt idx="25">
                  <c:v>3.19</c:v>
                </c:pt>
                <c:pt idx="26">
                  <c:v>0.9</c:v>
                </c:pt>
                <c:pt idx="27">
                  <c:v>1.46</c:v>
                </c:pt>
                <c:pt idx="28">
                  <c:v>2.2000000000000002</c:v>
                </c:pt>
                <c:pt idx="29">
                  <c:v>3.94</c:v>
                </c:pt>
                <c:pt idx="30">
                  <c:v>1.1299999999999999</c:v>
                </c:pt>
                <c:pt idx="31">
                  <c:v>0.9</c:v>
                </c:pt>
                <c:pt idx="32">
                  <c:v>1.8</c:v>
                </c:pt>
                <c:pt idx="33">
                  <c:v>2.7</c:v>
                </c:pt>
                <c:pt idx="34">
                  <c:v>2.2000000000000002</c:v>
                </c:pt>
                <c:pt idx="35">
                  <c:v>2.68</c:v>
                </c:pt>
                <c:pt idx="36">
                  <c:v>1</c:v>
                </c:pt>
                <c:pt idx="37">
                  <c:v>2</c:v>
                </c:pt>
                <c:pt idx="38">
                  <c:v>1.6</c:v>
                </c:pt>
                <c:pt idx="39">
                  <c:v>1.2</c:v>
                </c:pt>
                <c:pt idx="40">
                  <c:v>2.8</c:v>
                </c:pt>
                <c:pt idx="41">
                  <c:v>0.43</c:v>
                </c:pt>
                <c:pt idx="42">
                  <c:v>1.5</c:v>
                </c:pt>
                <c:pt idx="43">
                  <c:v>1.39</c:v>
                </c:pt>
                <c:pt idx="44">
                  <c:v>1.8</c:v>
                </c:pt>
                <c:pt idx="45">
                  <c:v>2.1</c:v>
                </c:pt>
                <c:pt idx="46">
                  <c:v>0.86</c:v>
                </c:pt>
                <c:pt idx="47">
                  <c:v>1.8</c:v>
                </c:pt>
                <c:pt idx="48">
                  <c:v>1.5</c:v>
                </c:pt>
                <c:pt idx="49">
                  <c:v>3.66</c:v>
                </c:pt>
                <c:pt idx="50">
                  <c:v>1</c:v>
                </c:pt>
                <c:pt idx="51">
                  <c:v>1.3</c:v>
                </c:pt>
                <c:pt idx="52">
                  <c:v>1.1000000000000001</c:v>
                </c:pt>
                <c:pt idx="53">
                  <c:v>6.2</c:v>
                </c:pt>
                <c:pt idx="54">
                  <c:v>0.9</c:v>
                </c:pt>
                <c:pt idx="55">
                  <c:v>1.17</c:v>
                </c:pt>
                <c:pt idx="56">
                  <c:v>1.1100000000000001</c:v>
                </c:pt>
                <c:pt idx="57">
                  <c:v>1.3</c:v>
                </c:pt>
                <c:pt idx="58">
                  <c:v>1.5</c:v>
                </c:pt>
                <c:pt idx="59">
                  <c:v>2.15</c:v>
                </c:pt>
                <c:pt idx="60">
                  <c:v>0.67</c:v>
                </c:pt>
                <c:pt idx="61">
                  <c:v>1.2</c:v>
                </c:pt>
                <c:pt idx="62">
                  <c:v>0.9</c:v>
                </c:pt>
                <c:pt idx="63">
                  <c:v>1.1599999999999999</c:v>
                </c:pt>
                <c:pt idx="64">
                  <c:v>2.4700000000000002</c:v>
                </c:pt>
                <c:pt idx="65">
                  <c:v>2.35</c:v>
                </c:pt>
                <c:pt idx="66">
                  <c:v>2.5</c:v>
                </c:pt>
                <c:pt idx="67">
                  <c:v>1</c:v>
                </c:pt>
                <c:pt idx="68">
                  <c:v>2.38</c:v>
                </c:pt>
                <c:pt idx="69">
                  <c:v>1.65</c:v>
                </c:pt>
                <c:pt idx="70">
                  <c:v>0.93</c:v>
                </c:pt>
                <c:pt idx="71">
                  <c:v>1</c:v>
                </c:pt>
                <c:pt idx="72">
                  <c:v>1.9</c:v>
                </c:pt>
                <c:pt idx="73">
                  <c:v>0.72</c:v>
                </c:pt>
                <c:pt idx="74">
                  <c:v>1.9</c:v>
                </c:pt>
                <c:pt idx="75">
                  <c:v>1.8</c:v>
                </c:pt>
                <c:pt idx="76">
                  <c:v>2.2799999999999998</c:v>
                </c:pt>
                <c:pt idx="77">
                  <c:v>1.4</c:v>
                </c:pt>
                <c:pt idx="78">
                  <c:v>1.24</c:v>
                </c:pt>
                <c:pt idx="79">
                  <c:v>0.9</c:v>
                </c:pt>
                <c:pt idx="80">
                  <c:v>0.94</c:v>
                </c:pt>
                <c:pt idx="81">
                  <c:v>1.7</c:v>
                </c:pt>
                <c:pt idx="82">
                  <c:v>0.72</c:v>
                </c:pt>
                <c:pt idx="8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94336"/>
        <c:axId val="78096256"/>
      </c:scatterChart>
      <c:valAx>
        <c:axId val="7809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Glucose (</a:t>
                </a:r>
                <a:r>
                  <a:rPr lang="en-GB" sz="1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mmol</a:t>
                </a: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/l)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78096256"/>
        <c:crosses val="autoZero"/>
        <c:crossBetween val="midCat"/>
      </c:valAx>
      <c:valAx>
        <c:axId val="78096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GB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CV</a:t>
                </a:r>
                <a:r>
                  <a:rPr lang="en-GB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(%)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094336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solidFill>
                  <a:schemeClr val="bg1"/>
                </a:solidFill>
              </a:rPr>
              <a:t>HbA1c </a:t>
            </a:r>
            <a:r>
              <a:rPr lang="en-US" baseline="0" dirty="0" smtClean="0">
                <a:solidFill>
                  <a:schemeClr val="bg1"/>
                </a:solidFill>
              </a:rPr>
              <a:t>vs CV Data</a:t>
            </a:r>
            <a:endParaRPr lang="en-US" baseline="0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'CV data cleaned'!$N$146</c:f>
              <c:strCache>
                <c:ptCount val="1"/>
                <c:pt idx="0">
                  <c:v>CV1</c:v>
                </c:pt>
              </c:strCache>
            </c:strRef>
          </c:tx>
          <c:spPr>
            <a:ln w="28575">
              <a:noFill/>
            </a:ln>
          </c:spPr>
          <c:xVal>
            <c:numRef>
              <c:f>'CV data cleaned'!$M$147:$M$222</c:f>
              <c:numCache>
                <c:formatCode>General</c:formatCode>
                <c:ptCount val="76"/>
                <c:pt idx="0">
                  <c:v>30</c:v>
                </c:pt>
                <c:pt idx="1">
                  <c:v>30.7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31.6</c:v>
                </c:pt>
                <c:pt idx="9">
                  <c:v>31.8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32.4</c:v>
                </c:pt>
                <c:pt idx="15">
                  <c:v>32.799999999999997</c:v>
                </c:pt>
                <c:pt idx="16">
                  <c:v>33.24</c:v>
                </c:pt>
                <c:pt idx="17">
                  <c:v>33.799999999999997</c:v>
                </c:pt>
                <c:pt idx="18">
                  <c:v>33.799999999999997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35.799999999999997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36.6</c:v>
                </c:pt>
                <c:pt idx="31">
                  <c:v>37.200000000000003</c:v>
                </c:pt>
                <c:pt idx="32">
                  <c:v>37.200000000000003</c:v>
                </c:pt>
                <c:pt idx="33">
                  <c:v>37.6</c:v>
                </c:pt>
                <c:pt idx="34">
                  <c:v>38.799999999999997</c:v>
                </c:pt>
                <c:pt idx="35">
                  <c:v>39.71</c:v>
                </c:pt>
                <c:pt idx="36">
                  <c:v>40</c:v>
                </c:pt>
                <c:pt idx="37">
                  <c:v>40</c:v>
                </c:pt>
                <c:pt idx="38">
                  <c:v>70</c:v>
                </c:pt>
                <c:pt idx="39">
                  <c:v>74.5</c:v>
                </c:pt>
                <c:pt idx="40">
                  <c:v>77</c:v>
                </c:pt>
                <c:pt idx="41">
                  <c:v>77</c:v>
                </c:pt>
                <c:pt idx="42">
                  <c:v>77</c:v>
                </c:pt>
                <c:pt idx="43">
                  <c:v>77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80.48</c:v>
                </c:pt>
                <c:pt idx="48">
                  <c:v>80.8</c:v>
                </c:pt>
                <c:pt idx="49">
                  <c:v>81</c:v>
                </c:pt>
                <c:pt idx="50">
                  <c:v>81</c:v>
                </c:pt>
                <c:pt idx="51">
                  <c:v>81</c:v>
                </c:pt>
                <c:pt idx="52">
                  <c:v>81</c:v>
                </c:pt>
                <c:pt idx="53">
                  <c:v>82</c:v>
                </c:pt>
                <c:pt idx="54">
                  <c:v>82</c:v>
                </c:pt>
                <c:pt idx="55">
                  <c:v>82.5</c:v>
                </c:pt>
                <c:pt idx="56">
                  <c:v>82.8</c:v>
                </c:pt>
                <c:pt idx="57">
                  <c:v>83.4</c:v>
                </c:pt>
                <c:pt idx="58">
                  <c:v>84</c:v>
                </c:pt>
                <c:pt idx="59">
                  <c:v>84</c:v>
                </c:pt>
                <c:pt idx="60">
                  <c:v>84</c:v>
                </c:pt>
                <c:pt idx="61">
                  <c:v>84.6</c:v>
                </c:pt>
                <c:pt idx="62">
                  <c:v>85</c:v>
                </c:pt>
                <c:pt idx="63">
                  <c:v>85</c:v>
                </c:pt>
                <c:pt idx="64">
                  <c:v>85.8</c:v>
                </c:pt>
                <c:pt idx="65">
                  <c:v>85.8</c:v>
                </c:pt>
                <c:pt idx="66">
                  <c:v>86.9</c:v>
                </c:pt>
                <c:pt idx="67">
                  <c:v>87.1</c:v>
                </c:pt>
                <c:pt idx="68">
                  <c:v>88</c:v>
                </c:pt>
                <c:pt idx="69">
                  <c:v>93</c:v>
                </c:pt>
                <c:pt idx="70">
                  <c:v>93.17</c:v>
                </c:pt>
                <c:pt idx="71">
                  <c:v>97.2</c:v>
                </c:pt>
                <c:pt idx="72">
                  <c:v>99.8</c:v>
                </c:pt>
                <c:pt idx="73">
                  <c:v>99.9</c:v>
                </c:pt>
                <c:pt idx="74">
                  <c:v>100.1</c:v>
                </c:pt>
                <c:pt idx="75">
                  <c:v>101</c:v>
                </c:pt>
              </c:numCache>
            </c:numRef>
          </c:xVal>
          <c:yVal>
            <c:numRef>
              <c:f>'CV data cleaned'!$N$147:$N$222</c:f>
              <c:numCache>
                <c:formatCode>General</c:formatCode>
                <c:ptCount val="76"/>
                <c:pt idx="0">
                  <c:v>3.33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3.5</c:v>
                </c:pt>
                <c:pt idx="4">
                  <c:v>4.6900000000000004</c:v>
                </c:pt>
                <c:pt idx="5">
                  <c:v>6</c:v>
                </c:pt>
                <c:pt idx="6">
                  <c:v>3.04</c:v>
                </c:pt>
                <c:pt idx="7">
                  <c:v>4.0999999999999996</c:v>
                </c:pt>
                <c:pt idx="8">
                  <c:v>3.4</c:v>
                </c:pt>
                <c:pt idx="9">
                  <c:v>3.4</c:v>
                </c:pt>
                <c:pt idx="10">
                  <c:v>1.2</c:v>
                </c:pt>
                <c:pt idx="11">
                  <c:v>1.9</c:v>
                </c:pt>
                <c:pt idx="12">
                  <c:v>3.5</c:v>
                </c:pt>
                <c:pt idx="13">
                  <c:v>8.1</c:v>
                </c:pt>
                <c:pt idx="14">
                  <c:v>2.95</c:v>
                </c:pt>
                <c:pt idx="15">
                  <c:v>1.07</c:v>
                </c:pt>
                <c:pt idx="16">
                  <c:v>2.75</c:v>
                </c:pt>
                <c:pt idx="17">
                  <c:v>1.2</c:v>
                </c:pt>
                <c:pt idx="18">
                  <c:v>3.1</c:v>
                </c:pt>
                <c:pt idx="19">
                  <c:v>1.1200000000000001</c:v>
                </c:pt>
                <c:pt idx="20">
                  <c:v>3.1</c:v>
                </c:pt>
                <c:pt idx="21">
                  <c:v>1.4</c:v>
                </c:pt>
                <c:pt idx="22">
                  <c:v>1.9</c:v>
                </c:pt>
                <c:pt idx="23">
                  <c:v>2.6</c:v>
                </c:pt>
                <c:pt idx="24">
                  <c:v>2.93</c:v>
                </c:pt>
                <c:pt idx="25">
                  <c:v>2.8</c:v>
                </c:pt>
                <c:pt idx="26">
                  <c:v>5.3</c:v>
                </c:pt>
                <c:pt idx="27">
                  <c:v>2.97</c:v>
                </c:pt>
                <c:pt idx="28">
                  <c:v>2.29</c:v>
                </c:pt>
                <c:pt idx="29">
                  <c:v>3.9</c:v>
                </c:pt>
                <c:pt idx="30">
                  <c:v>1.7</c:v>
                </c:pt>
                <c:pt idx="31">
                  <c:v>4.0999999999999996</c:v>
                </c:pt>
                <c:pt idx="32">
                  <c:v>12.5</c:v>
                </c:pt>
                <c:pt idx="33">
                  <c:v>7.6</c:v>
                </c:pt>
                <c:pt idx="34">
                  <c:v>2.8</c:v>
                </c:pt>
                <c:pt idx="35">
                  <c:v>1.1000000000000001</c:v>
                </c:pt>
                <c:pt idx="36">
                  <c:v>1.8</c:v>
                </c:pt>
                <c:pt idx="37">
                  <c:v>5.6</c:v>
                </c:pt>
                <c:pt idx="38">
                  <c:v>3.1</c:v>
                </c:pt>
                <c:pt idx="39">
                  <c:v>0.9</c:v>
                </c:pt>
                <c:pt idx="40">
                  <c:v>2.04</c:v>
                </c:pt>
                <c:pt idx="41">
                  <c:v>2.2000000000000002</c:v>
                </c:pt>
                <c:pt idx="42">
                  <c:v>2.5</c:v>
                </c:pt>
                <c:pt idx="43">
                  <c:v>6.8</c:v>
                </c:pt>
                <c:pt idx="44">
                  <c:v>1.4</c:v>
                </c:pt>
                <c:pt idx="45">
                  <c:v>1.5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3.8</c:v>
                </c:pt>
                <c:pt idx="49">
                  <c:v>0.89</c:v>
                </c:pt>
                <c:pt idx="50">
                  <c:v>1.7</c:v>
                </c:pt>
                <c:pt idx="51">
                  <c:v>2.19</c:v>
                </c:pt>
                <c:pt idx="52">
                  <c:v>3.5</c:v>
                </c:pt>
                <c:pt idx="53">
                  <c:v>1</c:v>
                </c:pt>
                <c:pt idx="54">
                  <c:v>3.6</c:v>
                </c:pt>
                <c:pt idx="55">
                  <c:v>2.29</c:v>
                </c:pt>
                <c:pt idx="56">
                  <c:v>1.55</c:v>
                </c:pt>
                <c:pt idx="57">
                  <c:v>1.2</c:v>
                </c:pt>
                <c:pt idx="58">
                  <c:v>1.3</c:v>
                </c:pt>
                <c:pt idx="59">
                  <c:v>1.98</c:v>
                </c:pt>
                <c:pt idx="60">
                  <c:v>2.63</c:v>
                </c:pt>
                <c:pt idx="61">
                  <c:v>1.1000000000000001</c:v>
                </c:pt>
                <c:pt idx="62">
                  <c:v>1.7</c:v>
                </c:pt>
                <c:pt idx="63">
                  <c:v>3</c:v>
                </c:pt>
                <c:pt idx="64">
                  <c:v>1.17</c:v>
                </c:pt>
                <c:pt idx="65">
                  <c:v>1.5</c:v>
                </c:pt>
                <c:pt idx="66">
                  <c:v>2</c:v>
                </c:pt>
                <c:pt idx="67">
                  <c:v>1.38</c:v>
                </c:pt>
                <c:pt idx="68">
                  <c:v>1.3</c:v>
                </c:pt>
                <c:pt idx="69">
                  <c:v>4.3</c:v>
                </c:pt>
                <c:pt idx="70">
                  <c:v>0.76</c:v>
                </c:pt>
                <c:pt idx="71">
                  <c:v>1.1000000000000001</c:v>
                </c:pt>
                <c:pt idx="72">
                  <c:v>2.4</c:v>
                </c:pt>
                <c:pt idx="73">
                  <c:v>5.5</c:v>
                </c:pt>
                <c:pt idx="74">
                  <c:v>2.8</c:v>
                </c:pt>
                <c:pt idx="75">
                  <c:v>2.06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423744"/>
        <c:axId val="89854336"/>
      </c:scatterChart>
      <c:valAx>
        <c:axId val="7942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HbA1c </a:t>
                </a:r>
                <a:r>
                  <a:rPr lang="en-US" sz="1400" baseline="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conc</a:t>
                </a:r>
                <a:r>
                  <a:rPr lang="en-US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400" baseline="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mmol</a:t>
                </a:r>
                <a:r>
                  <a:rPr lang="en-US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sz="1400" baseline="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854336"/>
        <c:crosses val="autoZero"/>
        <c:crossBetween val="midCat"/>
      </c:valAx>
      <c:valAx>
        <c:axId val="8985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CV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423744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'Validation, ranges &amp; phone lim'!$K$2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4A8EF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lim'!$K$3:$K$5</c:f>
              <c:numCache>
                <c:formatCode>General</c:formatCode>
                <c:ptCount val="3"/>
                <c:pt idx="0">
                  <c:v>39</c:v>
                </c:pt>
                <c:pt idx="1">
                  <c:v>42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'Validation, ranges &amp; phone lim'!$L$2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lim'!$L$3:$L$5</c:f>
              <c:numCache>
                <c:formatCode>General</c:formatCode>
                <c:ptCount val="3"/>
                <c:pt idx="0">
                  <c:v>32</c:v>
                </c:pt>
                <c:pt idx="1">
                  <c:v>24</c:v>
                </c:pt>
                <c:pt idx="2">
                  <c:v>52</c:v>
                </c:pt>
              </c:numCache>
            </c:numRef>
          </c:val>
        </c:ser>
        <c:ser>
          <c:idx val="2"/>
          <c:order val="2"/>
          <c:tx>
            <c:strRef>
              <c:f>'Validation, ranges &amp; phone lim'!$M$2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lim'!$M$3:$M$5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9928832"/>
        <c:axId val="89930368"/>
      </c:barChart>
      <c:catAx>
        <c:axId val="899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930368"/>
        <c:crosses val="autoZero"/>
        <c:auto val="1"/>
        <c:lblAlgn val="ctr"/>
        <c:lblOffset val="100"/>
        <c:noMultiLvlLbl val="0"/>
      </c:catAx>
      <c:valAx>
        <c:axId val="89930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92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49308013395336"/>
          <c:y val="0.22773248258611001"/>
          <c:w val="0.20505856492135791"/>
          <c:h val="0.45367791625846288"/>
        </c:manualLayout>
      </c:layout>
      <c:overlay val="0"/>
      <c:txPr>
        <a:bodyPr/>
        <a:lstStyle/>
        <a:p>
          <a:pPr>
            <a:defRPr sz="1400" b="1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'Validation, ranges &amp; phone lim'!$K$2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4A8EF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lim'!$K$3:$K$5</c:f>
              <c:numCache>
                <c:formatCode>General</c:formatCode>
                <c:ptCount val="3"/>
                <c:pt idx="0">
                  <c:v>39</c:v>
                </c:pt>
                <c:pt idx="1">
                  <c:v>42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'Validation, ranges &amp; phone lim'!$L$2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lim'!$L$3:$L$5</c:f>
              <c:numCache>
                <c:formatCode>General</c:formatCode>
                <c:ptCount val="3"/>
                <c:pt idx="0">
                  <c:v>32</c:v>
                </c:pt>
                <c:pt idx="1">
                  <c:v>24</c:v>
                </c:pt>
                <c:pt idx="2">
                  <c:v>52</c:v>
                </c:pt>
              </c:numCache>
            </c:numRef>
          </c:val>
        </c:ser>
        <c:ser>
          <c:idx val="2"/>
          <c:order val="2"/>
          <c:tx>
            <c:strRef>
              <c:f>'Validation, ranges &amp; phone lim'!$M$2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'Validation, ranges &amp; phone lim'!$J$3:$J$5</c:f>
              <c:strCache>
                <c:ptCount val="3"/>
                <c:pt idx="0">
                  <c:v>Validation</c:v>
                </c:pt>
                <c:pt idx="1">
                  <c:v>Reference Range</c:v>
                </c:pt>
                <c:pt idx="2">
                  <c:v>Phone limits</c:v>
                </c:pt>
              </c:strCache>
            </c:strRef>
          </c:cat>
          <c:val>
            <c:numRef>
              <c:f>'Validation, ranges &amp; phone lim'!$M$3:$M$5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9969408"/>
        <c:axId val="89970944"/>
      </c:barChart>
      <c:catAx>
        <c:axId val="899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970944"/>
        <c:crosses val="autoZero"/>
        <c:auto val="1"/>
        <c:lblAlgn val="ctr"/>
        <c:lblOffset val="100"/>
        <c:noMultiLvlLbl val="0"/>
      </c:catAx>
      <c:valAx>
        <c:axId val="899709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96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49308013395336"/>
          <c:y val="0.22773248258611001"/>
          <c:w val="0.20505856492135791"/>
          <c:h val="0.45367791625846288"/>
        </c:manualLayout>
      </c:layout>
      <c:overlay val="0"/>
      <c:txPr>
        <a:bodyPr/>
        <a:lstStyle/>
        <a:p>
          <a:pPr>
            <a:defRPr sz="1400" b="1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4A8EF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'[sr.xlsx]Summary of answers'!$B$395:$B$398</c:f>
              <c:strCache>
                <c:ptCount val="4"/>
                <c:pt idx="0">
                  <c:v>Yes, in certain patient groups</c:v>
                </c:pt>
                <c:pt idx="1">
                  <c:v>Yes, GTTs and HbA1cs are being requested in the same patients</c:v>
                </c:pt>
                <c:pt idx="2">
                  <c:v>No</c:v>
                </c:pt>
                <c:pt idx="3">
                  <c:v>No answer</c:v>
                </c:pt>
              </c:strCache>
            </c:strRef>
          </c:cat>
          <c:val>
            <c:numRef>
              <c:f>'[sr.xlsx]Summary of answers'!$C$395:$C$398</c:f>
              <c:numCache>
                <c:formatCode>General</c:formatCode>
                <c:ptCount val="4"/>
                <c:pt idx="0">
                  <c:v>49</c:v>
                </c:pt>
                <c:pt idx="1">
                  <c:v>17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'Summary of answers'!$B$402:$B$408</c:f>
              <c:strCache>
                <c:ptCount val="7"/>
                <c:pt idx="0">
                  <c:v>Other, please specify</c:v>
                </c:pt>
                <c:pt idx="1">
                  <c:v>Patients with renal failure</c:v>
                </c:pt>
                <c:pt idx="2">
                  <c:v>Pateints with liver failure</c:v>
                </c:pt>
                <c:pt idx="3">
                  <c:v>Not applicable</c:v>
                </c:pt>
                <c:pt idx="4">
                  <c:v>Patients with anaemia</c:v>
                </c:pt>
                <c:pt idx="5">
                  <c:v>Patients with known haemoglobinopathies (variants)</c:v>
                </c:pt>
                <c:pt idx="6">
                  <c:v>Investigation of gestational diabetes</c:v>
                </c:pt>
              </c:strCache>
            </c:strRef>
          </c:cat>
          <c:val>
            <c:numRef>
              <c:f>'Summary of answers'!$C$402:$C$408</c:f>
              <c:numCache>
                <c:formatCode>General</c:formatCode>
                <c:ptCount val="7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13</c:v>
                </c:pt>
                <c:pt idx="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29536"/>
        <c:axId val="90131072"/>
      </c:barChart>
      <c:catAx>
        <c:axId val="90129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131072"/>
        <c:crosses val="autoZero"/>
        <c:auto val="1"/>
        <c:lblAlgn val="ctr"/>
        <c:lblOffset val="100"/>
        <c:noMultiLvlLbl val="0"/>
      </c:catAx>
      <c:valAx>
        <c:axId val="901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12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Series 1</c:v>
          </c:tx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'[15 28 35.xlsx]Q35'!$D$72:$D$75</c:f>
              <c:strCache>
                <c:ptCount val="4"/>
                <c:pt idx="0">
                  <c:v>Other</c:v>
                </c:pt>
                <c:pt idx="1">
                  <c:v>Confirm diagnosis</c:v>
                </c:pt>
                <c:pt idx="2">
                  <c:v>HbA1c not appropriate</c:v>
                </c:pt>
                <c:pt idx="3">
                  <c:v>GP/out-patients</c:v>
                </c:pt>
              </c:strCache>
            </c:strRef>
          </c:cat>
          <c:val>
            <c:numRef>
              <c:f>'[15 28 35.xlsx]Q35'!$F$72:$F$75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34240"/>
        <c:axId val="90641536"/>
      </c:barChart>
      <c:catAx>
        <c:axId val="90234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0641536"/>
        <c:crosses val="autoZero"/>
        <c:auto val="0"/>
        <c:lblAlgn val="ctr"/>
        <c:lblOffset val="100"/>
        <c:noMultiLvlLbl val="0"/>
      </c:catAx>
      <c:valAx>
        <c:axId val="90641536"/>
        <c:scaling>
          <c:orientation val="minMax"/>
          <c:max val="1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9023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076518108632"/>
          <c:y val="2.6862873182867175E-2"/>
          <c:w val="0.86712074008583551"/>
          <c:h val="0.84581073270339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'GP data only'!$C$44</c:f>
              <c:strCache>
                <c:ptCount val="1"/>
                <c:pt idx="0">
                  <c:v>HbA1c 2010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val>
            <c:numRef>
              <c:f>'GP data only'!$C$45:$C$82</c:f>
              <c:numCache>
                <c:formatCode>0</c:formatCode>
                <c:ptCount val="38"/>
                <c:pt idx="0">
                  <c:v>2911.363636363636</c:v>
                </c:pt>
                <c:pt idx="1">
                  <c:v>4278.2222222222235</c:v>
                </c:pt>
                <c:pt idx="2">
                  <c:v>4757.25</c:v>
                </c:pt>
                <c:pt idx="3">
                  <c:v>5455.6</c:v>
                </c:pt>
                <c:pt idx="4">
                  <c:v>5666.6666666666697</c:v>
                </c:pt>
                <c:pt idx="5">
                  <c:v>7197.1794871794873</c:v>
                </c:pt>
                <c:pt idx="6">
                  <c:v>7326.3076923076915</c:v>
                </c:pt>
                <c:pt idx="7">
                  <c:v>7484</c:v>
                </c:pt>
                <c:pt idx="8">
                  <c:v>7599.6</c:v>
                </c:pt>
                <c:pt idx="9">
                  <c:v>7759.6666666666697</c:v>
                </c:pt>
                <c:pt idx="10">
                  <c:v>7777.7777777777765</c:v>
                </c:pt>
                <c:pt idx="11">
                  <c:v>7919.3333333333321</c:v>
                </c:pt>
                <c:pt idx="12">
                  <c:v>7950</c:v>
                </c:pt>
                <c:pt idx="13">
                  <c:v>8135</c:v>
                </c:pt>
                <c:pt idx="14">
                  <c:v>8307.0961074750248</c:v>
                </c:pt>
                <c:pt idx="15">
                  <c:v>8716.4705882352937</c:v>
                </c:pt>
                <c:pt idx="16">
                  <c:v>9415.4471544715452</c:v>
                </c:pt>
                <c:pt idx="17">
                  <c:v>9448.8571428571431</c:v>
                </c:pt>
                <c:pt idx="18">
                  <c:v>9511.612903225805</c:v>
                </c:pt>
                <c:pt idx="19">
                  <c:v>9687.5</c:v>
                </c:pt>
                <c:pt idx="20">
                  <c:v>9813.636363636364</c:v>
                </c:pt>
                <c:pt idx="21">
                  <c:v>10103.611111111113</c:v>
                </c:pt>
                <c:pt idx="22">
                  <c:v>10856.08695652174</c:v>
                </c:pt>
                <c:pt idx="23">
                  <c:v>11038.190184049081</c:v>
                </c:pt>
                <c:pt idx="24">
                  <c:v>11099.69230769231</c:v>
                </c:pt>
                <c:pt idx="25">
                  <c:v>11106.756756756758</c:v>
                </c:pt>
                <c:pt idx="26">
                  <c:v>11200</c:v>
                </c:pt>
                <c:pt idx="27">
                  <c:v>11226.255448983544</c:v>
                </c:pt>
                <c:pt idx="28">
                  <c:v>12152.666666666664</c:v>
                </c:pt>
                <c:pt idx="29">
                  <c:v>12451</c:v>
                </c:pt>
                <c:pt idx="30">
                  <c:v>13027.169811320755</c:v>
                </c:pt>
                <c:pt idx="31">
                  <c:v>13072.407045009784</c:v>
                </c:pt>
                <c:pt idx="32">
                  <c:v>13237.428571428571</c:v>
                </c:pt>
                <c:pt idx="33">
                  <c:v>13700.4</c:v>
                </c:pt>
                <c:pt idx="34">
                  <c:v>19319.811320754718</c:v>
                </c:pt>
                <c:pt idx="35">
                  <c:v>19375.862068965514</c:v>
                </c:pt>
                <c:pt idx="36">
                  <c:v>20241.599999999995</c:v>
                </c:pt>
                <c:pt idx="37">
                  <c:v>21576.400000000001</c:v>
                </c:pt>
              </c:numCache>
            </c:numRef>
          </c:val>
        </c:ser>
        <c:ser>
          <c:idx val="1"/>
          <c:order val="1"/>
          <c:tx>
            <c:strRef>
              <c:f>'GP data only'!$D$44</c:f>
              <c:strCache>
                <c:ptCount val="1"/>
                <c:pt idx="0">
                  <c:v>HbA1c 2013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</c:spPr>
          <c:invertIfNegative val="0"/>
          <c:val>
            <c:numRef>
              <c:f>'GP data only'!$D$45:$D$82</c:f>
              <c:numCache>
                <c:formatCode>0</c:formatCode>
                <c:ptCount val="38"/>
                <c:pt idx="0">
                  <c:v>20658.977272727276</c:v>
                </c:pt>
                <c:pt idx="1">
                  <c:v>7534</c:v>
                </c:pt>
                <c:pt idx="2">
                  <c:v>6325.25</c:v>
                </c:pt>
                <c:pt idx="3">
                  <c:v>7223.2</c:v>
                </c:pt>
                <c:pt idx="4">
                  <c:v>15000</c:v>
                </c:pt>
                <c:pt idx="5">
                  <c:v>10305.128205128207</c:v>
                </c:pt>
                <c:pt idx="6">
                  <c:v>13944.769230769229</c:v>
                </c:pt>
                <c:pt idx="7">
                  <c:v>17112</c:v>
                </c:pt>
                <c:pt idx="8">
                  <c:v>12494.4</c:v>
                </c:pt>
                <c:pt idx="9">
                  <c:v>10810</c:v>
                </c:pt>
                <c:pt idx="10">
                  <c:v>10000</c:v>
                </c:pt>
                <c:pt idx="11">
                  <c:v>11586.444444444447</c:v>
                </c:pt>
                <c:pt idx="12">
                  <c:v>11556.266666666665</c:v>
                </c:pt>
                <c:pt idx="13">
                  <c:v>13288</c:v>
                </c:pt>
                <c:pt idx="14">
                  <c:v>21015.328970031002</c:v>
                </c:pt>
                <c:pt idx="15">
                  <c:v>12065.588235294115</c:v>
                </c:pt>
                <c:pt idx="16">
                  <c:v>11748.780487804879</c:v>
                </c:pt>
                <c:pt idx="17">
                  <c:v>12309.714285714288</c:v>
                </c:pt>
                <c:pt idx="18">
                  <c:v>13341.075268817205</c:v>
                </c:pt>
                <c:pt idx="19">
                  <c:v>31562.5</c:v>
                </c:pt>
                <c:pt idx="20">
                  <c:v>13910.90909090909</c:v>
                </c:pt>
                <c:pt idx="21">
                  <c:v>10913.611111111113</c:v>
                </c:pt>
                <c:pt idx="22">
                  <c:v>12585.652173913042</c:v>
                </c:pt>
                <c:pt idx="23">
                  <c:v>14505.828220858897</c:v>
                </c:pt>
                <c:pt idx="24">
                  <c:v>15283.076923076922</c:v>
                </c:pt>
                <c:pt idx="25">
                  <c:v>25800.540540540536</c:v>
                </c:pt>
                <c:pt idx="26">
                  <c:v>19842.105263157893</c:v>
                </c:pt>
                <c:pt idx="27">
                  <c:v>18883.24808630746</c:v>
                </c:pt>
                <c:pt idx="28">
                  <c:v>24613.555555555551</c:v>
                </c:pt>
                <c:pt idx="29">
                  <c:v>14974</c:v>
                </c:pt>
                <c:pt idx="30">
                  <c:v>19511.886792452835</c:v>
                </c:pt>
                <c:pt idx="31">
                  <c:v>12214.049531007491</c:v>
                </c:pt>
                <c:pt idx="32">
                  <c:v>17154.857142857138</c:v>
                </c:pt>
                <c:pt idx="33">
                  <c:v>19771.599999999995</c:v>
                </c:pt>
                <c:pt idx="34">
                  <c:v>27785.849056603773</c:v>
                </c:pt>
                <c:pt idx="35">
                  <c:v>35772.758620689652</c:v>
                </c:pt>
                <c:pt idx="36">
                  <c:v>27078.400000000001</c:v>
                </c:pt>
                <c:pt idx="37">
                  <c:v>18306.8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6704"/>
        <c:axId val="90243840"/>
      </c:barChart>
      <c:catAx>
        <c:axId val="90696704"/>
        <c:scaling>
          <c:orientation val="minMax"/>
        </c:scaling>
        <c:delete val="1"/>
        <c:axPos val="b"/>
        <c:majorTickMark val="none"/>
        <c:minorTickMark val="none"/>
        <c:tickLblPos val="none"/>
        <c:crossAx val="90243840"/>
        <c:crosses val="autoZero"/>
        <c:auto val="1"/>
        <c:lblAlgn val="ctr"/>
        <c:lblOffset val="100"/>
        <c:noMultiLvlLbl val="0"/>
      </c:catAx>
      <c:valAx>
        <c:axId val="90243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No. requests per 100,000</a:t>
                </a:r>
              </a:p>
            </c:rich>
          </c:tx>
          <c:layout>
            <c:manualLayout>
              <c:xMode val="edge"/>
              <c:yMode val="edge"/>
              <c:x val="8.892569359707005E-3"/>
              <c:y val="0.2658083700967122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0696704"/>
        <c:crosses val="autoZero"/>
        <c:crossBetween val="between"/>
        <c:majorUnit val="2500"/>
        <c:minorUnit val="5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804244906494995"/>
          <c:y val="0.91022428590916049"/>
          <c:w val="0.34293248462589132"/>
          <c:h val="7.70255484974243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4443302596007"/>
          <c:y val="1.5836986126478846E-2"/>
          <c:w val="0.86566203292226773"/>
          <c:h val="0.8850595440746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'GP data only'!$C$86</c:f>
              <c:strCache>
                <c:ptCount val="1"/>
                <c:pt idx="0">
                  <c:v>GTT 2010</c:v>
                </c:pt>
              </c:strCache>
            </c:strRef>
          </c:tx>
          <c:spPr>
            <a:solidFill>
              <a:srgbClr val="6600CC"/>
            </a:solidFill>
            <a:ln>
              <a:noFill/>
            </a:ln>
          </c:spPr>
          <c:invertIfNegative val="0"/>
          <c:cat>
            <c:multiLvlStrRef>
              <c:f>'GP data only'!$A$87:$B$115</c:f>
              <c:multiLvlStrCache>
                <c:ptCount val="29"/>
                <c:lvl>
                  <c:pt idx="0">
                    <c:v>Princess Royal Hospital</c:v>
                  </c:pt>
                  <c:pt idx="1">
                    <c:v>Royal Victoria Hospital</c:v>
                  </c:pt>
                  <c:pt idx="2">
                    <c:v>Southmead Hospital</c:v>
                  </c:pt>
                  <c:pt idx="3">
                    <c:v>Croydon University Hospital</c:v>
                  </c:pt>
                  <c:pt idx="4">
                    <c:v>Aintree University Hospital</c:v>
                  </c:pt>
                  <c:pt idx="5">
                    <c:v>Hope Hospital</c:v>
                  </c:pt>
                  <c:pt idx="6">
                    <c:v>The York Hospital</c:v>
                  </c:pt>
                  <c:pt idx="7">
                    <c:v>Ulster Hospital</c:v>
                  </c:pt>
                  <c:pt idx="8">
                    <c:v>Royal Blackburn Hospital</c:v>
                  </c:pt>
                  <c:pt idx="9">
                    <c:v>Victoria Hospital</c:v>
                  </c:pt>
                  <c:pt idx="10">
                    <c:v>Leeds General Infirmary</c:v>
                  </c:pt>
                  <c:pt idx="11">
                    <c:v>Torbay Hospital</c:v>
                  </c:pt>
                  <c:pt idx="12">
                    <c:v>The Princess Alexandra Hospital NHS Trust</c:v>
                  </c:pt>
                  <c:pt idx="13">
                    <c:v>Nevill Hall Hospital</c:v>
                  </c:pt>
                  <c:pt idx="14">
                    <c:v>Raigmore Hospital</c:v>
                  </c:pt>
                  <c:pt idx="15">
                    <c:v>Arrowe Park Hospital</c:v>
                  </c:pt>
                  <c:pt idx="16">
                    <c:v>Huddersfield Royal Infirmary</c:v>
                  </c:pt>
                  <c:pt idx="17">
                    <c:v>Alexandra Hospital</c:v>
                  </c:pt>
                  <c:pt idx="18">
                    <c:v>Queen's Hospital</c:v>
                  </c:pt>
                  <c:pt idx="19">
                    <c:v>Queen's Hospital</c:v>
                  </c:pt>
                  <c:pt idx="20">
                    <c:v>Gloucestershire Royal Hospital</c:v>
                  </c:pt>
                  <c:pt idx="21">
                    <c:v>Royal United Hospital</c:v>
                  </c:pt>
                  <c:pt idx="22">
                    <c:v>Cumberland Infirmary</c:v>
                  </c:pt>
                  <c:pt idx="23">
                    <c:v>Sandwell and West Birmingham Hospitals NHS Trust</c:v>
                  </c:pt>
                  <c:pt idx="24">
                    <c:v>Royal Preston Hospital</c:v>
                  </c:pt>
                  <c:pt idx="25">
                    <c:v>Royal Liverpool University Hospital</c:v>
                  </c:pt>
                  <c:pt idx="26">
                    <c:v>Kent &amp; Canterbury Hospital</c:v>
                  </c:pt>
                  <c:pt idx="27">
                    <c:v>Sherwood Forest Hospitals NHS Foundation Trust</c:v>
                  </c:pt>
                  <c:pt idx="28">
                    <c:v>Darlington Memorial Hospital</c:v>
                  </c:pt>
                </c:lvl>
                <c:lvl>
                  <c:pt idx="0">
                    <c:v>26</c:v>
                  </c:pt>
                  <c:pt idx="1">
                    <c:v>19</c:v>
                  </c:pt>
                  <c:pt idx="2">
                    <c:v>18</c:v>
                  </c:pt>
                  <c:pt idx="3">
                    <c:v>11</c:v>
                  </c:pt>
                  <c:pt idx="4">
                    <c:v>38</c:v>
                  </c:pt>
                  <c:pt idx="5">
                    <c:v>22</c:v>
                  </c:pt>
                  <c:pt idx="6">
                    <c:v>13</c:v>
                  </c:pt>
                  <c:pt idx="7">
                    <c:v>32</c:v>
                  </c:pt>
                  <c:pt idx="8">
                    <c:v>05</c:v>
                  </c:pt>
                  <c:pt idx="9">
                    <c:v>36</c:v>
                  </c:pt>
                  <c:pt idx="10">
                    <c:v>29</c:v>
                  </c:pt>
                  <c:pt idx="11">
                    <c:v>34</c:v>
                  </c:pt>
                  <c:pt idx="12">
                    <c:v>02</c:v>
                  </c:pt>
                  <c:pt idx="13">
                    <c:v>17</c:v>
                  </c:pt>
                  <c:pt idx="14">
                    <c:v>08</c:v>
                  </c:pt>
                  <c:pt idx="15">
                    <c:v>14</c:v>
                  </c:pt>
                  <c:pt idx="16">
                    <c:v>09</c:v>
                  </c:pt>
                  <c:pt idx="17">
                    <c:v>10</c:v>
                  </c:pt>
                  <c:pt idx="18">
                    <c:v>27</c:v>
                  </c:pt>
                  <c:pt idx="19">
                    <c:v>06</c:v>
                  </c:pt>
                  <c:pt idx="20">
                    <c:v>30</c:v>
                  </c:pt>
                  <c:pt idx="21">
                    <c:v>28</c:v>
                  </c:pt>
                  <c:pt idx="22">
                    <c:v>15</c:v>
                  </c:pt>
                  <c:pt idx="23">
                    <c:v>21</c:v>
                  </c:pt>
                  <c:pt idx="24">
                    <c:v>04</c:v>
                  </c:pt>
                  <c:pt idx="25">
                    <c:v>01</c:v>
                  </c:pt>
                  <c:pt idx="26">
                    <c:v>25</c:v>
                  </c:pt>
                  <c:pt idx="27">
                    <c:v>20</c:v>
                  </c:pt>
                  <c:pt idx="28">
                    <c:v>37</c:v>
                  </c:pt>
                </c:lvl>
              </c:multiLvlStrCache>
            </c:multiLvlStrRef>
          </c:cat>
          <c:val>
            <c:numRef>
              <c:f>'GP data only'!$C$87:$C$115</c:f>
              <c:numCache>
                <c:formatCode>0</c:formatCode>
                <c:ptCount val="29"/>
                <c:pt idx="0">
                  <c:v>161.19999999999999</c:v>
                </c:pt>
                <c:pt idx="1">
                  <c:v>248.88888888888891</c:v>
                </c:pt>
                <c:pt idx="2">
                  <c:v>324.1666666666668</c:v>
                </c:pt>
                <c:pt idx="3">
                  <c:v>385.63685636856366</c:v>
                </c:pt>
                <c:pt idx="4">
                  <c:v>390.60606060606068</c:v>
                </c:pt>
                <c:pt idx="5">
                  <c:v>402</c:v>
                </c:pt>
                <c:pt idx="6">
                  <c:v>413.55555555555554</c:v>
                </c:pt>
                <c:pt idx="7">
                  <c:v>424</c:v>
                </c:pt>
                <c:pt idx="8">
                  <c:v>541.50943396226432</c:v>
                </c:pt>
                <c:pt idx="9">
                  <c:v>554.72222222222217</c:v>
                </c:pt>
                <c:pt idx="10">
                  <c:v>587.38636363636363</c:v>
                </c:pt>
                <c:pt idx="11">
                  <c:v>604.56140350877195</c:v>
                </c:pt>
                <c:pt idx="12">
                  <c:v>611.25</c:v>
                </c:pt>
                <c:pt idx="13">
                  <c:v>780.14705882352928</c:v>
                </c:pt>
                <c:pt idx="14">
                  <c:v>810.00000000000011</c:v>
                </c:pt>
                <c:pt idx="15">
                  <c:v>824.28571428571433</c:v>
                </c:pt>
                <c:pt idx="16">
                  <c:v>899.2307692307694</c:v>
                </c:pt>
                <c:pt idx="17">
                  <c:v>943.85118842576628</c:v>
                </c:pt>
                <c:pt idx="18">
                  <c:v>1018.8</c:v>
                </c:pt>
                <c:pt idx="19">
                  <c:v>1037.5714285714282</c:v>
                </c:pt>
                <c:pt idx="20">
                  <c:v>1057.2</c:v>
                </c:pt>
                <c:pt idx="21">
                  <c:v>1064.4444444444441</c:v>
                </c:pt>
                <c:pt idx="22">
                  <c:v>1093.75</c:v>
                </c:pt>
                <c:pt idx="23">
                  <c:v>1430.7547169811321</c:v>
                </c:pt>
                <c:pt idx="24">
                  <c:v>1462.4324324324321</c:v>
                </c:pt>
                <c:pt idx="25">
                  <c:v>1692.8</c:v>
                </c:pt>
                <c:pt idx="26">
                  <c:v>1996.4615384615388</c:v>
                </c:pt>
                <c:pt idx="27">
                  <c:v>2006.2419237570921</c:v>
                </c:pt>
                <c:pt idx="28">
                  <c:v>3550</c:v>
                </c:pt>
              </c:numCache>
            </c:numRef>
          </c:val>
        </c:ser>
        <c:ser>
          <c:idx val="1"/>
          <c:order val="1"/>
          <c:tx>
            <c:strRef>
              <c:f>'GP data only'!$D$86</c:f>
              <c:strCache>
                <c:ptCount val="1"/>
                <c:pt idx="0">
                  <c:v>GTT 2013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</c:spPr>
          <c:invertIfNegative val="0"/>
          <c:cat>
            <c:multiLvlStrRef>
              <c:f>'GP data only'!$A$87:$B$115</c:f>
              <c:multiLvlStrCache>
                <c:ptCount val="29"/>
                <c:lvl>
                  <c:pt idx="0">
                    <c:v>Princess Royal Hospital</c:v>
                  </c:pt>
                  <c:pt idx="1">
                    <c:v>Royal Victoria Hospital</c:v>
                  </c:pt>
                  <c:pt idx="2">
                    <c:v>Southmead Hospital</c:v>
                  </c:pt>
                  <c:pt idx="3">
                    <c:v>Croydon University Hospital</c:v>
                  </c:pt>
                  <c:pt idx="4">
                    <c:v>Aintree University Hospital</c:v>
                  </c:pt>
                  <c:pt idx="5">
                    <c:v>Hope Hospital</c:v>
                  </c:pt>
                  <c:pt idx="6">
                    <c:v>The York Hospital</c:v>
                  </c:pt>
                  <c:pt idx="7">
                    <c:v>Ulster Hospital</c:v>
                  </c:pt>
                  <c:pt idx="8">
                    <c:v>Royal Blackburn Hospital</c:v>
                  </c:pt>
                  <c:pt idx="9">
                    <c:v>Victoria Hospital</c:v>
                  </c:pt>
                  <c:pt idx="10">
                    <c:v>Leeds General Infirmary</c:v>
                  </c:pt>
                  <c:pt idx="11">
                    <c:v>Torbay Hospital</c:v>
                  </c:pt>
                  <c:pt idx="12">
                    <c:v>The Princess Alexandra Hospital NHS Trust</c:v>
                  </c:pt>
                  <c:pt idx="13">
                    <c:v>Nevill Hall Hospital</c:v>
                  </c:pt>
                  <c:pt idx="14">
                    <c:v>Raigmore Hospital</c:v>
                  </c:pt>
                  <c:pt idx="15">
                    <c:v>Arrowe Park Hospital</c:v>
                  </c:pt>
                  <c:pt idx="16">
                    <c:v>Huddersfield Royal Infirmary</c:v>
                  </c:pt>
                  <c:pt idx="17">
                    <c:v>Alexandra Hospital</c:v>
                  </c:pt>
                  <c:pt idx="18">
                    <c:v>Queen's Hospital</c:v>
                  </c:pt>
                  <c:pt idx="19">
                    <c:v>Queen's Hospital</c:v>
                  </c:pt>
                  <c:pt idx="20">
                    <c:v>Gloucestershire Royal Hospital</c:v>
                  </c:pt>
                  <c:pt idx="21">
                    <c:v>Royal United Hospital</c:v>
                  </c:pt>
                  <c:pt idx="22">
                    <c:v>Cumberland Infirmary</c:v>
                  </c:pt>
                  <c:pt idx="23">
                    <c:v>Sandwell and West Birmingham Hospitals NHS Trust</c:v>
                  </c:pt>
                  <c:pt idx="24">
                    <c:v>Royal Preston Hospital</c:v>
                  </c:pt>
                  <c:pt idx="25">
                    <c:v>Royal Liverpool University Hospital</c:v>
                  </c:pt>
                  <c:pt idx="26">
                    <c:v>Kent &amp; Canterbury Hospital</c:v>
                  </c:pt>
                  <c:pt idx="27">
                    <c:v>Sherwood Forest Hospitals NHS Foundation Trust</c:v>
                  </c:pt>
                  <c:pt idx="28">
                    <c:v>Darlington Memorial Hospital</c:v>
                  </c:pt>
                </c:lvl>
                <c:lvl>
                  <c:pt idx="0">
                    <c:v>26</c:v>
                  </c:pt>
                  <c:pt idx="1">
                    <c:v>19</c:v>
                  </c:pt>
                  <c:pt idx="2">
                    <c:v>18</c:v>
                  </c:pt>
                  <c:pt idx="3">
                    <c:v>11</c:v>
                  </c:pt>
                  <c:pt idx="4">
                    <c:v>38</c:v>
                  </c:pt>
                  <c:pt idx="5">
                    <c:v>22</c:v>
                  </c:pt>
                  <c:pt idx="6">
                    <c:v>13</c:v>
                  </c:pt>
                  <c:pt idx="7">
                    <c:v>32</c:v>
                  </c:pt>
                  <c:pt idx="8">
                    <c:v>05</c:v>
                  </c:pt>
                  <c:pt idx="9">
                    <c:v>36</c:v>
                  </c:pt>
                  <c:pt idx="10">
                    <c:v>29</c:v>
                  </c:pt>
                  <c:pt idx="11">
                    <c:v>34</c:v>
                  </c:pt>
                  <c:pt idx="12">
                    <c:v>02</c:v>
                  </c:pt>
                  <c:pt idx="13">
                    <c:v>17</c:v>
                  </c:pt>
                  <c:pt idx="14">
                    <c:v>08</c:v>
                  </c:pt>
                  <c:pt idx="15">
                    <c:v>14</c:v>
                  </c:pt>
                  <c:pt idx="16">
                    <c:v>09</c:v>
                  </c:pt>
                  <c:pt idx="17">
                    <c:v>10</c:v>
                  </c:pt>
                  <c:pt idx="18">
                    <c:v>27</c:v>
                  </c:pt>
                  <c:pt idx="19">
                    <c:v>06</c:v>
                  </c:pt>
                  <c:pt idx="20">
                    <c:v>30</c:v>
                  </c:pt>
                  <c:pt idx="21">
                    <c:v>28</c:v>
                  </c:pt>
                  <c:pt idx="22">
                    <c:v>15</c:v>
                  </c:pt>
                  <c:pt idx="23">
                    <c:v>21</c:v>
                  </c:pt>
                  <c:pt idx="24">
                    <c:v>04</c:v>
                  </c:pt>
                  <c:pt idx="25">
                    <c:v>01</c:v>
                  </c:pt>
                  <c:pt idx="26">
                    <c:v>25</c:v>
                  </c:pt>
                  <c:pt idx="27">
                    <c:v>20</c:v>
                  </c:pt>
                  <c:pt idx="28">
                    <c:v>37</c:v>
                  </c:pt>
                </c:lvl>
              </c:multiLvlStrCache>
            </c:multiLvlStrRef>
          </c:cat>
          <c:val>
            <c:numRef>
              <c:f>'GP data only'!$D$87:$D$115</c:f>
              <c:numCache>
                <c:formatCode>0</c:formatCode>
                <c:ptCount val="29"/>
                <c:pt idx="0">
                  <c:v>469.6</c:v>
                </c:pt>
                <c:pt idx="1">
                  <c:v>374.22222222222223</c:v>
                </c:pt>
                <c:pt idx="2">
                  <c:v>445.6666666666668</c:v>
                </c:pt>
                <c:pt idx="3">
                  <c:v>483.73983739837399</c:v>
                </c:pt>
                <c:pt idx="4">
                  <c:v>308.48484848484856</c:v>
                </c:pt>
                <c:pt idx="5">
                  <c:v>178.4</c:v>
                </c:pt>
                <c:pt idx="6">
                  <c:v>367.55555555555554</c:v>
                </c:pt>
                <c:pt idx="7">
                  <c:v>917</c:v>
                </c:pt>
                <c:pt idx="8">
                  <c:v>943.39622641509425</c:v>
                </c:pt>
                <c:pt idx="9">
                  <c:v>619.44444444444446</c:v>
                </c:pt>
                <c:pt idx="10">
                  <c:v>485.79545454545445</c:v>
                </c:pt>
                <c:pt idx="11">
                  <c:v>318.9473684210526</c:v>
                </c:pt>
                <c:pt idx="12">
                  <c:v>481.25</c:v>
                </c:pt>
                <c:pt idx="13">
                  <c:v>422.5</c:v>
                </c:pt>
                <c:pt idx="14">
                  <c:v>698.695652173913</c:v>
                </c:pt>
                <c:pt idx="15">
                  <c:v>740.57142857142856</c:v>
                </c:pt>
                <c:pt idx="16">
                  <c:v>808.30769230769238</c:v>
                </c:pt>
                <c:pt idx="17">
                  <c:v>664.82948673785745</c:v>
                </c:pt>
                <c:pt idx="18">
                  <c:v>966</c:v>
                </c:pt>
                <c:pt idx="19">
                  <c:v>1020.4285714285716</c:v>
                </c:pt>
                <c:pt idx="20">
                  <c:v>577.4666666666667</c:v>
                </c:pt>
                <c:pt idx="21">
                  <c:v>794.22222222222217</c:v>
                </c:pt>
                <c:pt idx="22">
                  <c:v>437.5</c:v>
                </c:pt>
                <c:pt idx="23">
                  <c:v>1018.6792452830189</c:v>
                </c:pt>
                <c:pt idx="24">
                  <c:v>641.62162162162156</c:v>
                </c:pt>
                <c:pt idx="25">
                  <c:v>1112</c:v>
                </c:pt>
                <c:pt idx="26">
                  <c:v>1932.4615384615388</c:v>
                </c:pt>
                <c:pt idx="27">
                  <c:v>1534.1289722415363</c:v>
                </c:pt>
                <c:pt idx="28">
                  <c:v>1249.8333333333328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84032"/>
        <c:axId val="90285568"/>
      </c:barChart>
      <c:catAx>
        <c:axId val="902840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0285568"/>
        <c:crosses val="autoZero"/>
        <c:auto val="1"/>
        <c:lblAlgn val="ctr"/>
        <c:lblOffset val="100"/>
        <c:noMultiLvlLbl val="0"/>
      </c:catAx>
      <c:valAx>
        <c:axId val="90285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No. requests per 100,000</a:t>
                </a:r>
              </a:p>
            </c:rich>
          </c:tx>
          <c:layout>
            <c:manualLayout>
              <c:xMode val="edge"/>
              <c:yMode val="edge"/>
              <c:x val="0"/>
              <c:y val="0.3312602845632253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0284032"/>
        <c:crosses val="autoZero"/>
        <c:crossBetween val="between"/>
        <c:majorUnit val="250"/>
        <c:min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4069547828019109"/>
          <c:y val="0.90851668227083149"/>
          <c:w val="0.29774747250305522"/>
          <c:h val="8.14441654608903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4A8EF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6600CC"/>
              </a:solidFill>
              <a:ln>
                <a:noFill/>
              </a:ln>
              <a:effectLst/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'Summary of answers'!$E$13:$E$17</c:f>
              <c:strCache>
                <c:ptCount val="5"/>
                <c:pt idx="0">
                  <c:v>Yes</c:v>
                </c:pt>
                <c:pt idx="1">
                  <c:v>Think it is happening but not yet confirmed</c:v>
                </c:pt>
                <c:pt idx="2">
                  <c:v>No (Paediatrics)</c:v>
                </c:pt>
                <c:pt idx="3">
                  <c:v>No (others)</c:v>
                </c:pt>
                <c:pt idx="4">
                  <c:v>Answer not given</c:v>
                </c:pt>
              </c:strCache>
            </c:strRef>
          </c:cat>
          <c:val>
            <c:numRef>
              <c:f>'Summary of answers'!$F$13:$F$17</c:f>
              <c:numCache>
                <c:formatCode>General</c:formatCode>
                <c:ptCount val="5"/>
                <c:pt idx="0">
                  <c:v>79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82739270104741"/>
          <c:y val="1.9967326816291198E-2"/>
          <c:w val="0.32494491292361383"/>
          <c:h val="0.9364596829257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8EF2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tx2">
                  <a:lumMod val="9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7"/>
            <c:bubble3D val="0"/>
            <c:spPr>
              <a:solidFill>
                <a:srgbClr val="6600CC"/>
              </a:solidFill>
            </c:spPr>
          </c:dPt>
          <c:dPt>
            <c:idx val="8"/>
            <c:bubble3D val="0"/>
            <c:spPr>
              <a:solidFill>
                <a:srgbClr val="CC66FF"/>
              </a:solidFill>
            </c:spPr>
          </c:dPt>
          <c:dPt>
            <c:idx val="9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4150298920968213"/>
                  <c:y val="-0.326254324217851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10316418780987"/>
                  <c:y val="0.198526810758285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271604938271608"/>
                  <c:y val="-8.418097982683465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660493827160495"/>
                  <c:y val="2.80603266089448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969135802469138"/>
                  <c:y val="-2.80603266089448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043209876543217"/>
                  <c:y val="2.8060326608944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918676621874982"/>
                  <c:y val="3.197509875292330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I</a:t>
                    </a:r>
                    <a:r>
                      <a:rPr lang="en-US" sz="1000" baseline="0" dirty="0"/>
                      <a:t>n agreement with Diabetologists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4919152414970233"/>
                  <c:y val="1.4050007956641192E-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aseline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D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iscourage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Neither promote nor discourage</c:v>
                </c:pt>
                <c:pt idx="1">
                  <c:v>Actively promote</c:v>
                </c:pt>
                <c:pt idx="3">
                  <c:v>Caveats</c:v>
                </c:pt>
                <c:pt idx="5">
                  <c:v>Paediatrics</c:v>
                </c:pt>
                <c:pt idx="6">
                  <c:v>Finances</c:v>
                </c:pt>
                <c:pt idx="7">
                  <c:v>In agreement with Diabetologists</c:v>
                </c:pt>
                <c:pt idx="8">
                  <c:v>No National Guidelines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54</c:v>
                </c:pt>
                <c:pt idx="1">
                  <c:v>24</c:v>
                </c:pt>
                <c:pt idx="3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6"/>
        <c:secondPieSize val="75"/>
        <c:serLines>
          <c:spPr>
            <a:ln w="22225">
              <a:solidFill>
                <a:schemeClr val="bg1"/>
              </a:solidFill>
            </a:ln>
          </c:spPr>
        </c:serLines>
      </c:ofPieChart>
    </c:plotArea>
    <c:plotVisOnly val="1"/>
    <c:dispBlanksAs val="zero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86197798153754"/>
          <c:y val="0"/>
          <c:w val="0.78288577137338999"/>
          <c:h val="0.901876459398173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'Summary of answers'!$B$91:$B$101</c:f>
              <c:strCache>
                <c:ptCount val="11"/>
                <c:pt idx="0">
                  <c:v>Not Specified</c:v>
                </c:pt>
                <c:pt idx="1">
                  <c:v>Other</c:v>
                </c:pt>
                <c:pt idx="2">
                  <c:v>Discussion with Specialists</c:v>
                </c:pt>
                <c:pt idx="3">
                  <c:v>Trust Presentations</c:v>
                </c:pt>
                <c:pt idx="4">
                  <c:v>Handbook</c:v>
                </c:pt>
                <c:pt idx="5">
                  <c:v>Primary Care Presentations</c:v>
                </c:pt>
                <c:pt idx="6">
                  <c:v>Algorithms</c:v>
                </c:pt>
                <c:pt idx="7">
                  <c:v>Guidelines</c:v>
                </c:pt>
                <c:pt idx="8">
                  <c:v>Newsletter</c:v>
                </c:pt>
                <c:pt idx="9">
                  <c:v>Comments</c:v>
                </c:pt>
                <c:pt idx="10">
                  <c:v>Number of Engagers</c:v>
                </c:pt>
              </c:strCache>
            </c:strRef>
          </c:cat>
          <c:val>
            <c:numRef>
              <c:f>'Summary of answers'!$C$91:$C$101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20</c:v>
                </c:pt>
                <c:pt idx="10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58144"/>
        <c:axId val="24769664"/>
      </c:barChart>
      <c:catAx>
        <c:axId val="24758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769664"/>
        <c:crosses val="autoZero"/>
        <c:auto val="1"/>
        <c:lblAlgn val="ctr"/>
        <c:lblOffset val="100"/>
        <c:noMultiLvlLbl val="0"/>
      </c:catAx>
      <c:valAx>
        <c:axId val="24769664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Number of responders/engagers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crossAx val="247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4318858568564"/>
          <c:y val="1.9419314829083122E-2"/>
          <c:w val="0.86421517959522276"/>
          <c:h val="0.884950920514410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56608"/>
        <c:axId val="74358144"/>
      </c:barChart>
      <c:catAx>
        <c:axId val="7435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4358144"/>
        <c:crosses val="autoZero"/>
        <c:auto val="1"/>
        <c:lblAlgn val="ctr"/>
        <c:lblOffset val="100"/>
        <c:noMultiLvlLbl val="0"/>
      </c:catAx>
      <c:valAx>
        <c:axId val="74358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of respondants (%)</a:t>
                </a:r>
                <a:endParaRPr lang="en-GB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7435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'Summary of answers'!$B$108:$B$113</c:f>
              <c:strCache>
                <c:ptCount val="6"/>
                <c:pt idx="0">
                  <c:v>Patient Groups</c:v>
                </c:pt>
                <c:pt idx="1">
                  <c:v>IT</c:v>
                </c:pt>
                <c:pt idx="2">
                  <c:v>CCGs</c:v>
                </c:pt>
                <c:pt idx="3">
                  <c:v>Individual GPs</c:v>
                </c:pt>
                <c:pt idx="4">
                  <c:v>Diabetologists</c:v>
                </c:pt>
                <c:pt idx="5">
                  <c:v>Laboratory Staff</c:v>
                </c:pt>
              </c:strCache>
            </c:strRef>
          </c:cat>
          <c:val>
            <c:numRef>
              <c:f>'Summary of answers'!$D$108:$D$113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  <c:pt idx="4">
                  <c:v>25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74144"/>
        <c:axId val="74212096"/>
      </c:barChart>
      <c:catAx>
        <c:axId val="7437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212096"/>
        <c:crosses val="autoZero"/>
        <c:auto val="1"/>
        <c:lblAlgn val="ctr"/>
        <c:lblOffset val="100"/>
        <c:noMultiLvlLbl val="0"/>
      </c:catAx>
      <c:valAx>
        <c:axId val="74212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Number</a:t>
                </a:r>
                <a:r>
                  <a:rPr lang="en-GB" sz="1200" baseline="0" dirty="0">
                    <a:latin typeface="Arial" pitchFamily="34" charset="0"/>
                    <a:cs typeface="Arial" pitchFamily="34" charset="0"/>
                  </a:rPr>
                  <a:t> of respondents </a:t>
                </a:r>
                <a:endParaRPr lang="en-GB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37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'Summary of answers'!$B$120:$B$134</c:f>
              <c:strCache>
                <c:ptCount val="15"/>
                <c:pt idx="0">
                  <c:v>None of the above</c:v>
                </c:pt>
                <c:pt idx="1">
                  <c:v>Hypopituitarism</c:v>
                </c:pt>
                <c:pt idx="2">
                  <c:v>Other</c:v>
                </c:pt>
                <c:pt idx="3">
                  <c:v>Liver failure</c:v>
                </c:pt>
                <c:pt idx="4">
                  <c:v>HIV infection</c:v>
                </c:pt>
                <c:pt idx="5">
                  <c:v>Acute pancreatic damage or surgery</c:v>
                </c:pt>
                <c:pt idx="6">
                  <c:v>During acute illness</c:v>
                </c:pt>
                <c:pt idx="7">
                  <c:v>Treatment with corticosteroids or anti-psychotic therapy</c:v>
                </c:pt>
                <c:pt idx="8">
                  <c:v>Renal failure</c:v>
                </c:pt>
                <c:pt idx="9">
                  <c:v>Anaemia</c:v>
                </c:pt>
                <c:pt idx="10">
                  <c:v>Short duration of diabetic symptoms</c:v>
                </c:pt>
                <c:pt idx="11">
                  <c:v>All children and young people</c:v>
                </c:pt>
                <c:pt idx="12">
                  <c:v>Symptoms suggesting Type 1 DM</c:v>
                </c:pt>
                <c:pt idx="13">
                  <c:v>Pregnancy and up to 2 months post partum</c:v>
                </c:pt>
                <c:pt idx="14">
                  <c:v>Haemoglobinopathies (variants)</c:v>
                </c:pt>
              </c:strCache>
            </c:strRef>
          </c:cat>
          <c:val>
            <c:numRef>
              <c:f>'Summary of answers'!$D$120:$D$134</c:f>
              <c:numCache>
                <c:formatCode>0</c:formatCode>
                <c:ptCount val="15"/>
                <c:pt idx="0">
                  <c:v>0</c:v>
                </c:pt>
                <c:pt idx="1">
                  <c:v>7.1428571428571423</c:v>
                </c:pt>
                <c:pt idx="2">
                  <c:v>17.857142857142858</c:v>
                </c:pt>
                <c:pt idx="3">
                  <c:v>21.428571428571427</c:v>
                </c:pt>
                <c:pt idx="4">
                  <c:v>35.714285714285715</c:v>
                </c:pt>
                <c:pt idx="5">
                  <c:v>60.714285714285708</c:v>
                </c:pt>
                <c:pt idx="6">
                  <c:v>60.714285714285708</c:v>
                </c:pt>
                <c:pt idx="7">
                  <c:v>60.714285714285708</c:v>
                </c:pt>
                <c:pt idx="8">
                  <c:v>71.428571428571431</c:v>
                </c:pt>
                <c:pt idx="9">
                  <c:v>82.142857142857139</c:v>
                </c:pt>
                <c:pt idx="10">
                  <c:v>85.714285714285708</c:v>
                </c:pt>
                <c:pt idx="11">
                  <c:v>89.285714285714292</c:v>
                </c:pt>
                <c:pt idx="12">
                  <c:v>92.857142857142861</c:v>
                </c:pt>
                <c:pt idx="13">
                  <c:v>96.428571428571431</c:v>
                </c:pt>
                <c:pt idx="1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75136"/>
        <c:axId val="74253056"/>
      </c:barChart>
      <c:catAx>
        <c:axId val="7407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253056"/>
        <c:crosses val="autoZero"/>
        <c:auto val="1"/>
        <c:lblAlgn val="ctr"/>
        <c:lblOffset val="100"/>
        <c:noMultiLvlLbl val="0"/>
      </c:catAx>
      <c:valAx>
        <c:axId val="74253056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407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'Summary of answers'!$B$185:$B$192</c:f>
              <c:strCache>
                <c:ptCount val="8"/>
                <c:pt idx="0">
                  <c:v>None</c:v>
                </c:pt>
                <c:pt idx="1">
                  <c:v>Send a serum sample for fructosamine</c:v>
                </c:pt>
                <c:pt idx="2">
                  <c:v>Send sample for analysis of variant</c:v>
                </c:pt>
                <c:pt idx="3">
                  <c:v>Other</c:v>
                </c:pt>
                <c:pt idx="4">
                  <c:v>Suggest sample is sent for frustosamine</c:v>
                </c:pt>
                <c:pt idx="5">
                  <c:v>Send sample for analysis by another method</c:v>
                </c:pt>
                <c:pt idx="6">
                  <c:v>Suggest that a sample is sent for analysis of variant</c:v>
                </c:pt>
                <c:pt idx="7">
                  <c:v>Append a comment</c:v>
                </c:pt>
              </c:strCache>
            </c:strRef>
          </c:cat>
          <c:val>
            <c:numRef>
              <c:f>'Summary of answers'!$C$185:$C$192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16</c:v>
                </c:pt>
                <c:pt idx="5">
                  <c:v>20</c:v>
                </c:pt>
                <c:pt idx="6">
                  <c:v>25</c:v>
                </c:pt>
                <c:pt idx="7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0384"/>
        <c:axId val="21441920"/>
      </c:barChart>
      <c:catAx>
        <c:axId val="2144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41920"/>
        <c:crosses val="autoZero"/>
        <c:auto val="1"/>
        <c:lblAlgn val="ctr"/>
        <c:lblOffset val="100"/>
        <c:noMultiLvlLbl val="0"/>
      </c:catAx>
      <c:valAx>
        <c:axId val="214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39274863179455"/>
          <c:y val="3.2308586081914406E-2"/>
          <c:w val="0.55116834844437579"/>
          <c:h val="0.886777948198952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'Summary of answers'!$F$196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prstClr val="white">
                <a:lumMod val="85000"/>
              </a:prstClr>
            </a:solidFill>
          </c:spPr>
          <c:invertIfNegative val="0"/>
          <c:cat>
            <c:strRef>
              <c:f>'Summary of answers'!$E$197:$E$203</c:f>
              <c:strCache>
                <c:ptCount val="7"/>
                <c:pt idx="0">
                  <c:v>Suggest send sample for fasting glucose (if for diagnosis)</c:v>
                </c:pt>
                <c:pt idx="1">
                  <c:v>Speak to clinician</c:v>
                </c:pt>
                <c:pt idx="2">
                  <c:v>Add comment indicating HbA1c is unsuitable (if for diagnosis)</c:v>
                </c:pt>
                <c:pt idx="3">
                  <c:v>Suggest OGTT (if for diagnosis)</c:v>
                </c:pt>
                <c:pt idx="4">
                  <c:v>Review haematology/discuss with haematologist</c:v>
                </c:pt>
                <c:pt idx="5">
                  <c:v>Depends on variant and interference</c:v>
                </c:pt>
                <c:pt idx="6">
                  <c:v>Depends on purpose of HbA1c</c:v>
                </c:pt>
              </c:strCache>
            </c:strRef>
          </c:cat>
          <c:val>
            <c:numRef>
              <c:f>'Summary of answers'!$F$197:$F$203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8784"/>
        <c:axId val="21560320"/>
      </c:barChart>
      <c:catAx>
        <c:axId val="2155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560320"/>
        <c:crosses val="autoZero"/>
        <c:auto val="1"/>
        <c:lblAlgn val="ctr"/>
        <c:lblOffset val="100"/>
        <c:noMultiLvlLbl val="0"/>
      </c:catAx>
      <c:valAx>
        <c:axId val="215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55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0.69723</cdr:x>
      <cdr:y>0.72524</cdr:y>
    </cdr:from>
    <cdr:to>
      <cdr:x>0.87959</cdr:x>
      <cdr:y>0.79777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288032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national guidelines</a:t>
          </a:r>
          <a:endParaRPr lang="en-GB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D993-B578-4CC0-B9C0-F9F5229BB53F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C715-C8FD-496E-9D34-D7141DE112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2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56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0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4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0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01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5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0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59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4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6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91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0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6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51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9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40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75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9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5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3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71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8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C715-C8FD-496E-9D34-D7141DE1121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8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CEF175-4102-467F-8922-F6DD88EFDAC1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4B0AF0-4A56-41CD-BA68-ABE5CBCDAD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064896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 use of HbA1c in the diagnosis of Type 2 Diabetes Mellitus: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4400" dirty="0" smtClean="0">
                <a:latin typeface="Arial" pitchFamily="34" charset="0"/>
                <a:cs typeface="Arial" pitchFamily="34" charset="0"/>
              </a:rPr>
              <a:t>A National Audit of practice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diabetesdaily.com/voices/files/2012/05/Hemoglobin-300x3002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Identification of variants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16345"/>
              </p:ext>
            </p:extLst>
          </p:nvPr>
        </p:nvGraphicFramePr>
        <p:xfrm>
          <a:off x="549077" y="1212850"/>
          <a:ext cx="8280921" cy="547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381012"/>
                <a:gridCol w="961178"/>
                <a:gridCol w="1035115"/>
                <a:gridCol w="1035115"/>
                <a:gridCol w="853325"/>
                <a:gridCol w="1142968"/>
              </a:tblGrid>
              <a:tr h="63499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</a:rPr>
                        <a:t>Method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</a:rPr>
                        <a:t>Number of laboratories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</a:rPr>
                        <a:t>Does the</a:t>
                      </a:r>
                      <a:r>
                        <a:rPr lang="en-GB" sz="1800" baseline="0" dirty="0" smtClean="0">
                          <a:latin typeface="Calibri" pitchFamily="34" charset="0"/>
                        </a:rPr>
                        <a:t> method identify variants?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</a:rPr>
                        <a:t>Does the method identify</a:t>
                      </a:r>
                      <a:r>
                        <a:rPr lang="en-GB" sz="1800" baseline="0" dirty="0" smtClean="0">
                          <a:latin typeface="Calibri" pitchFamily="34" charset="0"/>
                        </a:rPr>
                        <a:t> variant type?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endParaRPr lang="en-GB" sz="1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Yes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Yes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Unknown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Affinity Primus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3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8160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8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8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45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Electrophoresis –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Capillarys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 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3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3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D10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G8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31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30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17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Variant II/Turbo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9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6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G7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7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6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Affinity Hb-9210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9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8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HPLC HA8180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4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Other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4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6789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No answer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-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33380" y="389914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380" y="55954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3380" y="22048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3380" y="438659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5268" y="5229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380" y="48453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43879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5787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3110" y="55892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280" y="389914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3796" y="30689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3796" y="5229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5229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3110" y="48428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9552" y="354360"/>
            <a:ext cx="806489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Identification of variants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85801"/>
            <a:ext cx="7992888" cy="3657599"/>
          </a:xfrm>
        </p:spPr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37 respondents would not report an HbA1c if a variant was detected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following action is taken:</a:t>
            </a:r>
          </a:p>
          <a:p>
            <a:pPr>
              <a:buSzPct val="100000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43800" cy="914400"/>
          </a:xfrm>
        </p:spPr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Dealing with variants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28775"/>
              </p:ext>
            </p:extLst>
          </p:nvPr>
        </p:nvGraphicFramePr>
        <p:xfrm>
          <a:off x="467544" y="2852936"/>
          <a:ext cx="76328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645333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Number of responses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76" y="332656"/>
            <a:ext cx="75438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Other actions for dealing with variants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999276"/>
              </p:ext>
            </p:extLst>
          </p:nvPr>
        </p:nvGraphicFramePr>
        <p:xfrm>
          <a:off x="467544" y="1916832"/>
          <a:ext cx="8280920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61653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Number of responses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7920880" cy="4403582"/>
          </a:xfrm>
        </p:spPr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Guidelines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Recommendations for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Laboratory Analysis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 the Diagnosis and Management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of Diabetes Mellitus. David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Sacks,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David E.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Bruns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David E. Goldstein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Noel K.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Maclaren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Jay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McDonald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Marian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Parrott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Clinical Chemistry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48:3 436–472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(2002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intra-laboratory CV for plasma glucose should be &lt; 2.2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intra-laboratory CV for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glycated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HbA1c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should be &lt; 2%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74440"/>
            <a:ext cx="7992888" cy="914400"/>
          </a:xfrm>
        </p:spPr>
        <p:txBody>
          <a:bodyPr/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Question 17 asked for running CVs for glucose and HbA1c methods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127" y="404664"/>
            <a:ext cx="7992888" cy="57606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Running CVs for glucose and HbA1c IQC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/>
          <a:stretch/>
        </p:blipFill>
        <p:spPr>
          <a:xfrm>
            <a:off x="467544" y="1783731"/>
            <a:ext cx="3999586" cy="474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>
          <a:xfrm>
            <a:off x="4683726" y="1782341"/>
            <a:ext cx="4136746" cy="4742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9544" y="1239143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HbA1c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23914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Glucose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9482" y="4576936"/>
            <a:ext cx="34200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7109" y="4418062"/>
            <a:ext cx="34200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492872"/>
              </p:ext>
            </p:extLst>
          </p:nvPr>
        </p:nvGraphicFramePr>
        <p:xfrm>
          <a:off x="899592" y="548680"/>
          <a:ext cx="70567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9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727326"/>
              </p:ext>
            </p:extLst>
          </p:nvPr>
        </p:nvGraphicFramePr>
        <p:xfrm>
          <a:off x="683568" y="548680"/>
          <a:ext cx="76328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632848" cy="2459366"/>
          </a:xfrm>
        </p:spPr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65% of respondents are not able to distinguish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Those that could used the following: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91440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Do you have a mechanism to distinguish between HbA1c for diagnosis and HbA1c for monitoring of diabetes?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2054"/>
              </p:ext>
            </p:extLst>
          </p:nvPr>
        </p:nvGraphicFramePr>
        <p:xfrm>
          <a:off x="1547664" y="3140968"/>
          <a:ext cx="6096000" cy="292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208"/>
                <a:gridCol w="1175792"/>
              </a:tblGrid>
              <a:tr h="43507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Mechanism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Clinical details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5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Known Type 2 Diabetes patients flagged in system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Manually distinguished at reporting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Separate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request codes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07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56792"/>
            <a:ext cx="8424936" cy="51125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2231"/>
              </p:ext>
            </p:extLst>
          </p:nvPr>
        </p:nvGraphicFramePr>
        <p:xfrm>
          <a:off x="683568" y="1844824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00530"/>
          </a:xfrm>
        </p:spPr>
        <p:txBody>
          <a:bodyPr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Dealing with HbA1c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204864"/>
            <a:ext cx="6096000" cy="3657599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56% quote 20-41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mol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15% quote &lt;42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mol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7% quote &lt;48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mol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remainder all have their own view!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e.g. &lt;53, 27-47, 30-42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mol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100000"/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HbA1c reference ranges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7752184" cy="4017639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Discussion around practice at the NCBAG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Sarah mentioned thinking about auditing it within her Trust………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! Let’s do a national audit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Sarah should do it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Sarah phoned a few friends……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85 responses to the survey were received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543800" cy="9144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did the audit come about?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56792"/>
            <a:ext cx="8424936" cy="51125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99003"/>
              </p:ext>
            </p:extLst>
          </p:nvPr>
        </p:nvGraphicFramePr>
        <p:xfrm>
          <a:off x="683568" y="1844824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00530"/>
          </a:xfrm>
        </p:spPr>
        <p:txBody>
          <a:bodyPr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Dealing with HbA1c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3676" y="18864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Interpretative comments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 anchor="t">
            <a:normAutofit fontScale="92500"/>
          </a:bodyPr>
          <a:lstStyle/>
          <a:p>
            <a:pPr marL="18288" indent="0">
              <a:buSzPct val="75000"/>
              <a:buNone/>
            </a:pP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≥48 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Mostly mention diagnostic cut-off, need for symptoms or repeat sample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21% do not mention diagnostic use of HbA1c</a:t>
            </a:r>
          </a:p>
          <a:p>
            <a:pPr marL="18288" indent="0">
              <a:buSzPct val="75000"/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8288" indent="0">
              <a:buSzPct val="75000"/>
              <a:buNone/>
            </a:pP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42-47 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58% indicate patient has increased risk of developing diabetes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18288" indent="0">
              <a:buSzPct val="75000"/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18288" indent="0">
              <a:buSzPct val="75000"/>
              <a:buNone/>
            </a:pP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&lt;42 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8288" indent="0">
              <a:buSzPct val="75000"/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57% state result is not consistent with diabetes, most also specify patient may be at risk of developing diabetes</a:t>
            </a:r>
          </a:p>
          <a:p>
            <a:pPr marL="18288" indent="0">
              <a:buSzPct val="75000"/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18288" indent="0">
              <a:buSzPct val="75000"/>
              <a:buNone/>
            </a:pPr>
            <a:r>
              <a:rPr lang="en-GB" sz="24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Several labs use a standard comment for all HbA1c results regardless of value</a:t>
            </a:r>
          </a:p>
        </p:txBody>
      </p:sp>
    </p:spTree>
    <p:extLst>
      <p:ext uri="{BB962C8B-B14F-4D97-AF65-F5344CB8AC3E}">
        <p14:creationId xmlns:p14="http://schemas.microsoft.com/office/powerpoint/2010/main" val="2264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2527175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30% have a demand management system for HbA1c in place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either achieved at requesting, booking in or requests being referred to a manual vetting queue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99" y="282575"/>
            <a:ext cx="7543800" cy="914400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Management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06813"/>
              </p:ext>
            </p:extLst>
          </p:nvPr>
        </p:nvGraphicFramePr>
        <p:xfrm>
          <a:off x="1117440" y="3212976"/>
          <a:ext cx="691094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48"/>
                <a:gridCol w="2303648"/>
                <a:gridCol w="230364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responses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days/1 month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days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will reinstate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sample is diagnostic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days/2 months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check whether sample is diagnostic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days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916832"/>
            <a:ext cx="7632848" cy="453650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915423"/>
              </p:ext>
            </p:extLst>
          </p:nvPr>
        </p:nvGraphicFramePr>
        <p:xfrm>
          <a:off x="1115616" y="2057400"/>
          <a:ext cx="727280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91440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you or your users continue to carry out glucose tolerance tests? </a:t>
            </a:r>
          </a:p>
        </p:txBody>
      </p:sp>
    </p:spTree>
    <p:extLst>
      <p:ext uri="{BB962C8B-B14F-4D97-AF65-F5344CB8AC3E}">
        <p14:creationId xmlns:p14="http://schemas.microsoft.com/office/powerpoint/2010/main" val="2439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914400"/>
          </a:xfrm>
        </p:spPr>
        <p:txBody>
          <a:bodyPr/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If GTTs are only being carried out in certain patient groups, please indicate which ones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004568"/>
              </p:ext>
            </p:extLst>
          </p:nvPr>
        </p:nvGraphicFramePr>
        <p:xfrm>
          <a:off x="1043608" y="1772816"/>
          <a:ext cx="6624736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8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1452" y="404664"/>
            <a:ext cx="8136904" cy="914400"/>
          </a:xfrm>
        </p:spPr>
        <p:txBody>
          <a:bodyPr anchor="t"/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GTTs in other patient groups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99655766"/>
              </p:ext>
            </p:extLst>
          </p:nvPr>
        </p:nvGraphicFramePr>
        <p:xfrm>
          <a:off x="899592" y="2060848"/>
          <a:ext cx="7344816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0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64704"/>
            <a:ext cx="8640960" cy="56886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0370"/>
              </p:ext>
            </p:extLst>
          </p:nvPr>
        </p:nvGraphicFramePr>
        <p:xfrm>
          <a:off x="323528" y="836712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678" y="159023"/>
            <a:ext cx="837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Total number of HbA1c analyses per 100,000 GP population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764704"/>
            <a:ext cx="8640960" cy="56886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81" y="116632"/>
            <a:ext cx="8229600" cy="634082"/>
          </a:xfrm>
        </p:spPr>
        <p:txBody>
          <a:bodyPr anchor="ctr">
            <a:no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GTT requests per 100,000 GP population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314834"/>
              </p:ext>
            </p:extLst>
          </p:nvPr>
        </p:nvGraphicFramePr>
        <p:xfrm>
          <a:off x="323528" y="836712"/>
          <a:ext cx="8640960" cy="563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5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9439"/>
            <a:ext cx="79208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HbA1c is widely used for diagnosis, but this is not being guided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with users, including patients, could be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Caveats of using HbA1c are highlighted but 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Not all laboratories are aware of their method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CVs for HbA1c are not meeting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variability around commenting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There remains a mixture of glucose and HbA1c measurements, which aren’t always under the control of the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7560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Recommendations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7019"/>
            <a:ext cx="784887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F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ollow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the WHO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guidance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Engage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users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Highlight caveats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Know your method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Review comments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Highlight differences between GTT and HbA1c</a:t>
            </a:r>
          </a:p>
          <a:p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 descr="http://www.diabetesdaily.com/voices/files/2012/05/Hemoglobin-300x30021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404930" cy="14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7920880" cy="332958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Thankfully all respondents were aware of the WHO report from 2011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lie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69568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271" y="6926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66170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National Clinical Biochemistry Audit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Team North West: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Shirley Bowles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Sally Hanton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Andrew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Hutchesson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Mandy Pickersgill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Tony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Tetlow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Advisors: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Garry John and Emma English</a:t>
            </a:r>
            <a:endParaRPr lang="en-GB" sz="2400" dirty="0" smtClean="0">
              <a:solidFill>
                <a:srgbClr val="CC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	David Oleesky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 Adrian Heald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Tom Hutchinson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All survey respondents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WHO report summary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69847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HbA1c can be used as a diagnostic test for diabetes provided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Stringent quality assurance tests are in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Assays are standardised and aligned to international reference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conditions are present that preclude its accurate measurement</a:t>
            </a:r>
            <a:r>
              <a:rPr lang="en-GB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HbA1c of ≥48mmol/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(6.5%) is the cut point for diagnosing diabetes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47015"/>
              </p:ext>
            </p:extLst>
          </p:nvPr>
        </p:nvGraphicFramePr>
        <p:xfrm>
          <a:off x="395536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43608" y="2708920"/>
            <a:ext cx="7344816" cy="38884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51577"/>
              </p:ext>
            </p:extLst>
          </p:nvPr>
        </p:nvGraphicFramePr>
        <p:xfrm>
          <a:off x="899592" y="2564904"/>
          <a:ext cx="72728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543800" cy="914400"/>
          </a:xfrm>
        </p:spPr>
        <p:txBody>
          <a:bodyPr>
            <a:noAutofit/>
          </a:bodyPr>
          <a:lstStyle/>
          <a:p>
            <a:pPr algn="just"/>
            <a:r>
              <a:rPr lang="en-GB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HbA1c is being used for diagnosis of Type 2 Diabetes Mellitus amongst users of your service?</a:t>
            </a:r>
          </a:p>
        </p:txBody>
      </p:sp>
    </p:spTree>
    <p:extLst>
      <p:ext uri="{BB962C8B-B14F-4D97-AF65-F5344CB8AC3E}">
        <p14:creationId xmlns:p14="http://schemas.microsoft.com/office/powerpoint/2010/main" val="29348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2420888"/>
            <a:ext cx="6480720" cy="35283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54" y="1124744"/>
            <a:ext cx="8737326" cy="91440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Do you promote the use of HbA1c for the diagnosis of Diabetes Mellitus? 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717093"/>
              </p:ext>
            </p:extLst>
          </p:nvPr>
        </p:nvGraphicFramePr>
        <p:xfrm>
          <a:off x="827584" y="2204864"/>
          <a:ext cx="6713002" cy="397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54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03330"/>
              </p:ext>
            </p:extLst>
          </p:nvPr>
        </p:nvGraphicFramePr>
        <p:xfrm>
          <a:off x="179512" y="1340768"/>
          <a:ext cx="8738939" cy="498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47856" cy="9144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Engagement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with users about the use of HbA1c in diagnosis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Diabetes Mellitus 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147248" cy="140053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Which groups have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been involved in agreeing the content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presentations/publications?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170584" cy="4525963"/>
          </a:xfrm>
        </p:spPr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8 respondents gave no answer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4 respondents only involved the laboratory staff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Nobody involved the patients!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20564"/>
              </p:ext>
            </p:extLst>
          </p:nvPr>
        </p:nvGraphicFramePr>
        <p:xfrm>
          <a:off x="2699792" y="1700808"/>
          <a:ext cx="5910263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9304"/>
              </p:ext>
            </p:extLst>
          </p:nvPr>
        </p:nvGraphicFramePr>
        <p:xfrm>
          <a:off x="2915816" y="1628800"/>
          <a:ext cx="5910263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83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23528" y="498376"/>
            <a:ext cx="7543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Which of the following situations have you highlighted to users as inappropriate to use HbA1c for diagnosis?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7165"/>
              </p:ext>
            </p:extLst>
          </p:nvPr>
        </p:nvGraphicFramePr>
        <p:xfrm>
          <a:off x="0" y="1556792"/>
          <a:ext cx="88204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148064" y="60932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respondents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266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Hypopituitarism was added</a:t>
            </a:r>
          </a:p>
          <a:p>
            <a:r>
              <a:rPr lang="en-GB" dirty="0">
                <a:solidFill>
                  <a:srgbClr val="FFFF00"/>
                </a:solidFill>
              </a:rPr>
              <a:t>as a red herring to assess whether</a:t>
            </a:r>
          </a:p>
          <a:p>
            <a:r>
              <a:rPr lang="en-GB" dirty="0">
                <a:solidFill>
                  <a:srgbClr val="FFFF00"/>
                </a:solidFill>
              </a:rPr>
              <a:t>respondents were merely ticking all </a:t>
            </a:r>
          </a:p>
          <a:p>
            <a:r>
              <a:rPr lang="en-GB" dirty="0">
                <a:solidFill>
                  <a:srgbClr val="FFFF00"/>
                </a:solidFill>
              </a:rPr>
              <a:t>boxes.</a:t>
            </a:r>
          </a:p>
        </p:txBody>
      </p:sp>
    </p:spTree>
    <p:extLst>
      <p:ext uri="{BB962C8B-B14F-4D97-AF65-F5344CB8AC3E}">
        <p14:creationId xmlns:p14="http://schemas.microsoft.com/office/powerpoint/2010/main" val="819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2362</TotalTime>
  <Words>972</Words>
  <Application>Microsoft Office PowerPoint</Application>
  <PresentationFormat>On-screen Show (4:3)</PresentationFormat>
  <Paragraphs>274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Elemental</vt:lpstr>
      <vt:lpstr>The use of HbA1c in the diagnosis of Type 2 Diabetes Mellitus: A National Audit of practice</vt:lpstr>
      <vt:lpstr>How did the audit come about?</vt:lpstr>
      <vt:lpstr>Thankfully all respondents were aware of the WHO report from 2011</vt:lpstr>
      <vt:lpstr>PowerPoint Presentation</vt:lpstr>
      <vt:lpstr>Is HbA1c is being used for diagnosis of Type 2 Diabetes Mellitus amongst users of your service?</vt:lpstr>
      <vt:lpstr>Do you promote the use of HbA1c for the diagnosis of Diabetes Mellitus? </vt:lpstr>
      <vt:lpstr>Engagement with users about the use of HbA1c in diagnosis of Diabetes Mellitus   </vt:lpstr>
      <vt:lpstr>Which groups have been involved in agreeing the content of presentations/publications?</vt:lpstr>
      <vt:lpstr>PowerPoint Presentation</vt:lpstr>
      <vt:lpstr>Identification of variants</vt:lpstr>
      <vt:lpstr>Dealing with variants</vt:lpstr>
      <vt:lpstr>Other actions for dealing with variants</vt:lpstr>
      <vt:lpstr>Question 17 asked for running CVs for glucose and HbA1c methods </vt:lpstr>
      <vt:lpstr>PowerPoint Presentation</vt:lpstr>
      <vt:lpstr>PowerPoint Presentation</vt:lpstr>
      <vt:lpstr>PowerPoint Presentation</vt:lpstr>
      <vt:lpstr>Do you have a mechanism to distinguish between HbA1c for diagnosis and HbA1c for monitoring of diabetes? </vt:lpstr>
      <vt:lpstr>Dealing with HbA1c Results </vt:lpstr>
      <vt:lpstr>HbA1c reference ranges</vt:lpstr>
      <vt:lpstr>Dealing with HbA1c Results </vt:lpstr>
      <vt:lpstr>PowerPoint Presentation</vt:lpstr>
      <vt:lpstr>Demand Management</vt:lpstr>
      <vt:lpstr>Do you or your users continue to carry out glucose tolerance tests? </vt:lpstr>
      <vt:lpstr>If GTTs are only being carried out in certain patient groups, please indicate which ones</vt:lpstr>
      <vt:lpstr>GTTs in other patient groups </vt:lpstr>
      <vt:lpstr>PowerPoint Presentation</vt:lpstr>
      <vt:lpstr>Total Number of GTT requests per 100,000 GP population</vt:lpstr>
      <vt:lpstr>PowerPoint Presentation</vt:lpstr>
      <vt:lpstr>PowerPoint Presentation</vt:lpstr>
      <vt:lpstr>PowerPoint Presentation</vt:lpstr>
    </vt:vector>
  </TitlesOfParts>
  <Company>MCHFT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HbA1c in the diagnosis of Type 2 Diabetes Mellitus</dc:title>
  <dc:creator>Administrator</dc:creator>
  <cp:lastModifiedBy>Craig McKibbin</cp:lastModifiedBy>
  <cp:revision>154</cp:revision>
  <dcterms:created xsi:type="dcterms:W3CDTF">2015-05-13T09:48:06Z</dcterms:created>
  <dcterms:modified xsi:type="dcterms:W3CDTF">2016-11-25T14:52:21Z</dcterms:modified>
</cp:coreProperties>
</file>