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16.xml" ContentType="application/vnd.openxmlformats-officedocument.presentationml.notesSlide+xml"/>
  <Override PartName="/ppt/charts/chart6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8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9.xml" ContentType="application/vnd.openxmlformats-officedocument.drawingml.chart+xml"/>
  <Override PartName="/ppt/theme/themeOverride7.xml" ContentType="application/vnd.openxmlformats-officedocument.themeOverr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10.xml" ContentType="application/vnd.openxmlformats-officedocument.drawingml.chart+xml"/>
  <Override PartName="/ppt/theme/themeOverride8.xml" ContentType="application/vnd.openxmlformats-officedocument.themeOverr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rts/chart11.xml" ContentType="application/vnd.openxmlformats-officedocument.drawingml.chart+xml"/>
  <Override PartName="/ppt/theme/themeOverride9.xml" ContentType="application/vnd.openxmlformats-officedocument.themeOverr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charts/chart12.xml" ContentType="application/vnd.openxmlformats-officedocument.drawingml.chart+xml"/>
  <Override PartName="/ppt/theme/themeOverride10.xml" ContentType="application/vnd.openxmlformats-officedocument.themeOverr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charts/chart13.xml" ContentType="application/vnd.openxmlformats-officedocument.drawingml.chart+xml"/>
  <Override PartName="/ppt/theme/themeOverride11.xml" ContentType="application/vnd.openxmlformats-officedocument.themeOverride+xml"/>
  <Override PartName="/ppt/notesSlides/notesSlide41.xml" ContentType="application/vnd.openxmlformats-officedocument.presentationml.notesSlide+xml"/>
  <Override PartName="/ppt/charts/chart14.xml" ContentType="application/vnd.openxmlformats-officedocument.drawingml.chart+xml"/>
  <Override PartName="/ppt/theme/themeOverride12.xml" ContentType="application/vnd.openxmlformats-officedocument.themeOverr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charts/chart15.xml" ContentType="application/vnd.openxmlformats-officedocument.drawingml.chart+xml"/>
  <Override PartName="/ppt/theme/themeOverride13.xml" ContentType="application/vnd.openxmlformats-officedocument.themeOverr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66" r:id="rId2"/>
    <p:sldId id="301" r:id="rId3"/>
    <p:sldId id="432" r:id="rId4"/>
    <p:sldId id="394" r:id="rId5"/>
    <p:sldId id="391" r:id="rId6"/>
    <p:sldId id="423" r:id="rId7"/>
    <p:sldId id="397" r:id="rId8"/>
    <p:sldId id="398" r:id="rId9"/>
    <p:sldId id="431" r:id="rId10"/>
    <p:sldId id="399" r:id="rId11"/>
    <p:sldId id="400" r:id="rId12"/>
    <p:sldId id="433" r:id="rId13"/>
    <p:sldId id="401" r:id="rId14"/>
    <p:sldId id="402" r:id="rId15"/>
    <p:sldId id="403" r:id="rId16"/>
    <p:sldId id="404" r:id="rId17"/>
    <p:sldId id="407" r:id="rId18"/>
    <p:sldId id="406" r:id="rId19"/>
    <p:sldId id="424" r:id="rId20"/>
    <p:sldId id="405" r:id="rId21"/>
    <p:sldId id="408" r:id="rId22"/>
    <p:sldId id="409" r:id="rId23"/>
    <p:sldId id="410" r:id="rId24"/>
    <p:sldId id="411" r:id="rId25"/>
    <p:sldId id="412" r:id="rId26"/>
    <p:sldId id="413" r:id="rId27"/>
    <p:sldId id="415" r:id="rId28"/>
    <p:sldId id="416" r:id="rId29"/>
    <p:sldId id="434" r:id="rId30"/>
    <p:sldId id="437" r:id="rId31"/>
    <p:sldId id="436" r:id="rId32"/>
    <p:sldId id="438" r:id="rId33"/>
    <p:sldId id="417" r:id="rId34"/>
    <p:sldId id="418" r:id="rId35"/>
    <p:sldId id="419" r:id="rId36"/>
    <p:sldId id="420" r:id="rId37"/>
    <p:sldId id="421" r:id="rId38"/>
    <p:sldId id="425" r:id="rId39"/>
    <p:sldId id="422" r:id="rId40"/>
    <p:sldId id="426" r:id="rId41"/>
    <p:sldId id="427" r:id="rId42"/>
    <p:sldId id="428" r:id="rId43"/>
    <p:sldId id="429" r:id="rId44"/>
    <p:sldId id="430" r:id="rId45"/>
    <p:sldId id="388" r:id="rId46"/>
    <p:sldId id="393" r:id="rId47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3C3"/>
    <a:srgbClr val="FFE7C2"/>
    <a:srgbClr val="B11C58"/>
    <a:srgbClr val="B117AD"/>
    <a:srgbClr val="0099FF"/>
    <a:srgbClr val="FF0000"/>
    <a:srgbClr val="404040"/>
    <a:srgbClr val="474749"/>
    <a:srgbClr val="060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62" autoAdjust="0"/>
  </p:normalViewPr>
  <p:slideViewPr>
    <p:cSldViewPr snapToGrid="0">
      <p:cViewPr>
        <p:scale>
          <a:sx n="107" d="100"/>
          <a:sy n="107" d="100"/>
        </p:scale>
        <p:origin x="-84" y="-72"/>
      </p:cViewPr>
      <p:guideLst>
        <p:guide orient="horz" pos="370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bedford\users\RRandle\Audits\National%20Audit%20Committee\Copy%20of%20National%20audit%20of%20lab%20compliance%20with%20CG181-responses%20expanded.xls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bedford\users\RRandle\Audits\National%20Audit%20Committee\Copy%20of%20National%20audit%20of%20lab%20compliance%20with%20CG181-responses%20expanded.xls" TargetMode="External"/><Relationship Id="rId1" Type="http://schemas.openxmlformats.org/officeDocument/2006/relationships/themeOverride" Target="../theme/themeOverride8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\\bedford\users\RRandle\Audits\National%20Audit%20Committee\Copy%20of%20National%20audit%20of%20lab%20compliance%20with%20CG181-responses%20expanded.xls" TargetMode="External"/><Relationship Id="rId1" Type="http://schemas.openxmlformats.org/officeDocument/2006/relationships/themeOverride" Target="../theme/themeOverride9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\\bedford\users\RRandle\Audits\National%20Audit%20Committee\Copy%20of%20National%20audit%20of%20lab%20compliance%20with%20CG181-responses%20expanded.xls" TargetMode="External"/><Relationship Id="rId1" Type="http://schemas.openxmlformats.org/officeDocument/2006/relationships/themeOverride" Target="../theme/themeOverride10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\\bedford\users\RRandle\Audits\National%20Audit%20Committee\Copy%20of%20National%20audit%20of%20lab%20compliance%20with%20CG181-responses%20expanded.xls" TargetMode="External"/><Relationship Id="rId1" Type="http://schemas.openxmlformats.org/officeDocument/2006/relationships/themeOverride" Target="../theme/themeOverride11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\\bedford\users\RRandle\Audits\National%20Audit%20Committee\Copy%20of%20National%20audit%20of%20lab%20compliance%20with%20CG181-responses%20expanded.xls" TargetMode="External"/><Relationship Id="rId1" Type="http://schemas.openxmlformats.org/officeDocument/2006/relationships/themeOverride" Target="../theme/themeOverride12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\\bedford\users\RRandle\Audits\National%20Audit%20Committee\Copy%20of%20National%20audit%20of%20lab%20compliance%20with%20CG181-responses%20expanded.xls" TargetMode="External"/><Relationship Id="rId1" Type="http://schemas.openxmlformats.org/officeDocument/2006/relationships/themeOverride" Target="../theme/themeOverride13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bedford\users\RRandle\Audits\National%20Audit%20Committee\Copy%20of%20National%20audit%20of%20lab%20compliance%20with%20CG181-responses%20expanded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bedford\users\RRandle\Audits\National%20Audit%20Committee\Copy%20of%20National%20audit%20of%20lab%20compliance%20with%20CG181-responses%20expanded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bedford\users\RRandle\Audits\National%20Audit%20Committee\Copy%20of%20National%20audit%20of%20lab%20compliance%20with%20CG181-responses%20expanded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bedford\users\RRandle\Audits\National%20Audit%20Committee\Copy%20of%20National%20audit%20of%20lab%20compliance%20with%20CG181-responses%20expanded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bedford\users\RRandle\Audits\National%20Audit%20Committee\Copy%20of%20National%20audit%20of%20lab%20compliance%20with%20CG181-responses%20expanded.xls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bedford\users\RRandle\Audits\National%20Audit%20Committee\Copy%20of%20National%20audit%20of%20lab%20compliance%20with%20CG181-responses%20expanded.xls" TargetMode="External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bedford\users\RRandle\Audits\National%20Audit%20Committee\Copy%20of%20National%20audit%20of%20lab%20compliance%20with%20CG181-responses%20expanded.xls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\\bedford\users\RRandle\Audits\National%20Audit%20Committee\Copy%20of%20National%20audit%20of%20lab%20compliance%20with%20CG181-responses%20expanded.xls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Demographics!$B$87</c:f>
              <c:strCache>
                <c:ptCount val="1"/>
                <c:pt idx="0">
                  <c:v>Number of hospitals</c:v>
                </c:pt>
              </c:strCache>
            </c:strRef>
          </c:tx>
          <c:spPr>
            <a:solidFill>
              <a:srgbClr val="10B1AE"/>
            </a:solidFill>
            <a:ln>
              <a:solidFill>
                <a:srgbClr val="404040"/>
              </a:solidFill>
            </a:ln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Demographics!$A$88:$A$92</c:f>
              <c:strCache>
                <c:ptCount val="5"/>
                <c:pt idx="0">
                  <c:v>District General Hospital</c:v>
                </c:pt>
                <c:pt idx="1">
                  <c:v>Teaching hospital</c:v>
                </c:pt>
                <c:pt idx="2">
                  <c:v>Tertiary referral centre</c:v>
                </c:pt>
                <c:pt idx="3">
                  <c:v>Pathology network</c:v>
                </c:pt>
                <c:pt idx="4">
                  <c:v>Multi-site pathology department covering 3 hospitals</c:v>
                </c:pt>
              </c:strCache>
            </c:strRef>
          </c:cat>
          <c:val>
            <c:numRef>
              <c:f>Demographics!$B$88:$B$92</c:f>
              <c:numCache>
                <c:formatCode>General</c:formatCode>
                <c:ptCount val="5"/>
                <c:pt idx="0">
                  <c:v>45</c:v>
                </c:pt>
                <c:pt idx="1">
                  <c:v>27</c:v>
                </c:pt>
                <c:pt idx="2">
                  <c:v>7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241856"/>
        <c:axId val="89251840"/>
      </c:barChart>
      <c:catAx>
        <c:axId val="892418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Arial" panose="020B0604020202020204" pitchFamily="34" charset="0"/>
              </a:defRPr>
            </a:pPr>
            <a:endParaRPr lang="en-US"/>
          </a:p>
        </c:txPr>
        <c:crossAx val="89251840"/>
        <c:crosses val="autoZero"/>
        <c:auto val="1"/>
        <c:lblAlgn val="ctr"/>
        <c:lblOffset val="100"/>
        <c:noMultiLvlLbl val="0"/>
      </c:catAx>
      <c:valAx>
        <c:axId val="892518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200" baseline="0" dirty="0">
                    <a:latin typeface="Arial" panose="020B0604020202020204" pitchFamily="34" charset="0"/>
                  </a:rPr>
                  <a:t>Number </a:t>
                </a:r>
                <a:r>
                  <a:rPr lang="en-GB" sz="1200" baseline="0" dirty="0" smtClean="0">
                    <a:latin typeface="Arial" panose="020B0604020202020204" pitchFamily="34" charset="0"/>
                  </a:rPr>
                  <a:t>of laboratories</a:t>
                </a:r>
                <a:endParaRPr lang="en-GB" sz="1200" baseline="0" dirty="0">
                  <a:latin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1.63599155660893E-2"/>
              <c:y val="0.229786306239279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924185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'Repertoire for clnical teams'!$E$86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10B1AE"/>
            </a:solidFill>
          </c:spPr>
          <c:invertIfNegative val="0"/>
          <c:dLbls>
            <c:txPr>
              <a:bodyPr/>
              <a:lstStyle/>
              <a:p>
                <a:pPr>
                  <a:defRPr sz="1400" baseline="0"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'Repertoire for clnical teams'!$D$87:$D$88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'Repertoire for clnical teams'!$E$87:$E$88</c:f>
              <c:numCache>
                <c:formatCode>General</c:formatCode>
                <c:ptCount val="2"/>
                <c:pt idx="0">
                  <c:v>25</c:v>
                </c:pt>
                <c:pt idx="1">
                  <c:v>47</c:v>
                </c:pt>
              </c:numCache>
            </c:numRef>
          </c:val>
        </c:ser>
        <c:ser>
          <c:idx val="1"/>
          <c:order val="1"/>
          <c:tx>
            <c:strRef>
              <c:f>'Repertoire for clnical teams'!$F$86</c:f>
              <c:strCache>
                <c:ptCount val="1"/>
                <c:pt idx="0">
                  <c:v>England</c:v>
                </c:pt>
              </c:strCache>
            </c:strRef>
          </c:tx>
          <c:spPr>
            <a:solidFill>
              <a:srgbClr val="FF9E0C"/>
            </a:solidFill>
          </c:spPr>
          <c:invertIfNegative val="0"/>
          <c:dLbls>
            <c:txPr>
              <a:bodyPr/>
              <a:lstStyle/>
              <a:p>
                <a:pPr>
                  <a:defRPr sz="1400" baseline="0"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'Repertoire for clnical teams'!$D$87:$D$88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'Repertoire for clnical teams'!$F$87:$F$88</c:f>
              <c:numCache>
                <c:formatCode>General</c:formatCode>
                <c:ptCount val="2"/>
                <c:pt idx="0">
                  <c:v>21</c:v>
                </c:pt>
                <c:pt idx="1">
                  <c:v>39</c:v>
                </c:pt>
              </c:numCache>
            </c:numRef>
          </c:val>
        </c:ser>
        <c:ser>
          <c:idx val="2"/>
          <c:order val="2"/>
          <c:tx>
            <c:strRef>
              <c:f>'Repertoire for clnical teams'!$G$86</c:f>
              <c:strCache>
                <c:ptCount val="1"/>
                <c:pt idx="0">
                  <c:v>Scotland</c:v>
                </c:pt>
              </c:strCache>
            </c:strRef>
          </c:tx>
          <c:spPr>
            <a:solidFill>
              <a:srgbClr val="6D15D8"/>
            </a:solidFill>
          </c:spPr>
          <c:invertIfNegative val="0"/>
          <c:dLbls>
            <c:txPr>
              <a:bodyPr/>
              <a:lstStyle/>
              <a:p>
                <a:pPr>
                  <a:defRPr sz="1400" baseline="0"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'Repertoire for clnical teams'!$D$87:$D$88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'Repertoire for clnical teams'!$G$87:$G$88</c:f>
              <c:numCache>
                <c:formatCode>General</c:formatCode>
                <c:ptCount val="2"/>
                <c:pt idx="0">
                  <c:v>1</c:v>
                </c:pt>
                <c:pt idx="1">
                  <c:v>7</c:v>
                </c:pt>
              </c:numCache>
            </c:numRef>
          </c:val>
        </c:ser>
        <c:ser>
          <c:idx val="3"/>
          <c:order val="3"/>
          <c:tx>
            <c:strRef>
              <c:f>'Repertoire for clnical teams'!$H$86</c:f>
              <c:strCache>
                <c:ptCount val="1"/>
                <c:pt idx="0">
                  <c:v>Wales</c:v>
                </c:pt>
              </c:strCache>
            </c:strRef>
          </c:tx>
          <c:spPr>
            <a:solidFill>
              <a:srgbClr val="FFC3C3"/>
            </a:solidFill>
          </c:spPr>
          <c:invertIfNegative val="0"/>
          <c:dLbls>
            <c:txPr>
              <a:bodyPr/>
              <a:lstStyle/>
              <a:p>
                <a:pPr>
                  <a:defRPr sz="1400" baseline="0"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'Repertoire for clnical teams'!$D$87:$D$88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'Repertoire for clnical teams'!$H$87:$H$88</c:f>
              <c:numCache>
                <c:formatCode>General</c:formatCode>
                <c:ptCount val="2"/>
                <c:pt idx="0">
                  <c:v>1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661760"/>
        <c:axId val="106663296"/>
      </c:barChart>
      <c:catAx>
        <c:axId val="106661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Arial" panose="020B0604020202020204" pitchFamily="34" charset="0"/>
              </a:defRPr>
            </a:pPr>
            <a:endParaRPr lang="en-US"/>
          </a:p>
        </c:txPr>
        <c:crossAx val="106663296"/>
        <c:crosses val="autoZero"/>
        <c:auto val="1"/>
        <c:lblAlgn val="ctr"/>
        <c:lblOffset val="100"/>
        <c:noMultiLvlLbl val="0"/>
      </c:catAx>
      <c:valAx>
        <c:axId val="1066632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400"/>
                  <a:t>Number</a:t>
                </a:r>
                <a:r>
                  <a:rPr lang="en-GB" sz="1400" baseline="0"/>
                  <a:t> of laboratories</a:t>
                </a:r>
                <a:endParaRPr lang="en-GB" sz="14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</a:defRPr>
            </a:pPr>
            <a:endParaRPr lang="en-US"/>
          </a:p>
        </c:txPr>
        <c:crossAx val="1066617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412627704405496"/>
          <c:y val="3.9440685298952997E-2"/>
          <c:w val="0.138166772978079"/>
          <c:h val="0.44639312393643099"/>
        </c:manualLayout>
      </c:layout>
      <c:overlay val="0"/>
      <c:txPr>
        <a:bodyPr/>
        <a:lstStyle/>
        <a:p>
          <a:pPr>
            <a:defRPr sz="1400" baseline="0">
              <a:latin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10B1AE"/>
            </a:solidFill>
          </c:spPr>
          <c:invertIfNegative val="0"/>
          <c:dLbls>
            <c:txPr>
              <a:bodyPr/>
              <a:lstStyle/>
              <a:p>
                <a:pPr>
                  <a:defRPr sz="14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Triglycerides!$A$86:$A$87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Triglycerides!$B$86:$B$87</c:f>
              <c:numCache>
                <c:formatCode>General</c:formatCode>
                <c:ptCount val="2"/>
                <c:pt idx="0">
                  <c:v>49</c:v>
                </c:pt>
                <c:pt idx="1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387904"/>
        <c:axId val="125389440"/>
      </c:barChart>
      <c:catAx>
        <c:axId val="1253879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Arial" panose="020B0604020202020204" pitchFamily="34" charset="0"/>
              </a:defRPr>
            </a:pPr>
            <a:endParaRPr lang="en-US"/>
          </a:p>
        </c:txPr>
        <c:crossAx val="125389440"/>
        <c:crosses val="autoZero"/>
        <c:auto val="1"/>
        <c:lblAlgn val="ctr"/>
        <c:lblOffset val="100"/>
        <c:noMultiLvlLbl val="0"/>
      </c:catAx>
      <c:valAx>
        <c:axId val="1253894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GB" sz="1400">
                    <a:latin typeface="Arial" panose="020B0604020202020204" pitchFamily="34" charset="0"/>
                    <a:cs typeface="Arial" panose="020B0604020202020204" pitchFamily="34" charset="0"/>
                  </a:rPr>
                  <a:t>Number of laboratories</a:t>
                </a:r>
              </a:p>
            </c:rich>
          </c:tx>
          <c:layout>
            <c:manualLayout>
              <c:xMode val="edge"/>
              <c:yMode val="edge"/>
              <c:x val="2.7777777777777801E-2"/>
              <c:y val="0.255395523476232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2538790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7959689001139"/>
          <c:y val="9.3899687196634704E-2"/>
          <c:w val="0.858979514353159"/>
          <c:h val="0.7432998957322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Triglycerides!$I$85</c:f>
              <c:strCache>
                <c:ptCount val="1"/>
                <c:pt idx="0">
                  <c:v>Number of laboratories</c:v>
                </c:pt>
              </c:strCache>
            </c:strRef>
          </c:tx>
          <c:spPr>
            <a:solidFill>
              <a:srgbClr val="10B1AE"/>
            </a:solidFill>
          </c:spPr>
          <c:invertIfNegative val="0"/>
          <c:dLbls>
            <c:txPr>
              <a:bodyPr/>
              <a:lstStyle/>
              <a:p>
                <a:pPr>
                  <a:defRPr sz="14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Triglycerides!$H$86:$H$91</c:f>
              <c:strCache>
                <c:ptCount val="6"/>
                <c:pt idx="0">
                  <c:v>&gt;10</c:v>
                </c:pt>
                <c:pt idx="1">
                  <c:v>&gt;15</c:v>
                </c:pt>
                <c:pt idx="2">
                  <c:v>20</c:v>
                </c:pt>
                <c:pt idx="3">
                  <c:v>&gt; or = 20</c:v>
                </c:pt>
                <c:pt idx="4">
                  <c:v>&gt;20</c:v>
                </c:pt>
                <c:pt idx="5">
                  <c:v>&gt;30</c:v>
                </c:pt>
              </c:strCache>
            </c:strRef>
          </c:cat>
          <c:val>
            <c:numRef>
              <c:f>Triglycerides!$I$86:$I$91</c:f>
              <c:numCache>
                <c:formatCode>General</c:formatCode>
                <c:ptCount val="6"/>
                <c:pt idx="0">
                  <c:v>3</c:v>
                </c:pt>
                <c:pt idx="1">
                  <c:v>2</c:v>
                </c:pt>
                <c:pt idx="2">
                  <c:v>18</c:v>
                </c:pt>
                <c:pt idx="3">
                  <c:v>4</c:v>
                </c:pt>
                <c:pt idx="4">
                  <c:v>16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447552"/>
        <c:axId val="125498880"/>
      </c:barChart>
      <c:catAx>
        <c:axId val="125447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sz="1400" baseline="0"/>
                  <a:t>Triglyceride cutoff (mmol/L</a:t>
                </a:r>
                <a:r>
                  <a:rPr lang="en-GB" baseline="0"/>
                  <a:t>)</a:t>
                </a:r>
                <a:endParaRPr lang="en-GB"/>
              </a:p>
            </c:rich>
          </c:tx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5498880"/>
        <c:crosses val="autoZero"/>
        <c:auto val="1"/>
        <c:lblAlgn val="ctr"/>
        <c:lblOffset val="100"/>
        <c:noMultiLvlLbl val="0"/>
      </c:catAx>
      <c:valAx>
        <c:axId val="1254988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400"/>
                  <a:t>Number</a:t>
                </a:r>
                <a:r>
                  <a:rPr lang="en-GB" sz="1400" baseline="0"/>
                  <a:t> of laboratories</a:t>
                </a:r>
                <a:endParaRPr lang="en-GB" sz="14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</a:defRPr>
            </a:pPr>
            <a:endParaRPr lang="en-US"/>
          </a:p>
        </c:txPr>
        <c:crossAx val="12544755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10B1AE"/>
            </a:solidFill>
          </c:spPr>
          <c:invertIfNegative val="0"/>
          <c:dLbls>
            <c:txPr>
              <a:bodyPr/>
              <a:lstStyle/>
              <a:p>
                <a:pPr>
                  <a:defRPr sz="1400" baseline="0"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'Demand management'!$A$2:$A$6</c:f>
              <c:strCache>
                <c:ptCount val="5"/>
                <c:pt idx="0">
                  <c:v>At least 4 weeks</c:v>
                </c:pt>
                <c:pt idx="1">
                  <c:v>6-8 weeks</c:v>
                </c:pt>
                <c:pt idx="2">
                  <c:v>3-6 months</c:v>
                </c:pt>
                <c:pt idx="3">
                  <c:v>6-12 months</c:v>
                </c:pt>
                <c:pt idx="4">
                  <c:v>&gt; = 1 year</c:v>
                </c:pt>
              </c:strCache>
            </c:strRef>
          </c:cat>
          <c:val>
            <c:numRef>
              <c:f>'Demand management'!$B$2:$B$6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15</c:v>
                </c:pt>
                <c:pt idx="3">
                  <c:v>0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063104"/>
        <c:axId val="124102144"/>
      </c:barChart>
      <c:catAx>
        <c:axId val="124063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sz="1400">
                    <a:latin typeface="Arial" panose="020B0604020202020204" pitchFamily="34" charset="0"/>
                    <a:cs typeface="Arial" panose="020B0604020202020204" pitchFamily="34" charset="0"/>
                  </a:rPr>
                  <a:t>Time</a:t>
                </a:r>
              </a:p>
            </c:rich>
          </c:tx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Arial" panose="020B0604020202020204" pitchFamily="34" charset="0"/>
              </a:defRPr>
            </a:pPr>
            <a:endParaRPr lang="en-US"/>
          </a:p>
        </c:txPr>
        <c:crossAx val="124102144"/>
        <c:crosses val="autoZero"/>
        <c:auto val="1"/>
        <c:lblAlgn val="ctr"/>
        <c:lblOffset val="100"/>
        <c:noMultiLvlLbl val="0"/>
      </c:catAx>
      <c:valAx>
        <c:axId val="1241021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400">
                    <a:latin typeface="Arial" panose="020B0604020202020204" pitchFamily="34" charset="0"/>
                    <a:cs typeface="Arial" panose="020B0604020202020204" pitchFamily="34" charset="0"/>
                  </a:rPr>
                  <a:t>Number of laboratories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</a:defRPr>
            </a:pPr>
            <a:endParaRPr lang="en-US"/>
          </a:p>
        </c:txPr>
        <c:crossAx val="12406310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10B1AE"/>
            </a:solidFill>
          </c:spPr>
          <c:invertIfNegative val="0"/>
          <c:cat>
            <c:strRef>
              <c:f>'Demand management'!$A$11:$A$17</c:f>
              <c:strCache>
                <c:ptCount val="7"/>
                <c:pt idx="0">
                  <c:v>Fortnight</c:v>
                </c:pt>
                <c:pt idx="1">
                  <c:v>3 weeks</c:v>
                </c:pt>
                <c:pt idx="2">
                  <c:v>28 days</c:v>
                </c:pt>
                <c:pt idx="3">
                  <c:v>30 days</c:v>
                </c:pt>
                <c:pt idx="4">
                  <c:v>1 month</c:v>
                </c:pt>
                <c:pt idx="5">
                  <c:v>3 months</c:v>
                </c:pt>
                <c:pt idx="6">
                  <c:v>1 year</c:v>
                </c:pt>
              </c:strCache>
            </c:strRef>
          </c:cat>
          <c:val>
            <c:numRef>
              <c:f>'Demand management'!$B$11:$B$17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5</c:v>
                </c:pt>
                <c:pt idx="3">
                  <c:v>2</c:v>
                </c:pt>
                <c:pt idx="4">
                  <c:v>6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132736"/>
        <c:axId val="124184064"/>
      </c:barChart>
      <c:catAx>
        <c:axId val="1241327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sz="1400">
                    <a:latin typeface="Arial" panose="020B0604020202020204" pitchFamily="34" charset="0"/>
                    <a:cs typeface="Arial" panose="020B0604020202020204" pitchFamily="34" charset="0"/>
                  </a:rPr>
                  <a:t>Time</a:t>
                </a:r>
              </a:p>
            </c:rich>
          </c:tx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Arial" panose="020B0604020202020204" pitchFamily="34" charset="0"/>
              </a:defRPr>
            </a:pPr>
            <a:endParaRPr lang="en-US"/>
          </a:p>
        </c:txPr>
        <c:crossAx val="124184064"/>
        <c:crosses val="autoZero"/>
        <c:auto val="1"/>
        <c:lblAlgn val="ctr"/>
        <c:lblOffset val="100"/>
        <c:noMultiLvlLbl val="0"/>
      </c:catAx>
      <c:valAx>
        <c:axId val="1241840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400">
                    <a:latin typeface="Arial" panose="020B0604020202020204" pitchFamily="34" charset="0"/>
                    <a:cs typeface="Arial" panose="020B0604020202020204" pitchFamily="34" charset="0"/>
                  </a:rPr>
                  <a:t>Number of laboratories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413273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10B1AE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2.7210884353741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8140589569161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3605442176870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'Demand management'!$A$59:$A$63</c:f>
              <c:strCache>
                <c:ptCount val="5"/>
                <c:pt idx="0">
                  <c:v>No minimum</c:v>
                </c:pt>
                <c:pt idx="1">
                  <c:v>Fortnight</c:v>
                </c:pt>
                <c:pt idx="2">
                  <c:v>28 days</c:v>
                </c:pt>
                <c:pt idx="3">
                  <c:v>1 month</c:v>
                </c:pt>
                <c:pt idx="4">
                  <c:v>3 months</c:v>
                </c:pt>
              </c:strCache>
            </c:strRef>
          </c:cat>
          <c:val>
            <c:numRef>
              <c:f>'Demand management'!$B$59:$B$63</c:f>
              <c:numCache>
                <c:formatCode>General</c:formatCode>
                <c:ptCount val="5"/>
                <c:pt idx="0">
                  <c:v>63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283136"/>
        <c:axId val="124289408"/>
      </c:barChart>
      <c:catAx>
        <c:axId val="1242831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sz="1400">
                    <a:latin typeface="Arial" panose="020B0604020202020204" pitchFamily="34" charset="0"/>
                    <a:cs typeface="Arial" panose="020B0604020202020204" pitchFamily="34" charset="0"/>
                  </a:rPr>
                  <a:t>Time</a:t>
                </a:r>
              </a:p>
            </c:rich>
          </c:tx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24289408"/>
        <c:crosses val="autoZero"/>
        <c:auto val="1"/>
        <c:lblAlgn val="ctr"/>
        <c:lblOffset val="100"/>
        <c:noMultiLvlLbl val="0"/>
      </c:catAx>
      <c:valAx>
        <c:axId val="1242894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400"/>
                  <a:t>Number</a:t>
                </a:r>
                <a:r>
                  <a:rPr lang="en-GB" sz="1400" baseline="0"/>
                  <a:t> of laboratories</a:t>
                </a:r>
                <a:endParaRPr lang="en-GB" sz="14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2428313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10B1AE"/>
            </a:solidFill>
            <a:ln>
              <a:solidFill>
                <a:srgbClr val="40404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aseline="0"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Demographics!$D$88:$D$92</c:f>
              <c:strCache>
                <c:ptCount val="5"/>
                <c:pt idx="0">
                  <c:v>England</c:v>
                </c:pt>
                <c:pt idx="1">
                  <c:v>Northern Ireland</c:v>
                </c:pt>
                <c:pt idx="2">
                  <c:v>Republic of Ireland</c:v>
                </c:pt>
                <c:pt idx="3">
                  <c:v>Scotland</c:v>
                </c:pt>
                <c:pt idx="4">
                  <c:v>Wales</c:v>
                </c:pt>
              </c:strCache>
            </c:strRef>
          </c:cat>
          <c:val>
            <c:numRef>
              <c:f>Demographics!$E$88:$E$92</c:f>
              <c:numCache>
                <c:formatCode>General</c:formatCode>
                <c:ptCount val="5"/>
                <c:pt idx="0">
                  <c:v>62</c:v>
                </c:pt>
                <c:pt idx="1">
                  <c:v>4</c:v>
                </c:pt>
                <c:pt idx="2">
                  <c:v>0</c:v>
                </c:pt>
                <c:pt idx="3">
                  <c:v>10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520192"/>
        <c:axId val="90636672"/>
      </c:barChart>
      <c:catAx>
        <c:axId val="905201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Arial" panose="020B0604020202020204" pitchFamily="34" charset="0"/>
              </a:defRPr>
            </a:pPr>
            <a:endParaRPr lang="en-US"/>
          </a:p>
        </c:txPr>
        <c:crossAx val="90636672"/>
        <c:crosses val="autoZero"/>
        <c:auto val="1"/>
        <c:lblAlgn val="ctr"/>
        <c:lblOffset val="100"/>
        <c:noMultiLvlLbl val="0"/>
      </c:catAx>
      <c:valAx>
        <c:axId val="906366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 baseline="0">
                    <a:latin typeface="Arial" panose="020B0604020202020204" pitchFamily="34" charset="0"/>
                  </a:defRPr>
                </a:pPr>
                <a:r>
                  <a:rPr lang="en-GB" sz="1200" baseline="0" dirty="0">
                    <a:latin typeface="Arial" panose="020B0604020202020204" pitchFamily="34" charset="0"/>
                  </a:rPr>
                  <a:t>Number </a:t>
                </a:r>
                <a:r>
                  <a:rPr lang="en-GB" sz="1200" baseline="0" dirty="0" smtClean="0">
                    <a:latin typeface="Arial" panose="020B0604020202020204" pitchFamily="34" charset="0"/>
                  </a:rPr>
                  <a:t>of laboratories</a:t>
                </a:r>
                <a:endParaRPr lang="en-GB" sz="1200" baseline="0" dirty="0">
                  <a:latin typeface="Arial" panose="020B0604020202020204" pitchFamily="34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052019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'Sample type'!$B$86</c:f>
              <c:strCache>
                <c:ptCount val="1"/>
                <c:pt idx="0">
                  <c:v>Number of hospitals</c:v>
                </c:pt>
              </c:strCache>
            </c:strRef>
          </c:tx>
          <c:spPr>
            <a:solidFill>
              <a:srgbClr val="10B1AE"/>
            </a:solidFill>
            <a:ln>
              <a:solidFill>
                <a:srgbClr val="40404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'Sample type'!$A$87:$A$91</c:f>
              <c:strCache>
                <c:ptCount val="5"/>
                <c:pt idx="0">
                  <c:v>Serum only</c:v>
                </c:pt>
                <c:pt idx="1">
                  <c:v>Serum and lithium heparin plasma</c:v>
                </c:pt>
                <c:pt idx="2">
                  <c:v>Lithium heparin plasma only</c:v>
                </c:pt>
                <c:pt idx="3">
                  <c:v>Serum, lithium heparin plasma and EDTA plasma</c:v>
                </c:pt>
                <c:pt idx="4">
                  <c:v>EDTA plasma only</c:v>
                </c:pt>
              </c:strCache>
            </c:strRef>
          </c:cat>
          <c:val>
            <c:numRef>
              <c:f>'Sample type'!$B$87:$B$91</c:f>
              <c:numCache>
                <c:formatCode>General</c:formatCode>
                <c:ptCount val="5"/>
                <c:pt idx="0">
                  <c:v>59</c:v>
                </c:pt>
                <c:pt idx="1">
                  <c:v>20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689920"/>
        <c:axId val="90691840"/>
      </c:barChart>
      <c:catAx>
        <c:axId val="906899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sz="1200" baseline="0">
                    <a:latin typeface="Arial" panose="020B0604020202020204" pitchFamily="34" charset="0"/>
                  </a:rPr>
                  <a:t>Sample type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1400" baseline="0">
                <a:latin typeface="Arial" panose="020B0604020202020204" pitchFamily="34" charset="0"/>
              </a:defRPr>
            </a:pPr>
            <a:endParaRPr lang="en-US"/>
          </a:p>
        </c:txPr>
        <c:crossAx val="90691840"/>
        <c:crosses val="autoZero"/>
        <c:auto val="1"/>
        <c:lblAlgn val="ctr"/>
        <c:lblOffset val="100"/>
        <c:noMultiLvlLbl val="0"/>
      </c:catAx>
      <c:valAx>
        <c:axId val="906918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200" baseline="0">
                    <a:latin typeface="Arial" panose="020B0604020202020204" pitchFamily="34" charset="0"/>
                  </a:rPr>
                  <a:t>Number of laboratories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9068992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6195334074281593E-2"/>
          <c:y val="4.99191683540735E-2"/>
          <c:w val="0.90116487248233801"/>
          <c:h val="0.4944901982945910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10B1AE"/>
            </a:solidFill>
            <a:ln>
              <a:solidFill>
                <a:srgbClr val="404040"/>
              </a:solidFill>
            </a:ln>
          </c:spPr>
          <c:invertIfNegative val="0"/>
          <c:dLbls>
            <c:dLbl>
              <c:idx val="3"/>
              <c:layout>
                <c:manualLayout>
                  <c:x val="1.4778623779643501E-3"/>
                  <c:y val="-2.1076594959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2.89803180698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1.31728718499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0837532242308E-16"/>
                  <c:y val="-1.31728718499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'Profile inclusions'!$A$85:$A$91</c:f>
              <c:strCache>
                <c:ptCount val="7"/>
                <c:pt idx="0">
                  <c:v>Total cholestesterol</c:v>
                </c:pt>
                <c:pt idx="1">
                  <c:v>High-density lipoprotein (HDL)</c:v>
                </c:pt>
                <c:pt idx="2">
                  <c:v>Non-HDL cholesterol</c:v>
                </c:pt>
                <c:pt idx="3">
                  <c:v>Total cholesterol: HDL cholesterol ratio</c:v>
                </c:pt>
                <c:pt idx="4">
                  <c:v>Triglyceride</c:v>
                </c:pt>
                <c:pt idx="5">
                  <c:v>Low-density lipoprotein (LDL) measured</c:v>
                </c:pt>
                <c:pt idx="6">
                  <c:v>LDL calculated</c:v>
                </c:pt>
              </c:strCache>
            </c:strRef>
          </c:cat>
          <c:val>
            <c:numRef>
              <c:f>'Profile inclusions'!$B$85:$B$91</c:f>
              <c:numCache>
                <c:formatCode>General</c:formatCode>
                <c:ptCount val="7"/>
                <c:pt idx="0">
                  <c:v>80</c:v>
                </c:pt>
                <c:pt idx="1">
                  <c:v>80</c:v>
                </c:pt>
                <c:pt idx="2">
                  <c:v>60</c:v>
                </c:pt>
                <c:pt idx="3">
                  <c:v>75</c:v>
                </c:pt>
                <c:pt idx="4">
                  <c:v>74</c:v>
                </c:pt>
                <c:pt idx="5">
                  <c:v>4</c:v>
                </c:pt>
                <c:pt idx="6">
                  <c:v>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655168"/>
        <c:axId val="87656704"/>
      </c:barChart>
      <c:catAx>
        <c:axId val="876551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Arial" panose="020B0604020202020204" pitchFamily="34" charset="0"/>
              </a:defRPr>
            </a:pPr>
            <a:endParaRPr lang="en-US"/>
          </a:p>
        </c:txPr>
        <c:crossAx val="87656704"/>
        <c:crosses val="autoZero"/>
        <c:auto val="1"/>
        <c:lblAlgn val="ctr"/>
        <c:lblOffset val="100"/>
        <c:noMultiLvlLbl val="0"/>
      </c:catAx>
      <c:valAx>
        <c:axId val="876567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400" b="0">
                    <a:latin typeface="Arial" panose="020B0604020202020204" pitchFamily="34" charset="0"/>
                    <a:cs typeface="Arial" panose="020B0604020202020204" pitchFamily="34" charset="0"/>
                  </a:rPr>
                  <a:t>Number</a:t>
                </a:r>
                <a:r>
                  <a:rPr lang="en-GB" sz="1400" b="0" baseline="0">
                    <a:latin typeface="Arial" panose="020B0604020202020204" pitchFamily="34" charset="0"/>
                    <a:cs typeface="Arial" panose="020B0604020202020204" pitchFamily="34" charset="0"/>
                  </a:rPr>
                  <a:t> of laboratories</a:t>
                </a:r>
                <a:endParaRPr lang="en-GB" sz="1400" b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765516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'Apo etc'!$A$87</c:f>
              <c:strCache>
                <c:ptCount val="1"/>
                <c:pt idx="0">
                  <c:v>ApoA</c:v>
                </c:pt>
              </c:strCache>
            </c:strRef>
          </c:tx>
          <c:spPr>
            <a:solidFill>
              <a:srgbClr val="10B1AE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'Apo etc'!$B$86:$E$86</c:f>
              <c:strCache>
                <c:ptCount val="4"/>
                <c:pt idx="0">
                  <c:v>To all requestors</c:v>
                </c:pt>
                <c:pt idx="1">
                  <c:v>Hospital only</c:v>
                </c:pt>
                <c:pt idx="2">
                  <c:v>Specialist lipid clinic only</c:v>
                </c:pt>
                <c:pt idx="3">
                  <c:v>Assay not offered</c:v>
                </c:pt>
              </c:strCache>
            </c:strRef>
          </c:cat>
          <c:val>
            <c:numRef>
              <c:f>'Apo etc'!$B$87:$E$87</c:f>
              <c:numCache>
                <c:formatCode>General</c:formatCode>
                <c:ptCount val="4"/>
                <c:pt idx="0">
                  <c:v>17</c:v>
                </c:pt>
                <c:pt idx="1">
                  <c:v>5</c:v>
                </c:pt>
                <c:pt idx="2">
                  <c:v>37</c:v>
                </c:pt>
                <c:pt idx="3">
                  <c:v>20</c:v>
                </c:pt>
              </c:numCache>
            </c:numRef>
          </c:val>
        </c:ser>
        <c:ser>
          <c:idx val="1"/>
          <c:order val="1"/>
          <c:tx>
            <c:strRef>
              <c:f>'Apo etc'!$A$88</c:f>
              <c:strCache>
                <c:ptCount val="1"/>
                <c:pt idx="0">
                  <c:v>ApoB</c:v>
                </c:pt>
              </c:strCache>
            </c:strRef>
          </c:tx>
          <c:spPr>
            <a:solidFill>
              <a:srgbClr val="FF9E0C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'Apo etc'!$B$86:$E$86</c:f>
              <c:strCache>
                <c:ptCount val="4"/>
                <c:pt idx="0">
                  <c:v>To all requestors</c:v>
                </c:pt>
                <c:pt idx="1">
                  <c:v>Hospital only</c:v>
                </c:pt>
                <c:pt idx="2">
                  <c:v>Specialist lipid clinic only</c:v>
                </c:pt>
                <c:pt idx="3">
                  <c:v>Assay not offered</c:v>
                </c:pt>
              </c:strCache>
            </c:strRef>
          </c:cat>
          <c:val>
            <c:numRef>
              <c:f>'Apo etc'!$B$88:$E$88</c:f>
              <c:numCache>
                <c:formatCode>General</c:formatCode>
                <c:ptCount val="4"/>
                <c:pt idx="0">
                  <c:v>20</c:v>
                </c:pt>
                <c:pt idx="1">
                  <c:v>4</c:v>
                </c:pt>
                <c:pt idx="2">
                  <c:v>38</c:v>
                </c:pt>
                <c:pt idx="3">
                  <c:v>17</c:v>
                </c:pt>
              </c:numCache>
            </c:numRef>
          </c:val>
        </c:ser>
        <c:ser>
          <c:idx val="2"/>
          <c:order val="2"/>
          <c:tx>
            <c:strRef>
              <c:f>'Apo etc'!$A$89</c:f>
              <c:strCache>
                <c:ptCount val="1"/>
                <c:pt idx="0">
                  <c:v>Lp(a)</c:v>
                </c:pt>
              </c:strCache>
            </c:strRef>
          </c:tx>
          <c:spPr>
            <a:solidFill>
              <a:srgbClr val="6D15D8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'Apo etc'!$B$86:$E$86</c:f>
              <c:strCache>
                <c:ptCount val="4"/>
                <c:pt idx="0">
                  <c:v>To all requestors</c:v>
                </c:pt>
                <c:pt idx="1">
                  <c:v>Hospital only</c:v>
                </c:pt>
                <c:pt idx="2">
                  <c:v>Specialist lipid clinic only</c:v>
                </c:pt>
                <c:pt idx="3">
                  <c:v>Assay not offered</c:v>
                </c:pt>
              </c:strCache>
            </c:strRef>
          </c:cat>
          <c:val>
            <c:numRef>
              <c:f>'Apo etc'!$B$89:$E$89</c:f>
              <c:numCache>
                <c:formatCode>General</c:formatCode>
                <c:ptCount val="4"/>
                <c:pt idx="0">
                  <c:v>19</c:v>
                </c:pt>
                <c:pt idx="1">
                  <c:v>3</c:v>
                </c:pt>
                <c:pt idx="2">
                  <c:v>27</c:v>
                </c:pt>
                <c:pt idx="3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762048"/>
        <c:axId val="87763968"/>
      </c:barChart>
      <c:catAx>
        <c:axId val="877620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sz="1400" baseline="0">
                    <a:latin typeface="Arial" panose="020B0604020202020204" pitchFamily="34" charset="0"/>
                  </a:rPr>
                  <a:t>Requestors that assay is offered to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Arial" panose="020B0604020202020204" pitchFamily="34" charset="0"/>
              </a:defRPr>
            </a:pPr>
            <a:endParaRPr lang="en-US"/>
          </a:p>
        </c:txPr>
        <c:crossAx val="87763968"/>
        <c:crosses val="autoZero"/>
        <c:auto val="1"/>
        <c:lblAlgn val="ctr"/>
        <c:lblOffset val="100"/>
        <c:noMultiLvlLbl val="0"/>
      </c:catAx>
      <c:valAx>
        <c:axId val="877639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400">
                    <a:latin typeface="Arial" panose="020B0604020202020204" pitchFamily="34" charset="0"/>
                    <a:cs typeface="Arial" panose="020B0604020202020204" pitchFamily="34" charset="0"/>
                  </a:rPr>
                  <a:t>Number</a:t>
                </a:r>
                <a:r>
                  <a:rPr lang="en-GB" sz="1400" baseline="0">
                    <a:latin typeface="Arial" panose="020B0604020202020204" pitchFamily="34" charset="0"/>
                    <a:cs typeface="Arial" panose="020B0604020202020204" pitchFamily="34" charset="0"/>
                  </a:rPr>
                  <a:t> of Laboraotories</a:t>
                </a:r>
                <a:endParaRPr lang="en-GB" sz="1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77620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352240472203405"/>
          <c:y val="1.8247645514898901E-2"/>
          <c:w val="0.233913492713863"/>
          <c:h val="0.15304736417751699"/>
        </c:manualLayout>
      </c:layout>
      <c:overlay val="0"/>
      <c:txPr>
        <a:bodyPr/>
        <a:lstStyle/>
        <a:p>
          <a:pPr>
            <a:defRPr sz="1400" baseline="0">
              <a:latin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462398038568501E-2"/>
          <c:y val="3.3818992050454098E-2"/>
          <c:w val="0.59468690964527604"/>
          <c:h val="0.839826091882398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Method!$B$85</c:f>
              <c:strCache>
                <c:ptCount val="1"/>
                <c:pt idx="0">
                  <c:v>Total cholesterol, HDL and triglyceride</c:v>
                </c:pt>
              </c:strCache>
            </c:strRef>
          </c:tx>
          <c:invertIfNegative val="0"/>
          <c:dLbls>
            <c:dLbl>
              <c:idx val="5"/>
              <c:delete val="1"/>
            </c:dLbl>
            <c:txPr>
              <a:bodyPr/>
              <a:lstStyle/>
              <a:p>
                <a:pPr>
                  <a:defRPr sz="1400" baseline="0">
                    <a:solidFill>
                      <a:schemeClr val="accent4">
                        <a:lumMod val="50000"/>
                      </a:schemeClr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Method!$A$86:$A$91</c:f>
              <c:strCache>
                <c:ptCount val="6"/>
                <c:pt idx="0">
                  <c:v>Abbott</c:v>
                </c:pt>
                <c:pt idx="1">
                  <c:v>Beckman</c:v>
                </c:pt>
                <c:pt idx="2">
                  <c:v>Roche</c:v>
                </c:pt>
                <c:pt idx="3">
                  <c:v>Siemens</c:v>
                </c:pt>
                <c:pt idx="4">
                  <c:v>Dry slide</c:v>
                </c:pt>
                <c:pt idx="5">
                  <c:v>N/A</c:v>
                </c:pt>
              </c:strCache>
            </c:strRef>
          </c:cat>
          <c:val>
            <c:numRef>
              <c:f>Method!$B$86:$B$91</c:f>
              <c:numCache>
                <c:formatCode>0</c:formatCode>
                <c:ptCount val="6"/>
                <c:pt idx="0" formatCode="#,##0">
                  <c:v>14</c:v>
                </c:pt>
                <c:pt idx="1">
                  <c:v>11</c:v>
                </c:pt>
                <c:pt idx="2">
                  <c:v>39</c:v>
                </c:pt>
                <c:pt idx="3">
                  <c:v>11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Method!$C$85</c:f>
              <c:strCache>
                <c:ptCount val="1"/>
                <c:pt idx="0">
                  <c:v>Non-HDL</c:v>
                </c:pt>
              </c:strCache>
            </c:strRef>
          </c:tx>
          <c:invertIfNegative val="0"/>
          <c:cat>
            <c:strRef>
              <c:f>Method!$A$86:$A$91</c:f>
              <c:strCache>
                <c:ptCount val="6"/>
                <c:pt idx="0">
                  <c:v>Abbott</c:v>
                </c:pt>
                <c:pt idx="1">
                  <c:v>Beckman</c:v>
                </c:pt>
                <c:pt idx="2">
                  <c:v>Roche</c:v>
                </c:pt>
                <c:pt idx="3">
                  <c:v>Siemens</c:v>
                </c:pt>
                <c:pt idx="4">
                  <c:v>Dry slide</c:v>
                </c:pt>
                <c:pt idx="5">
                  <c:v>N/A</c:v>
                </c:pt>
              </c:strCache>
            </c:strRef>
          </c:cat>
          <c:val>
            <c:numRef>
              <c:f>Method!$C$86:$C$91</c:f>
              <c:numCache>
                <c:formatCode>#,##0</c:formatCode>
                <c:ptCount val="6"/>
                <c:pt idx="0">
                  <c:v>3</c:v>
                </c:pt>
                <c:pt idx="1">
                  <c:v>5</c:v>
                </c:pt>
                <c:pt idx="2">
                  <c:v>17</c:v>
                </c:pt>
                <c:pt idx="3">
                  <c:v>7</c:v>
                </c:pt>
                <c:pt idx="4">
                  <c:v>3</c:v>
                </c:pt>
                <c:pt idx="5">
                  <c:v>37</c:v>
                </c:pt>
              </c:numCache>
            </c:numRef>
          </c:val>
        </c:ser>
        <c:ser>
          <c:idx val="2"/>
          <c:order val="2"/>
          <c:tx>
            <c:strRef>
              <c:f>Method!$D$85</c:f>
              <c:strCache>
                <c:ptCount val="1"/>
                <c:pt idx="0">
                  <c:v>LDL</c:v>
                </c:pt>
              </c:strCache>
            </c:strRef>
          </c:tx>
          <c:invertIfNegative val="0"/>
          <c:cat>
            <c:strRef>
              <c:f>Method!$A$86:$A$91</c:f>
              <c:strCache>
                <c:ptCount val="6"/>
                <c:pt idx="0">
                  <c:v>Abbott</c:v>
                </c:pt>
                <c:pt idx="1">
                  <c:v>Beckman</c:v>
                </c:pt>
                <c:pt idx="2">
                  <c:v>Roche</c:v>
                </c:pt>
                <c:pt idx="3">
                  <c:v>Siemens</c:v>
                </c:pt>
                <c:pt idx="4">
                  <c:v>Dry slide</c:v>
                </c:pt>
                <c:pt idx="5">
                  <c:v>N/A</c:v>
                </c:pt>
              </c:strCache>
            </c:strRef>
          </c:cat>
          <c:val>
            <c:numRef>
              <c:f>Method!$D$86:$D$91</c:f>
              <c:numCache>
                <c:formatCode>#,##0</c:formatCode>
                <c:ptCount val="6"/>
                <c:pt idx="0">
                  <c:v>5</c:v>
                </c:pt>
                <c:pt idx="1">
                  <c:v>4</c:v>
                </c:pt>
                <c:pt idx="2">
                  <c:v>15</c:v>
                </c:pt>
                <c:pt idx="3">
                  <c:v>5</c:v>
                </c:pt>
                <c:pt idx="4">
                  <c:v>2</c:v>
                </c:pt>
                <c:pt idx="5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812736"/>
        <c:axId val="87831296"/>
      </c:barChart>
      <c:catAx>
        <c:axId val="878127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sz="1400" baseline="0" dirty="0">
                    <a:solidFill>
                      <a:schemeClr val="accent4">
                        <a:lumMod val="50000"/>
                      </a:schemeClr>
                    </a:solidFill>
                    <a:latin typeface="Arial" panose="020B0604020202020204" pitchFamily="34" charset="0"/>
                  </a:rPr>
                  <a:t>Method</a:t>
                </a:r>
              </a:p>
            </c:rich>
          </c:tx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</a:defRPr>
            </a:pPr>
            <a:endParaRPr lang="en-US"/>
          </a:p>
        </c:txPr>
        <c:crossAx val="87831296"/>
        <c:crosses val="autoZero"/>
        <c:auto val="1"/>
        <c:lblAlgn val="ctr"/>
        <c:lblOffset val="100"/>
        <c:noMultiLvlLbl val="0"/>
      </c:catAx>
      <c:valAx>
        <c:axId val="878312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 baseline="0">
                    <a:solidFill>
                      <a:schemeClr val="accent4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GB" sz="1400" baseline="0">
                    <a:solidFill>
                      <a:schemeClr val="accent4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Number of laboratories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accent4">
                    <a:lumMod val="50000"/>
                  </a:schemeClr>
                </a:solidFill>
              </a:defRPr>
            </a:pPr>
            <a:endParaRPr lang="en-US"/>
          </a:p>
        </c:txPr>
        <c:crossAx val="87812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435223232057496"/>
          <c:y val="3.2361032190563799E-2"/>
          <c:w val="0.29670498373332099"/>
          <c:h val="0.26595139636322401"/>
        </c:manualLayout>
      </c:layout>
      <c:overlay val="0"/>
      <c:txPr>
        <a:bodyPr/>
        <a:lstStyle/>
        <a:p>
          <a:pPr>
            <a:defRPr sz="1400" baseline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10B1AE"/>
            </a:solidFill>
            <a:ln>
              <a:solidFill>
                <a:srgbClr val="404040">
                  <a:lumMod val="50000"/>
                </a:srgb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aseline="0"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EQA!$F$3:$F$5</c:f>
              <c:strCache>
                <c:ptCount val="3"/>
                <c:pt idx="0">
                  <c:v>NEQAS</c:v>
                </c:pt>
                <c:pt idx="1">
                  <c:v>WEQAS</c:v>
                </c:pt>
                <c:pt idx="2">
                  <c:v>RIQAS</c:v>
                </c:pt>
              </c:strCache>
            </c:strRef>
          </c:cat>
          <c:val>
            <c:numRef>
              <c:f>EQA!$G$3:$G$5</c:f>
              <c:numCache>
                <c:formatCode>General</c:formatCode>
                <c:ptCount val="3"/>
                <c:pt idx="0">
                  <c:v>54</c:v>
                </c:pt>
                <c:pt idx="1">
                  <c:v>22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873216"/>
        <c:axId val="106875136"/>
      </c:barChart>
      <c:catAx>
        <c:axId val="1068732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sz="1400">
                    <a:latin typeface="Arial" panose="020B0604020202020204" pitchFamily="34" charset="0"/>
                    <a:cs typeface="Arial" panose="020B0604020202020204" pitchFamily="34" charset="0"/>
                  </a:rPr>
                  <a:t>EQA Scheme</a:t>
                </a:r>
              </a:p>
            </c:rich>
          </c:tx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Arial" panose="020B0604020202020204" pitchFamily="34" charset="0"/>
              </a:defRPr>
            </a:pPr>
            <a:endParaRPr lang="en-US"/>
          </a:p>
        </c:txPr>
        <c:crossAx val="106875136"/>
        <c:crosses val="autoZero"/>
        <c:auto val="1"/>
        <c:lblAlgn val="ctr"/>
        <c:lblOffset val="100"/>
        <c:noMultiLvlLbl val="0"/>
      </c:catAx>
      <c:valAx>
        <c:axId val="1068751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 baseline="0">
                    <a:latin typeface="Arial" panose="020B0604020202020204" pitchFamily="34" charset="0"/>
                  </a:defRPr>
                </a:pPr>
                <a:r>
                  <a:rPr lang="en-GB" sz="1400" baseline="0">
                    <a:latin typeface="Arial" panose="020B0604020202020204" pitchFamily="34" charset="0"/>
                  </a:rPr>
                  <a:t>Number of laboratories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0687321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309308401912497E-2"/>
          <c:y val="3.2142489240193098E-2"/>
          <c:w val="0.92126138295918403"/>
          <c:h val="0.8485260383559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'Changes guideline'!$D$86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solidFill>
                <a:schemeClr val="accent4">
                  <a:lumMod val="50000"/>
                </a:schemeClr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'Changes guideline'!$C$87:$C$90</c:f>
              <c:strCache>
                <c:ptCount val="4"/>
                <c:pt idx="0">
                  <c:v>Yes - after consultation with users</c:v>
                </c:pt>
                <c:pt idx="1">
                  <c:v>Yes - without consultation with users</c:v>
                </c:pt>
                <c:pt idx="2">
                  <c:v>No - after consulation with users</c:v>
                </c:pt>
                <c:pt idx="3">
                  <c:v>No – without consultation with users</c:v>
                </c:pt>
              </c:strCache>
            </c:strRef>
          </c:cat>
          <c:val>
            <c:numRef>
              <c:f>'Changes guideline'!$D$87:$D$90</c:f>
              <c:numCache>
                <c:formatCode>General</c:formatCode>
                <c:ptCount val="4"/>
                <c:pt idx="0">
                  <c:v>32</c:v>
                </c:pt>
                <c:pt idx="1">
                  <c:v>24</c:v>
                </c:pt>
                <c:pt idx="2">
                  <c:v>3</c:v>
                </c:pt>
                <c:pt idx="3">
                  <c:v>13</c:v>
                </c:pt>
              </c:numCache>
            </c:numRef>
          </c:val>
        </c:ser>
        <c:ser>
          <c:idx val="1"/>
          <c:order val="1"/>
          <c:tx>
            <c:strRef>
              <c:f>'Changes guideline'!$E$86</c:f>
              <c:strCache>
                <c:ptCount val="1"/>
                <c:pt idx="0">
                  <c:v>England</c:v>
                </c:pt>
              </c:strCache>
            </c:strRef>
          </c:tx>
          <c:spPr>
            <a:ln>
              <a:solidFill>
                <a:schemeClr val="accent4">
                  <a:lumMod val="50000"/>
                </a:schemeClr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'Changes guideline'!$C$87:$C$90</c:f>
              <c:strCache>
                <c:ptCount val="4"/>
                <c:pt idx="0">
                  <c:v>Yes - after consultation with users</c:v>
                </c:pt>
                <c:pt idx="1">
                  <c:v>Yes - without consultation with users</c:v>
                </c:pt>
                <c:pt idx="2">
                  <c:v>No - after consulation with users</c:v>
                </c:pt>
                <c:pt idx="3">
                  <c:v>No – without consultation with users</c:v>
                </c:pt>
              </c:strCache>
            </c:strRef>
          </c:cat>
          <c:val>
            <c:numRef>
              <c:f>'Changes guideline'!$E$87:$E$90</c:f>
              <c:numCache>
                <c:formatCode>General</c:formatCode>
                <c:ptCount val="4"/>
                <c:pt idx="0">
                  <c:v>31</c:v>
                </c:pt>
                <c:pt idx="1">
                  <c:v>21</c:v>
                </c:pt>
                <c:pt idx="2">
                  <c:v>3</c:v>
                </c:pt>
                <c:pt idx="3">
                  <c:v>6</c:v>
                </c:pt>
              </c:numCache>
            </c:numRef>
          </c:val>
        </c:ser>
        <c:ser>
          <c:idx val="2"/>
          <c:order val="2"/>
          <c:tx>
            <c:strRef>
              <c:f>'Changes guideline'!$F$86</c:f>
              <c:strCache>
                <c:ptCount val="1"/>
                <c:pt idx="0">
                  <c:v>Scotland</c:v>
                </c:pt>
              </c:strCache>
            </c:strRef>
          </c:tx>
          <c:spPr>
            <a:ln>
              <a:solidFill>
                <a:schemeClr val="accent4">
                  <a:lumMod val="50000"/>
                </a:schemeClr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'Changes guideline'!$C$87:$C$90</c:f>
              <c:strCache>
                <c:ptCount val="4"/>
                <c:pt idx="0">
                  <c:v>Yes - after consultation with users</c:v>
                </c:pt>
                <c:pt idx="1">
                  <c:v>Yes - without consultation with users</c:v>
                </c:pt>
                <c:pt idx="2">
                  <c:v>No - after consulation with users</c:v>
                </c:pt>
                <c:pt idx="3">
                  <c:v>No – without consultation with users</c:v>
                </c:pt>
              </c:strCache>
            </c:strRef>
          </c:cat>
          <c:val>
            <c:numRef>
              <c:f>'Changes guideline'!$F$87:$F$90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</c:v>
                </c:pt>
              </c:numCache>
            </c:numRef>
          </c:val>
        </c:ser>
        <c:ser>
          <c:idx val="3"/>
          <c:order val="3"/>
          <c:tx>
            <c:strRef>
              <c:f>'Changes guideline'!$G$86</c:f>
              <c:strCache>
                <c:ptCount val="1"/>
                <c:pt idx="0">
                  <c:v>Wales</c:v>
                </c:pt>
              </c:strCache>
            </c:strRef>
          </c:tx>
          <c:spPr>
            <a:solidFill>
              <a:srgbClr val="FFC3C3"/>
            </a:solidFill>
            <a:ln>
              <a:solidFill>
                <a:schemeClr val="accent4">
                  <a:lumMod val="50000"/>
                </a:schemeClr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'Changes guideline'!$C$87:$C$90</c:f>
              <c:strCache>
                <c:ptCount val="4"/>
                <c:pt idx="0">
                  <c:v>Yes - after consultation with users</c:v>
                </c:pt>
                <c:pt idx="1">
                  <c:v>Yes - without consultation with users</c:v>
                </c:pt>
                <c:pt idx="2">
                  <c:v>No - after consulation with users</c:v>
                </c:pt>
                <c:pt idx="3">
                  <c:v>No – without consultation with users</c:v>
                </c:pt>
              </c:strCache>
            </c:strRef>
          </c:cat>
          <c:val>
            <c:numRef>
              <c:f>'Changes guideline'!$G$87:$G$90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282624"/>
        <c:axId val="108284160"/>
      </c:barChart>
      <c:catAx>
        <c:axId val="108282624"/>
        <c:scaling>
          <c:orientation val="minMax"/>
        </c:scaling>
        <c:delete val="0"/>
        <c:axPos val="b"/>
        <c:majorTickMark val="out"/>
        <c:minorTickMark val="none"/>
        <c:tickLblPos val="nextTo"/>
        <c:crossAx val="108284160"/>
        <c:crosses val="autoZero"/>
        <c:auto val="1"/>
        <c:lblAlgn val="ctr"/>
        <c:lblOffset val="100"/>
        <c:noMultiLvlLbl val="0"/>
      </c:catAx>
      <c:valAx>
        <c:axId val="1082841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Number of laboratories</a:t>
                </a:r>
              </a:p>
            </c:rich>
          </c:tx>
          <c:layout>
            <c:manualLayout>
              <c:xMode val="edge"/>
              <c:yMode val="edge"/>
              <c:x val="8.6678160715237904E-3"/>
              <c:y val="0.27405213019231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08282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7533845932273502"/>
          <c:y val="3.9223269538413201E-2"/>
          <c:w val="0.56475378255684905"/>
          <c:h val="0.113810778866092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 baseline="0">
          <a:solidFill>
            <a:schemeClr val="accent4">
              <a:lumMod val="50000"/>
            </a:schemeClr>
          </a:solidFill>
          <a:latin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'Changes guideline'!$J$88</c:f>
              <c:strCache>
                <c:ptCount val="1"/>
                <c:pt idx="0">
                  <c:v>Number of laboratories</c:v>
                </c:pt>
              </c:strCache>
            </c:strRef>
          </c:tx>
          <c:spPr>
            <a:solidFill>
              <a:srgbClr val="10B1AE"/>
            </a:solidFill>
          </c:spPr>
          <c:invertIfNegative val="0"/>
          <c:cat>
            <c:numRef>
              <c:f>'Changes guideline'!$I$89:$I$91</c:f>
              <c:numCache>
                <c:formatCode>@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'Changes guideline'!$J$89:$J$91</c:f>
              <c:numCache>
                <c:formatCode>General</c:formatCode>
                <c:ptCount val="3"/>
                <c:pt idx="0">
                  <c:v>18</c:v>
                </c:pt>
                <c:pt idx="1">
                  <c:v>27</c:v>
                </c:pt>
                <c:pt idx="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030976"/>
        <c:axId val="108074112"/>
      </c:barChart>
      <c:catAx>
        <c:axId val="1080309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sz="1400">
                    <a:latin typeface="Arial" panose="020B0604020202020204" pitchFamily="34" charset="0"/>
                    <a:cs typeface="Arial" panose="020B0604020202020204" pitchFamily="34" charset="0"/>
                  </a:rPr>
                  <a:t>Year</a:t>
                </a:r>
              </a:p>
            </c:rich>
          </c:tx>
          <c:overlay val="0"/>
        </c:title>
        <c:numFmt formatCode="@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Arial" panose="020B0604020202020204" pitchFamily="34" charset="0"/>
              </a:defRPr>
            </a:pPr>
            <a:endParaRPr lang="en-US"/>
          </a:p>
        </c:txPr>
        <c:crossAx val="108074112"/>
        <c:crosses val="autoZero"/>
        <c:auto val="1"/>
        <c:lblAlgn val="ctr"/>
        <c:lblOffset val="100"/>
        <c:noMultiLvlLbl val="0"/>
      </c:catAx>
      <c:valAx>
        <c:axId val="1080741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400">
                    <a:latin typeface="Arial" panose="020B0604020202020204" pitchFamily="34" charset="0"/>
                    <a:cs typeface="Arial" panose="020B0604020202020204" pitchFamily="34" charset="0"/>
                  </a:rPr>
                  <a:t>Number</a:t>
                </a:r>
                <a:r>
                  <a:rPr lang="en-GB" sz="1400" baseline="0">
                    <a:latin typeface="Arial" panose="020B0604020202020204" pitchFamily="34" charset="0"/>
                    <a:cs typeface="Arial" panose="020B0604020202020204" pitchFamily="34" charset="0"/>
                  </a:rPr>
                  <a:t> of laboratories</a:t>
                </a:r>
                <a:endParaRPr lang="en-GB" sz="1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0803097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2"/>
            <a:ext cx="2945975" cy="49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defTabSz="47786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0646" y="2"/>
            <a:ext cx="2945975" cy="49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 defTabSz="47786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2718C11-44BC-4185-A6FA-536A825ED44C}" type="datetimeFigureOut">
              <a:rPr lang="en-US"/>
              <a:pPr>
                <a:defRPr/>
              </a:pPr>
              <a:t>8/9/2016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29420"/>
            <a:ext cx="2945975" cy="49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defTabSz="47786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0646" y="9429420"/>
            <a:ext cx="2945975" cy="49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 defTabSz="47786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496BA047-8CDB-4C47-9B41-0560D2EDE1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8907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2"/>
            <a:ext cx="2945975" cy="49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defTabSz="47786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50646" y="2"/>
            <a:ext cx="2945975" cy="49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 defTabSz="47786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FA25956A-78FC-441E-9244-95E2D143F34D}" type="datetimeFigureOut">
              <a:rPr lang="en-US"/>
              <a:pPr>
                <a:defRPr/>
              </a:pPr>
              <a:t>8/9/2016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21" tIns="44111" rIns="88221" bIns="44111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030" y="4714708"/>
            <a:ext cx="5439616" cy="446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29420"/>
            <a:ext cx="2945975" cy="49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defTabSz="47786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50646" y="9429420"/>
            <a:ext cx="2945975" cy="49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 defTabSz="47786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8FCCE933-1F05-46AA-8F41-E38A98EADF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2487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2624B8-698D-C54F-B0C3-CE8381A717E8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Majority</a:t>
            </a:r>
            <a:r>
              <a:rPr lang="en-GB" baseline="0" dirty="0" smtClean="0"/>
              <a:t> of laboratories accept serum samples 73 %, 25 % serum and lithium heparin samples.</a:t>
            </a:r>
          </a:p>
          <a:p>
            <a:r>
              <a:rPr lang="en-GB" baseline="0" dirty="0" smtClean="0"/>
              <a:t>Only one laboratory does not accept serum and only accepts lithium heparin plasma samples.</a:t>
            </a:r>
          </a:p>
          <a:p>
            <a:r>
              <a:rPr lang="en-GB" baseline="0" dirty="0" smtClean="0"/>
              <a:t>The second biggest group is serum and lithium heparin plasma.</a:t>
            </a:r>
            <a:endParaRPr lang="en-GB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New</a:t>
            </a:r>
            <a:r>
              <a:rPr lang="en-GB" baseline="0" dirty="0" smtClean="0"/>
              <a:t> to CG181 2014 guidelines – a fasting sample is not needed.</a:t>
            </a:r>
            <a:endParaRPr lang="en-GB" dirty="0" smtClean="0"/>
          </a:p>
          <a:p>
            <a:r>
              <a:rPr lang="en-GB" dirty="0" smtClean="0"/>
              <a:t>Yes’s only one was from Scotland</a:t>
            </a:r>
          </a:p>
          <a:p>
            <a:r>
              <a:rPr lang="en-GB" dirty="0" smtClean="0"/>
              <a:t>Wales</a:t>
            </a:r>
            <a:r>
              <a:rPr lang="en-GB" baseline="0" dirty="0" smtClean="0"/>
              <a:t> all no.</a:t>
            </a:r>
          </a:p>
          <a:p>
            <a:r>
              <a:rPr lang="en-GB" baseline="0" dirty="0" smtClean="0"/>
              <a:t>8 of the Yes’s were from England.</a:t>
            </a:r>
          </a:p>
          <a:p>
            <a:pPr defTabSz="441107">
              <a:defRPr/>
            </a:pPr>
            <a:r>
              <a:rPr lang="en-GB" dirty="0">
                <a:solidFill>
                  <a:schemeClr val="tx2"/>
                </a:solidFill>
              </a:rPr>
              <a:t>Guideline triglycerides between 10 – 20 </a:t>
            </a:r>
            <a:r>
              <a:rPr lang="en-GB" dirty="0" err="1">
                <a:solidFill>
                  <a:schemeClr val="tx2"/>
                </a:solidFill>
              </a:rPr>
              <a:t>mmol</a:t>
            </a:r>
            <a:r>
              <a:rPr lang="en-GB" dirty="0">
                <a:solidFill>
                  <a:schemeClr val="tx2"/>
                </a:solidFill>
              </a:rPr>
              <a:t>/L repeat triglycerides with a fasting sample.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41107">
              <a:defRPr/>
            </a:pPr>
            <a:r>
              <a:rPr lang="en-GB" dirty="0">
                <a:solidFill>
                  <a:schemeClr val="tx2"/>
                </a:solidFill>
              </a:rPr>
              <a:t>Guideline triglycerides between 10 – 20 </a:t>
            </a:r>
            <a:r>
              <a:rPr lang="en-GB" dirty="0" err="1">
                <a:solidFill>
                  <a:schemeClr val="tx2"/>
                </a:solidFill>
              </a:rPr>
              <a:t>mmol</a:t>
            </a:r>
            <a:r>
              <a:rPr lang="en-GB" dirty="0">
                <a:solidFill>
                  <a:schemeClr val="tx2"/>
                </a:solidFill>
              </a:rPr>
              <a:t>/L repeat triglycerides with a fasting sample after interval of 5 days but within 2 weeks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Guideline:</a:t>
            </a:r>
          </a:p>
          <a:p>
            <a:r>
              <a:rPr lang="en-GB" dirty="0" smtClean="0"/>
              <a:t>Total</a:t>
            </a:r>
            <a:r>
              <a:rPr lang="en-GB" baseline="0" dirty="0" smtClean="0"/>
              <a:t> cholesterol, HDL, Non-HDL, Triglycerides</a:t>
            </a:r>
          </a:p>
          <a:p>
            <a:r>
              <a:rPr lang="en-GB" baseline="0" dirty="0" smtClean="0"/>
              <a:t>Fasting sample not needed.</a:t>
            </a:r>
          </a:p>
          <a:p>
            <a:r>
              <a:rPr lang="en-GB" baseline="0" dirty="0" smtClean="0"/>
              <a:t>None of the labs in Scotland measure non-HDL</a:t>
            </a:r>
          </a:p>
          <a:p>
            <a:r>
              <a:rPr lang="en-GB" baseline="0" dirty="0" smtClean="0"/>
              <a:t>All of the labs in Wales measure non-HDL</a:t>
            </a:r>
          </a:p>
          <a:p>
            <a:r>
              <a:rPr lang="en-GB" baseline="0" dirty="0" smtClean="0"/>
              <a:t>All Wales labs calculate LDL. 7 labs in Scotland Calculate LDL </a:t>
            </a:r>
          </a:p>
          <a:p>
            <a:r>
              <a:rPr lang="en-GB" baseline="0" dirty="0" smtClean="0"/>
              <a:t>One lab only ticked total </a:t>
            </a:r>
            <a:r>
              <a:rPr lang="en-GB" baseline="0" dirty="0" err="1" smtClean="0"/>
              <a:t>cholesterol:HDL</a:t>
            </a:r>
            <a:r>
              <a:rPr lang="en-GB" baseline="0" dirty="0" smtClean="0"/>
              <a:t> cholesterol ratio - Scotland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baseline="0" dirty="0" smtClean="0"/>
              <a:t>Majority offer the same to all</a:t>
            </a:r>
          </a:p>
          <a:p>
            <a:r>
              <a:rPr lang="en-GB" baseline="0" dirty="0" smtClean="0"/>
              <a:t>VLDL measurement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baseline="0" dirty="0" smtClean="0"/>
              <a:t>Two skipped this question.</a:t>
            </a:r>
          </a:p>
          <a:p>
            <a:r>
              <a:rPr lang="en-GB" baseline="0" dirty="0" smtClean="0"/>
              <a:t>Approximately one quarter of laboratories did not offer the three assays.</a:t>
            </a:r>
          </a:p>
          <a:p>
            <a:r>
              <a:rPr lang="en-GB" baseline="0" dirty="0" smtClean="0"/>
              <a:t>Of those that did the majority offered the three assay to specialist lipid clinic only.</a:t>
            </a:r>
          </a:p>
          <a:p>
            <a:r>
              <a:rPr lang="en-GB" baseline="0" dirty="0" smtClean="0"/>
              <a:t>One lab that offer  to all requestors added this comment: Apo A, Apo B and </a:t>
            </a:r>
            <a:r>
              <a:rPr lang="en-GB" baseline="0" dirty="0" err="1" smtClean="0"/>
              <a:t>Lp</a:t>
            </a:r>
            <a:r>
              <a:rPr lang="en-GB" baseline="0" dirty="0" smtClean="0"/>
              <a:t> (a) is available to the clinicians after discussion with the duty biochemist/consultant chemical pathologists.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baseline="0" dirty="0" smtClean="0"/>
              <a:t>No laboratories use Audit diagnostics or </a:t>
            </a:r>
            <a:r>
              <a:rPr lang="en-GB" baseline="0" dirty="0" err="1" smtClean="0"/>
              <a:t>randox</a:t>
            </a:r>
            <a:r>
              <a:rPr lang="en-GB" baseline="0" dirty="0" smtClean="0"/>
              <a:t> methods.</a:t>
            </a:r>
          </a:p>
          <a:p>
            <a:r>
              <a:rPr lang="en-GB" baseline="0" dirty="0" smtClean="0"/>
              <a:t>One lab skipped this question.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baseline="0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baseline="0" dirty="0" smtClean="0"/>
              <a:t>Majority are NEQAS 67 %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CCE933-1F05-46AA-8F41-E38A98EADFBD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675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baseline="0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baseline="0" dirty="0" smtClean="0"/>
              <a:t>In Scotland there are the Scottish Intercollegiate guideline which many laboratories refer to waiting for before making changes due in summer 2016. Wales is on a single LIMS system. Data for Scotland and Wales was therefore interpreted separately for the questions around changes in laboratory practice following the CG181 guidelines.</a:t>
            </a:r>
          </a:p>
          <a:p>
            <a:r>
              <a:rPr lang="en-GB" baseline="0" dirty="0" smtClean="0"/>
              <a:t>56 (78 %) of 72 laboratories made changes the majority. 16 laboratories of 72 (22 %) have not made changes. Incorporates Scotland.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baseline="0" dirty="0" smtClean="0"/>
              <a:t>All 3 laboratories that removed </a:t>
            </a:r>
            <a:r>
              <a:rPr lang="en-GB" baseline="0" dirty="0" err="1" smtClean="0"/>
              <a:t>total:HDL</a:t>
            </a:r>
            <a:r>
              <a:rPr lang="en-GB" baseline="0" dirty="0" smtClean="0"/>
              <a:t> cholesterol ratio also added non-HDL cholesterol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baseline="0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baseline="0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baseline="0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baseline="0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baseline="0" dirty="0" smtClean="0"/>
              <a:t>Interestingly one laboratory in Scotland referenced the guidelines.</a:t>
            </a:r>
          </a:p>
          <a:p>
            <a:r>
              <a:rPr lang="en-GB" baseline="0" dirty="0" smtClean="0"/>
              <a:t>Majority do not reference the guidelines.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baseline="0" dirty="0" smtClean="0"/>
              <a:t>Maybe add in the number provide each.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baseline="0" dirty="0" smtClean="0"/>
              <a:t>Lots of variation. Largest group 4 labs quoting 40 % reduction from baseline on treatment. This is in line with the recommendation in CG181.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baseline="0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baseline="0" dirty="0" smtClean="0"/>
              <a:t>Check if it is mentioned in CG181 and other NICE guidelines.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baseline="0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baseline="0" dirty="0" smtClean="0"/>
              <a:t>Agreed regionally – Northern Ireland Pathology Network, consensus discussion in Wales and Wales harmonisation.</a:t>
            </a:r>
          </a:p>
          <a:p>
            <a:r>
              <a:rPr lang="en-GB" baseline="0" dirty="0" smtClean="0"/>
              <a:t>Overall a wide range of sources. There doesn’t seem to be a consensus on which one is best. This could explain why there is such a wide range of cut-off values quoted.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baseline="0" dirty="0" smtClean="0"/>
              <a:t>Guideline:</a:t>
            </a:r>
          </a:p>
          <a:p>
            <a:r>
              <a:rPr lang="en-GB" baseline="0" dirty="0" smtClean="0"/>
              <a:t>Repeat triglycerides measurement with a fasting test (after an interval of 5 days but within 2 weeks) and</a:t>
            </a:r>
          </a:p>
          <a:p>
            <a:r>
              <a:rPr lang="en-GB" baseline="0" dirty="0" smtClean="0"/>
              <a:t>Review for potential secondary causes of hyperlipidaemia and </a:t>
            </a:r>
          </a:p>
          <a:p>
            <a:r>
              <a:rPr lang="en-GB" baseline="0" dirty="0" smtClean="0"/>
              <a:t>Seek specialist advice if the triglyceride concentration remains above 10 </a:t>
            </a:r>
            <a:r>
              <a:rPr lang="en-GB" baseline="0" dirty="0" err="1" smtClean="0"/>
              <a:t>mmol</a:t>
            </a:r>
            <a:r>
              <a:rPr lang="en-GB" baseline="0" dirty="0" smtClean="0"/>
              <a:t>/litre (new 2014)</a:t>
            </a:r>
          </a:p>
          <a:p>
            <a:r>
              <a:rPr lang="en-GB" baseline="0" dirty="0" smtClean="0"/>
              <a:t>All labs that list the secondary causes include diabetes mellitus and alcohol whereas others include nephrotic syndrome, chronic kidney disease and medications such as thiazide diuretics and beta-blockers, renal failure.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One laboratory in no group commented generally recommend referral to a lipid specialist but not urgent referral.</a:t>
            </a:r>
          </a:p>
          <a:p>
            <a:endParaRPr lang="en-GB" baseline="0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baseline="0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baseline="0" dirty="0" smtClean="0"/>
              <a:t>biochemist review for comment, (when unexpected. GP only), Not on phoning list but my practice would be to phone &gt; 20 </a:t>
            </a:r>
            <a:r>
              <a:rPr lang="en-GB" baseline="0" dirty="0" err="1" smtClean="0"/>
              <a:t>mmol</a:t>
            </a:r>
            <a:r>
              <a:rPr lang="en-GB" baseline="0" dirty="0" smtClean="0"/>
              <a:t>/L, &gt;20 </a:t>
            </a:r>
            <a:r>
              <a:rPr lang="en-GB" baseline="0" dirty="0" err="1" smtClean="0"/>
              <a:t>mmol</a:t>
            </a:r>
            <a:r>
              <a:rPr lang="en-GB" baseline="0" dirty="0" smtClean="0"/>
              <a:t>/L if no previous critical results (</a:t>
            </a:r>
            <a:r>
              <a:rPr lang="en-GB" baseline="0" dirty="0" err="1" smtClean="0"/>
              <a:t>RCPath</a:t>
            </a:r>
            <a:r>
              <a:rPr lang="en-GB" baseline="0" dirty="0" smtClean="0"/>
              <a:t> guidelines).</a:t>
            </a:r>
          </a:p>
          <a:p>
            <a:r>
              <a:rPr lang="en-GB" baseline="0" dirty="0" smtClean="0"/>
              <a:t>Majority 38 laboratories had phoning limits around 20.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CCE933-1F05-46AA-8F41-E38A98EADFBD}" type="slidenum">
              <a:rPr lang="en-GB" smtClean="0"/>
              <a:pPr>
                <a:defRPr/>
              </a:pPr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44743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baseline="0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Non-HDL</a:t>
            </a:r>
            <a:r>
              <a:rPr lang="en-GB" baseline="0" dirty="0" smtClean="0"/>
              <a:t> = total cholesterol minus HDL cholesterol</a:t>
            </a:r>
          </a:p>
          <a:p>
            <a:r>
              <a:rPr lang="en-GB" baseline="0" dirty="0" smtClean="0"/>
              <a:t>LDL calculated – needs a fasting sample and triglycerides less than 4.5 </a:t>
            </a:r>
            <a:r>
              <a:rPr lang="en-GB" baseline="0" dirty="0" err="1" smtClean="0"/>
              <a:t>mmol</a:t>
            </a:r>
            <a:r>
              <a:rPr lang="en-GB" baseline="0" dirty="0" smtClean="0"/>
              <a:t>/litre</a:t>
            </a:r>
          </a:p>
          <a:p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Secondary causes (excess alcohol, uncontrolled diabetes, hypothyroidism, liver disease and nephrotic syndrome) </a:t>
            </a:r>
            <a:endParaRPr lang="en-GB" dirty="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baseline="0" dirty="0" smtClean="0"/>
              <a:t>20 laboratories responded to previous question, 23 to this question. The 3 had responded no time interval recommended to the previous question.</a:t>
            </a:r>
          </a:p>
          <a:p>
            <a:r>
              <a:rPr lang="en-GB" baseline="0" dirty="0" smtClean="0"/>
              <a:t>-Guideline 3 months after starting high intensity statin treatment with aim of reducing non-HDL by 40 %.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baseline="0" dirty="0" smtClean="0"/>
              <a:t>1 month – 1 lab commented user can override this</a:t>
            </a:r>
          </a:p>
          <a:p>
            <a:r>
              <a:rPr lang="en-GB" baseline="0" dirty="0" smtClean="0"/>
              <a:t>3 months – 1 lab advisory no automated mechanism to enforce this.</a:t>
            </a:r>
          </a:p>
          <a:p>
            <a:r>
              <a:rPr lang="en-GB" baseline="0" dirty="0" smtClean="0"/>
              <a:t>Majority are quoting appropriately one month. The 28 days vs 30 days vs 1 month may be due to differences in the laboratory LIMS systems programming.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baseline="0" dirty="0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baseline="0" dirty="0" smtClean="0"/>
              <a:t>Skipped by 9 laboratories</a:t>
            </a:r>
          </a:p>
          <a:p>
            <a:r>
              <a:rPr lang="en-GB" baseline="0" dirty="0" smtClean="0"/>
              <a:t>1 month comment – user override option</a:t>
            </a: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baseline="0" dirty="0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CCE933-1F05-46AA-8F41-E38A98EADFBD}" type="slidenum">
              <a:rPr lang="en-GB" smtClean="0"/>
              <a:pPr>
                <a:defRPr/>
              </a:pPr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08168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CCE933-1F05-46AA-8F41-E38A98EADFBD}" type="slidenum">
              <a:rPr lang="en-GB" smtClean="0"/>
              <a:pPr>
                <a:defRPr/>
              </a:pPr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533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CCE933-1F05-46AA-8F41-E38A98EADFB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03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The majority</a:t>
            </a:r>
            <a:r>
              <a:rPr lang="en-GB" baseline="0" dirty="0" smtClean="0"/>
              <a:t> 55 % are from district general hospital, 33 % from teaching hospital.</a:t>
            </a:r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77 % England</a:t>
            </a:r>
          </a:p>
          <a:p>
            <a:r>
              <a:rPr lang="en-GB" dirty="0" smtClean="0"/>
              <a:t>This is</a:t>
            </a:r>
            <a:r>
              <a:rPr lang="en-GB" baseline="0" dirty="0" smtClean="0"/>
              <a:t> important when interpreting the data as hospitals in Scotland follow the SIGN guidelines instead of the NICE guidelines.</a:t>
            </a:r>
          </a:p>
          <a:p>
            <a:r>
              <a:rPr lang="en-GB" baseline="0" dirty="0" smtClean="0"/>
              <a:t>Laboratory in Wales use a common  laboratory system. Where appropriate the data from Scotland and Wales will be analysed separately and this will be indicated through out the presentation.</a:t>
            </a:r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CCE933-1F05-46AA-8F41-E38A98EADFBD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678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0" y="927100"/>
            <a:ext cx="9144000" cy="5368925"/>
          </a:xfrm>
        </p:spPr>
        <p:txBody>
          <a:bodyPr rtlCol="0">
            <a:noAutofit/>
          </a:bodyPr>
          <a:lstStyle/>
          <a:p>
            <a:pPr lvl="0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3541" y="1517924"/>
            <a:ext cx="8194762" cy="1148263"/>
          </a:xfrm>
        </p:spPr>
        <p:txBody>
          <a:bodyPr/>
          <a:lstStyle>
            <a:lvl1pPr>
              <a:lnSpc>
                <a:spcPct val="92000"/>
              </a:lnSpc>
              <a:defRPr sz="37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3541" y="2925309"/>
            <a:ext cx="3331172" cy="866801"/>
          </a:xfrm>
        </p:spPr>
        <p:txBody>
          <a:bodyPr/>
          <a:lstStyle>
            <a:lvl1pPr marL="0" indent="0" algn="l">
              <a:lnSpc>
                <a:spcPct val="95000"/>
              </a:lnSpc>
              <a:spcBef>
                <a:spcPts val="0"/>
              </a:spcBef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 algn="l">
              <a:defRPr sz="7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GB"/>
              <a:t>Date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7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GB"/>
              <a:t>Description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9"/>
          <p:cNvSpPr/>
          <p:nvPr userDrawn="1"/>
        </p:nvSpPr>
        <p:spPr>
          <a:xfrm>
            <a:off x="0" y="928688"/>
            <a:ext cx="9144000" cy="536733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627688" y="4084638"/>
            <a:ext cx="3516312" cy="197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47422" y="1215208"/>
            <a:ext cx="2415264" cy="1628759"/>
          </a:xfrm>
        </p:spPr>
        <p:txBody>
          <a:bodyPr/>
          <a:lstStyle>
            <a:lvl1pPr mar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2"/>
                </a:solidFill>
              </a:defRPr>
            </a:lvl1pPr>
            <a:lvl2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bg2"/>
                </a:solidFill>
              </a:defRPr>
            </a:lvl2pPr>
            <a:lvl3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chemeClr val="bg2"/>
                </a:solidFill>
              </a:defRPr>
            </a:lvl3pPr>
            <a:lvl4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 sz="1100">
                <a:solidFill>
                  <a:schemeClr val="bg2"/>
                </a:solidFill>
              </a:defRPr>
            </a:lvl4pPr>
            <a:lvl5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747" y="2014399"/>
            <a:ext cx="6330838" cy="3868876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0163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0" y="927100"/>
            <a:ext cx="9144000" cy="5368925"/>
          </a:xfrm>
        </p:spPr>
        <p:txBody>
          <a:bodyPr rtlCol="0">
            <a:noAutofit/>
          </a:bodyPr>
          <a:lstStyle/>
          <a:p>
            <a:pPr lvl="0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3541" y="1517924"/>
            <a:ext cx="8194762" cy="1148263"/>
          </a:xfrm>
        </p:spPr>
        <p:txBody>
          <a:bodyPr/>
          <a:lstStyle>
            <a:lvl1pPr>
              <a:lnSpc>
                <a:spcPct val="92000"/>
              </a:lnSpc>
              <a:defRPr sz="37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3541" y="2925309"/>
            <a:ext cx="3331172" cy="866801"/>
          </a:xfrm>
        </p:spPr>
        <p:txBody>
          <a:bodyPr/>
          <a:lstStyle>
            <a:lvl1pPr marL="0" indent="0" algn="l">
              <a:lnSpc>
                <a:spcPct val="95000"/>
              </a:lnSpc>
              <a:spcBef>
                <a:spcPts val="0"/>
              </a:spcBef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 userDrawn="1"/>
        </p:nvSpPr>
        <p:spPr>
          <a:xfrm>
            <a:off x="-511175" y="749300"/>
            <a:ext cx="18415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3541" y="1517924"/>
            <a:ext cx="8194762" cy="1148263"/>
          </a:xfrm>
        </p:spPr>
        <p:txBody>
          <a:bodyPr/>
          <a:lstStyle>
            <a:lvl1pPr>
              <a:lnSpc>
                <a:spcPct val="92000"/>
              </a:lnSpc>
              <a:defRPr sz="3700">
                <a:solidFill>
                  <a:srgbClr val="6D15D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3541" y="2925309"/>
            <a:ext cx="3331172" cy="866801"/>
          </a:xfrm>
        </p:spPr>
        <p:txBody>
          <a:bodyPr/>
          <a:lstStyle>
            <a:lvl1pPr marL="0" indent="0" algn="l">
              <a:lnSpc>
                <a:spcPct val="95000"/>
              </a:lnSpc>
              <a:spcBef>
                <a:spcPts val="0"/>
              </a:spcBef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/>
          <p:nvPr userDrawn="1"/>
        </p:nvSpPr>
        <p:spPr>
          <a:xfrm>
            <a:off x="0" y="928688"/>
            <a:ext cx="9144000" cy="53673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5" name="Picture 8" descr="symbollight for title.em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627688" y="4084638"/>
            <a:ext cx="3516312" cy="197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3541" y="1517924"/>
            <a:ext cx="8194762" cy="1148263"/>
          </a:xfrm>
        </p:spPr>
        <p:txBody>
          <a:bodyPr/>
          <a:lstStyle>
            <a:lvl1pPr>
              <a:lnSpc>
                <a:spcPct val="92000"/>
              </a:lnSpc>
              <a:defRPr sz="37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3541" y="2925309"/>
            <a:ext cx="3331172" cy="866801"/>
          </a:xfrm>
        </p:spPr>
        <p:txBody>
          <a:bodyPr/>
          <a:lstStyle>
            <a:lvl1pPr marL="0" indent="0" algn="l">
              <a:lnSpc>
                <a:spcPct val="95000"/>
              </a:lnSpc>
              <a:spcBef>
                <a:spcPts val="0"/>
              </a:spcBef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747" y="2014398"/>
            <a:ext cx="4094005" cy="386887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700"/>
              </a:spcAft>
              <a:defRPr sz="1300" b="1">
                <a:solidFill>
                  <a:schemeClr val="accent1"/>
                </a:solidFill>
              </a:defRPr>
            </a:lvl1pPr>
            <a:lvl2pPr marL="0" indent="0">
              <a:lnSpc>
                <a:spcPct val="110000"/>
              </a:lnSpc>
              <a:spcAft>
                <a:spcPts val="1300"/>
              </a:spcAft>
              <a:buNone/>
              <a:defRPr sz="1300"/>
            </a:lvl2pPr>
            <a:lvl3pPr marL="227013" indent="-227013">
              <a:lnSpc>
                <a:spcPct val="110000"/>
              </a:lnSpc>
              <a:defRPr sz="1300"/>
            </a:lvl3pPr>
            <a:lvl4pPr>
              <a:lnSpc>
                <a:spcPct val="110000"/>
              </a:lnSpc>
              <a:defRPr sz="1300"/>
            </a:lvl4pPr>
            <a:lvl5pPr>
              <a:lnSpc>
                <a:spcPct val="110000"/>
              </a:lnSpc>
              <a:defRPr sz="13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1" name="ClipArt Placeholder 10"/>
          <p:cNvSpPr>
            <a:spLocks noGrp="1"/>
          </p:cNvSpPr>
          <p:nvPr>
            <p:ph type="clipArt" sz="quarter" idx="12"/>
          </p:nvPr>
        </p:nvSpPr>
        <p:spPr>
          <a:xfrm>
            <a:off x="4679680" y="2065338"/>
            <a:ext cx="4118245" cy="2616200"/>
          </a:xfr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GB" noProof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4682022" y="4726548"/>
            <a:ext cx="4092310" cy="785812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1100" b="1"/>
            </a:lvl1pPr>
            <a:lvl2pPr marL="0" indent="0">
              <a:lnSpc>
                <a:spcPct val="100000"/>
              </a:lnSpc>
              <a:spcAft>
                <a:spcPts val="200"/>
              </a:spcAft>
              <a:buNone/>
              <a:defRPr sz="1100"/>
            </a:lvl2pPr>
            <a:lvl3pPr marL="0" indent="0">
              <a:buNone/>
              <a:defRPr/>
            </a:lvl3pPr>
            <a:lvl4pPr marL="0" indent="0">
              <a:buFont typeface="Arial"/>
              <a:buNone/>
              <a:defRPr/>
            </a:lvl4pPr>
            <a:lvl5pPr marL="0" indent="0">
              <a:buFont typeface="Arial"/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748" y="2014398"/>
            <a:ext cx="2011722" cy="386887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defRPr sz="1300" b="1">
                <a:solidFill>
                  <a:schemeClr val="accent1"/>
                </a:solidFill>
              </a:defRPr>
            </a:lvl1pPr>
            <a:lvl2pPr marL="0" indent="0">
              <a:lnSpc>
                <a:spcPct val="110000"/>
              </a:lnSpc>
              <a:spcAft>
                <a:spcPts val="1200"/>
              </a:spcAft>
              <a:buNone/>
              <a:defRPr sz="1100"/>
            </a:lvl2pPr>
            <a:lvl3pPr marL="190500" indent="-190500">
              <a:lnSpc>
                <a:spcPct val="110000"/>
              </a:lnSpc>
              <a:defRPr sz="1100"/>
            </a:lvl3pPr>
            <a:lvl4pPr>
              <a:lnSpc>
                <a:spcPct val="110000"/>
              </a:lnSpc>
              <a:defRPr sz="1100"/>
            </a:lvl4pPr>
            <a:lvl5pPr>
              <a:lnSpc>
                <a:spcPct val="110000"/>
              </a:lnSpc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2511649" y="2014398"/>
            <a:ext cx="2011722" cy="386887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defRPr sz="1300" b="1">
                <a:solidFill>
                  <a:schemeClr val="accent1"/>
                </a:solidFill>
              </a:defRPr>
            </a:lvl1pPr>
            <a:lvl2pPr marL="0" indent="0">
              <a:lnSpc>
                <a:spcPct val="110000"/>
              </a:lnSpc>
              <a:spcAft>
                <a:spcPts val="1200"/>
              </a:spcAft>
              <a:buNone/>
              <a:defRPr sz="1100"/>
            </a:lvl2pPr>
            <a:lvl3pPr marL="190500" indent="-190500">
              <a:lnSpc>
                <a:spcPct val="110000"/>
              </a:lnSpc>
              <a:defRPr sz="1100"/>
            </a:lvl3pPr>
            <a:lvl4pPr>
              <a:lnSpc>
                <a:spcPct val="110000"/>
              </a:lnSpc>
              <a:defRPr sz="1100"/>
            </a:lvl4pPr>
            <a:lvl5pPr>
              <a:lnSpc>
                <a:spcPct val="110000"/>
              </a:lnSpc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81550" y="2014398"/>
            <a:ext cx="2011722" cy="386887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defRPr sz="1300" b="1">
                <a:solidFill>
                  <a:schemeClr val="accent1"/>
                </a:solidFill>
              </a:defRPr>
            </a:lvl1pPr>
            <a:lvl2pPr marL="0" indent="0">
              <a:lnSpc>
                <a:spcPct val="110000"/>
              </a:lnSpc>
              <a:spcAft>
                <a:spcPts val="1200"/>
              </a:spcAft>
              <a:buNone/>
              <a:defRPr sz="1100"/>
            </a:lvl2pPr>
            <a:lvl3pPr marL="190500" indent="-190500">
              <a:lnSpc>
                <a:spcPct val="110000"/>
              </a:lnSpc>
              <a:defRPr sz="1100"/>
            </a:lvl3pPr>
            <a:lvl4pPr>
              <a:lnSpc>
                <a:spcPct val="110000"/>
              </a:lnSpc>
              <a:defRPr sz="1100"/>
            </a:lvl4pPr>
            <a:lvl5pPr>
              <a:lnSpc>
                <a:spcPct val="110000"/>
              </a:lnSpc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6851450" y="2014398"/>
            <a:ext cx="2011722" cy="386887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defRPr sz="1300" b="1">
                <a:solidFill>
                  <a:schemeClr val="accent1"/>
                </a:solidFill>
              </a:defRPr>
            </a:lvl1pPr>
            <a:lvl2pPr marL="0" indent="0">
              <a:lnSpc>
                <a:spcPct val="110000"/>
              </a:lnSpc>
              <a:spcAft>
                <a:spcPts val="1200"/>
              </a:spcAft>
              <a:buNone/>
              <a:defRPr sz="1100"/>
            </a:lvl2pPr>
            <a:lvl3pPr marL="190500" indent="-190500">
              <a:lnSpc>
                <a:spcPct val="110000"/>
              </a:lnSpc>
              <a:defRPr sz="1100"/>
            </a:lvl3pPr>
            <a:lvl4pPr>
              <a:lnSpc>
                <a:spcPct val="110000"/>
              </a:lnSpc>
              <a:defRPr sz="1100"/>
            </a:lvl4pPr>
            <a:lvl5pPr>
              <a:lnSpc>
                <a:spcPct val="110000"/>
              </a:lnSpc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6127823" y="2014398"/>
            <a:ext cx="2735349" cy="386887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defRPr sz="1300" b="1">
                <a:solidFill>
                  <a:schemeClr val="accent1"/>
                </a:solidFill>
              </a:defRPr>
            </a:lvl1pPr>
            <a:lvl2pPr marL="0" indent="0">
              <a:lnSpc>
                <a:spcPct val="110000"/>
              </a:lnSpc>
              <a:spcAft>
                <a:spcPts val="1200"/>
              </a:spcAft>
              <a:buNone/>
              <a:defRPr sz="1100"/>
            </a:lvl2pPr>
            <a:lvl3pPr marL="190500" indent="-190500">
              <a:lnSpc>
                <a:spcPct val="110000"/>
              </a:lnSpc>
              <a:defRPr sz="1100"/>
            </a:lvl3pPr>
            <a:lvl4pPr>
              <a:lnSpc>
                <a:spcPct val="110000"/>
              </a:lnSpc>
              <a:defRPr sz="1100"/>
            </a:lvl4pPr>
            <a:lvl5pPr>
              <a:lnSpc>
                <a:spcPct val="110000"/>
              </a:lnSpc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301951" y="1989138"/>
            <a:ext cx="5586087" cy="3951946"/>
          </a:xfrm>
        </p:spPr>
        <p:txBody>
          <a:bodyPr rtlCol="0">
            <a:noAutofit/>
          </a:bodyPr>
          <a:lstStyle/>
          <a:p>
            <a:pPr lvl="0"/>
            <a:endParaRPr lang="en-GB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27823" y="2014398"/>
            <a:ext cx="2735349" cy="3868877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defRPr sz="1300" b="1">
                <a:solidFill>
                  <a:schemeClr val="accent1"/>
                </a:solidFill>
              </a:defRPr>
            </a:lvl1pPr>
            <a:lvl2pPr marL="0" indent="0">
              <a:lnSpc>
                <a:spcPct val="110000"/>
              </a:lnSpc>
              <a:spcAft>
                <a:spcPts val="1200"/>
              </a:spcAft>
              <a:buNone/>
              <a:defRPr sz="1100"/>
            </a:lvl2pPr>
            <a:lvl3pPr marL="190500" indent="-190500">
              <a:lnSpc>
                <a:spcPct val="110000"/>
              </a:lnSpc>
              <a:defRPr sz="1100"/>
            </a:lvl3pPr>
            <a:lvl4pPr>
              <a:lnSpc>
                <a:spcPct val="110000"/>
              </a:lnSpc>
              <a:defRPr sz="1100"/>
            </a:lvl4pPr>
            <a:lvl5pPr>
              <a:lnSpc>
                <a:spcPct val="110000"/>
              </a:lnSpc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335781" y="3767816"/>
            <a:ext cx="2662485" cy="138499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 b="0"/>
            </a:lvl1pPr>
            <a:lvl2pPr marL="0" indent="0">
              <a:lnSpc>
                <a:spcPct val="100000"/>
              </a:lnSpc>
              <a:spcAft>
                <a:spcPts val="200"/>
              </a:spcAft>
              <a:buNone/>
              <a:defRPr sz="900"/>
            </a:lvl2pPr>
            <a:lvl3pPr marL="0" indent="0">
              <a:buNone/>
              <a:defRPr/>
            </a:lvl3pPr>
            <a:lvl4pPr marL="0" indent="0">
              <a:buFont typeface="Arial"/>
              <a:buNone/>
              <a:defRPr/>
            </a:lvl4pPr>
            <a:lvl5pPr marL="0" indent="0">
              <a:buFont typeface="Arial"/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8" name="ClipArt Placeholder 10"/>
          <p:cNvSpPr>
            <a:spLocks noGrp="1"/>
          </p:cNvSpPr>
          <p:nvPr>
            <p:ph type="clipArt" sz="quarter" idx="12"/>
          </p:nvPr>
        </p:nvSpPr>
        <p:spPr>
          <a:xfrm>
            <a:off x="349251" y="2073276"/>
            <a:ext cx="2663824" cy="1666874"/>
          </a:xfr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GB" noProof="0"/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3225031" y="3767816"/>
            <a:ext cx="2662485" cy="138499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 b="0"/>
            </a:lvl1pPr>
            <a:lvl2pPr marL="0" indent="0">
              <a:lnSpc>
                <a:spcPct val="100000"/>
              </a:lnSpc>
              <a:spcAft>
                <a:spcPts val="200"/>
              </a:spcAft>
              <a:buNone/>
              <a:defRPr sz="900"/>
            </a:lvl2pPr>
            <a:lvl3pPr marL="0" indent="0">
              <a:buNone/>
              <a:defRPr/>
            </a:lvl3pPr>
            <a:lvl4pPr marL="0" indent="0">
              <a:buFont typeface="Arial"/>
              <a:buNone/>
              <a:defRPr/>
            </a:lvl4pPr>
            <a:lvl5pPr marL="0" indent="0">
              <a:buFont typeface="Arial"/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0" name="ClipArt Placeholder 10"/>
          <p:cNvSpPr>
            <a:spLocks noGrp="1"/>
          </p:cNvSpPr>
          <p:nvPr>
            <p:ph type="clipArt" sz="quarter" idx="16"/>
          </p:nvPr>
        </p:nvSpPr>
        <p:spPr>
          <a:xfrm>
            <a:off x="3238501" y="2073276"/>
            <a:ext cx="2663824" cy="1666874"/>
          </a:xfr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GB" noProof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335781" y="5695397"/>
            <a:ext cx="2662485" cy="138499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 b="0"/>
            </a:lvl1pPr>
            <a:lvl2pPr marL="0" indent="0">
              <a:lnSpc>
                <a:spcPct val="100000"/>
              </a:lnSpc>
              <a:spcAft>
                <a:spcPts val="200"/>
              </a:spcAft>
              <a:buNone/>
              <a:defRPr sz="900"/>
            </a:lvl2pPr>
            <a:lvl3pPr marL="0" indent="0">
              <a:buNone/>
              <a:defRPr/>
            </a:lvl3pPr>
            <a:lvl4pPr marL="0" indent="0">
              <a:buFont typeface="Arial"/>
              <a:buNone/>
              <a:defRPr/>
            </a:lvl4pPr>
            <a:lvl5pPr marL="0" indent="0">
              <a:buFont typeface="Arial"/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2" name="ClipArt Placeholder 10"/>
          <p:cNvSpPr>
            <a:spLocks noGrp="1"/>
          </p:cNvSpPr>
          <p:nvPr>
            <p:ph type="clipArt" sz="quarter" idx="18"/>
          </p:nvPr>
        </p:nvSpPr>
        <p:spPr>
          <a:xfrm>
            <a:off x="349251" y="4000857"/>
            <a:ext cx="2663824" cy="1666874"/>
          </a:xfr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GB" noProof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3225031" y="5695397"/>
            <a:ext cx="2662485" cy="138499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900" b="0"/>
            </a:lvl1pPr>
            <a:lvl2pPr marL="0" indent="0">
              <a:lnSpc>
                <a:spcPct val="100000"/>
              </a:lnSpc>
              <a:spcAft>
                <a:spcPts val="200"/>
              </a:spcAft>
              <a:buNone/>
              <a:defRPr sz="900"/>
            </a:lvl2pPr>
            <a:lvl3pPr marL="0" indent="0">
              <a:buNone/>
              <a:defRPr/>
            </a:lvl3pPr>
            <a:lvl4pPr marL="0" indent="0">
              <a:buFont typeface="Arial"/>
              <a:buNone/>
              <a:defRPr/>
            </a:lvl4pPr>
            <a:lvl5pPr marL="0" indent="0">
              <a:buFont typeface="Arial"/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4" name="ClipArt Placeholder 10"/>
          <p:cNvSpPr>
            <a:spLocks noGrp="1"/>
          </p:cNvSpPr>
          <p:nvPr>
            <p:ph type="clipArt" sz="quarter" idx="20"/>
          </p:nvPr>
        </p:nvSpPr>
        <p:spPr>
          <a:xfrm>
            <a:off x="3238501" y="4000857"/>
            <a:ext cx="2663824" cy="1666874"/>
          </a:xfr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GB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 out text 3 lines\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47065" y="2193626"/>
            <a:ext cx="8427268" cy="3721100"/>
          </a:xfrm>
        </p:spPr>
        <p:txBody>
          <a:bodyPr/>
          <a:lstStyle>
            <a:lvl1pPr marL="0" indent="0">
              <a:lnSpc>
                <a:spcPct val="94000"/>
              </a:lnSpc>
              <a:buFont typeface="Arial"/>
              <a:buNone/>
              <a:defRPr sz="7000"/>
            </a:lvl1pPr>
            <a:lvl2pPr marL="0" indent="0">
              <a:lnSpc>
                <a:spcPct val="94000"/>
              </a:lnSpc>
              <a:buNone/>
              <a:defRPr/>
            </a:lvl2pPr>
            <a:lvl3pPr marL="0" indent="0">
              <a:lnSpc>
                <a:spcPct val="94000"/>
              </a:lnSpc>
              <a:buNone/>
              <a:defRPr/>
            </a:lvl3pPr>
            <a:lvl4pPr marL="0" indent="0">
              <a:lnSpc>
                <a:spcPct val="94000"/>
              </a:lnSpc>
              <a:buFont typeface="Arial"/>
              <a:buNone/>
              <a:defRPr/>
            </a:lvl4pPr>
            <a:lvl5pPr marL="0" indent="0">
              <a:lnSpc>
                <a:spcPct val="94000"/>
              </a:lnSpc>
              <a:buFont typeface="Arial"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1313" y="1198563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1313" y="2014538"/>
            <a:ext cx="6330950" cy="265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08250" y="6430963"/>
            <a:ext cx="1450975" cy="2873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7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Date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313" y="6430963"/>
            <a:ext cx="1981200" cy="2936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7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Description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70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Verdana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Verdana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Verdana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1700" kern="1200">
          <a:solidFill>
            <a:srgbClr val="474749"/>
          </a:solidFill>
          <a:latin typeface="+mn-lt"/>
          <a:ea typeface="+mn-ea"/>
          <a:cs typeface="+mn-cs"/>
        </a:defRPr>
      </a:lvl1pPr>
      <a:lvl2pPr marL="274638" indent="-274638" algn="l" defTabSz="457200" rtl="0" eaLnBrk="0" fontAlgn="base" hangingPunct="0">
        <a:spcBef>
          <a:spcPct val="0"/>
        </a:spcBef>
        <a:spcAft>
          <a:spcPts val="400"/>
        </a:spcAft>
        <a:buClr>
          <a:schemeClr val="tx1"/>
        </a:buClr>
        <a:buSzPct val="120000"/>
        <a:buFont typeface="Lucida Grande"/>
        <a:buChar char="–"/>
        <a:defRPr sz="1700" kern="1200">
          <a:solidFill>
            <a:srgbClr val="404040"/>
          </a:solidFill>
          <a:latin typeface="+mn-lt"/>
          <a:ea typeface="+mn-ea"/>
          <a:cs typeface="+mn-cs"/>
        </a:defRPr>
      </a:lvl2pPr>
      <a:lvl3pPr marL="273050" indent="-273050" algn="l" defTabSz="457200" rtl="0" eaLnBrk="0" fontAlgn="base" hangingPunct="0">
        <a:spcBef>
          <a:spcPct val="0"/>
        </a:spcBef>
        <a:spcAft>
          <a:spcPts val="400"/>
        </a:spcAft>
        <a:buClr>
          <a:schemeClr val="accent1"/>
        </a:buClr>
        <a:buSzPct val="120000"/>
        <a:buFont typeface="Lucida Grande"/>
        <a:buChar char="–"/>
        <a:defRPr sz="17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0"/>
        </a:spcBef>
        <a:spcAft>
          <a:spcPts val="400"/>
        </a:spcAft>
        <a:buClr>
          <a:schemeClr val="tx1"/>
        </a:buClr>
        <a:buSzPct val="150000"/>
        <a:buFont typeface="Arial" charset="0"/>
        <a:defRPr sz="17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0"/>
        </a:spcBef>
        <a:spcAft>
          <a:spcPts val="400"/>
        </a:spcAft>
        <a:buFont typeface="Arial" charset="0"/>
        <a:defRPr sz="17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3"/>
          <p:cNvSpPr>
            <a:spLocks noGrp="1"/>
          </p:cNvSpPr>
          <p:nvPr>
            <p:ph type="ctrTitle"/>
          </p:nvPr>
        </p:nvSpPr>
        <p:spPr/>
        <p:txBody>
          <a:bodyPr wrap="square"/>
          <a:lstStyle/>
          <a:p>
            <a:pPr algn="ctr" eaLnBrk="1" hangingPunct="1"/>
            <a:r>
              <a:rPr lang="en-GB" sz="3200" dirty="0" smtClean="0">
                <a:latin typeface="Verdana" charset="0"/>
              </a:rPr>
              <a:t>An audit of non-HDL cholesterol reporting</a:t>
            </a:r>
            <a:endParaRPr lang="en-GB" sz="3200" dirty="0">
              <a:latin typeface="Verdana" charset="0"/>
            </a:endParaRPr>
          </a:p>
        </p:txBody>
      </p:sp>
      <p:sp>
        <p:nvSpPr>
          <p:cNvPr id="15362" name="Subtitle 4"/>
          <p:cNvSpPr>
            <a:spLocks noGrp="1"/>
          </p:cNvSpPr>
          <p:nvPr>
            <p:ph type="subTitle" idx="1"/>
          </p:nvPr>
        </p:nvSpPr>
        <p:spPr>
          <a:xfrm>
            <a:off x="769562" y="3724299"/>
            <a:ext cx="7619729" cy="866801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Rachel </a:t>
            </a: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</a:rPr>
              <a:t>Randle</a:t>
            </a:r>
            <a:endParaRPr lang="en-GB" sz="2400" dirty="0" smtClean="0">
              <a:solidFill>
                <a:schemeClr val="tx2">
                  <a:lumMod val="50000"/>
                </a:schemeClr>
              </a:solidFill>
              <a:ea typeface="+mn-ea"/>
              <a:cs typeface="+mn-cs"/>
            </a:endParaRPr>
          </a:p>
          <a:p>
            <a:pPr algn="ctr" eaLnBrk="1" hangingPunct="1">
              <a:spcBef>
                <a:spcPct val="0"/>
              </a:spcBef>
              <a:defRPr/>
            </a:pP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Clinical Scientist in-service HSST</a:t>
            </a:r>
          </a:p>
          <a:p>
            <a:pPr algn="ctr" eaLnBrk="1" hangingPunct="1">
              <a:spcBef>
                <a:spcPct val="0"/>
              </a:spcBef>
              <a:defRPr/>
            </a:pP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</a:rPr>
              <a:t>Viapath Bedford Hospital</a:t>
            </a:r>
            <a:endParaRPr lang="en-GB" sz="2400" dirty="0" smtClean="0">
              <a:solidFill>
                <a:schemeClr val="tx2">
                  <a:lumMod val="50000"/>
                </a:schemeClr>
              </a:solidFill>
              <a:ea typeface="+mn-ea"/>
              <a:cs typeface="+mn-cs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GB" dirty="0" smtClean="0">
              <a:solidFill>
                <a:schemeClr val="tx2">
                  <a:lumMod val="50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4" name="Subtitle 4"/>
          <p:cNvSpPr txBox="1">
            <a:spLocks/>
          </p:cNvSpPr>
          <p:nvPr/>
        </p:nvSpPr>
        <p:spPr bwMode="auto">
          <a:xfrm>
            <a:off x="478915" y="5030308"/>
            <a:ext cx="82010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lnSpc>
                <a:spcPct val="95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0"/>
              </a:spcBef>
              <a:spcAft>
                <a:spcPts val="400"/>
              </a:spcAft>
              <a:buClr>
                <a:schemeClr val="tx1"/>
              </a:buClr>
              <a:buSzPct val="120000"/>
              <a:buFont typeface="Lucida Grande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0"/>
              </a:spcBef>
              <a:spcAft>
                <a:spcPts val="400"/>
              </a:spcAft>
              <a:buClr>
                <a:schemeClr val="accent1"/>
              </a:buClr>
              <a:buSzPct val="120000"/>
              <a:buFont typeface="Lucida Grande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0"/>
              </a:spcBef>
              <a:spcAft>
                <a:spcPts val="400"/>
              </a:spcAft>
              <a:buClr>
                <a:schemeClr val="tx1"/>
              </a:buClr>
              <a:buSzPct val="150000"/>
              <a:buFont typeface="Arial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0"/>
              </a:spcBef>
              <a:spcAft>
                <a:spcPts val="400"/>
              </a:spcAft>
              <a:buFont typeface="Arial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</a:rPr>
              <a:t>Dr W Wassif</a:t>
            </a:r>
          </a:p>
          <a:p>
            <a:pPr algn="ctr" eaLnBrk="1" hangingPunct="1">
              <a:spcBef>
                <a:spcPct val="0"/>
              </a:spcBef>
              <a:defRPr/>
            </a:pP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</a:rPr>
              <a:t>Consultant </a:t>
            </a:r>
            <a:r>
              <a:rPr lang="en-GB" sz="2400" dirty="0">
                <a:solidFill>
                  <a:schemeClr val="tx2">
                    <a:lumMod val="50000"/>
                  </a:schemeClr>
                </a:solidFill>
              </a:rPr>
              <a:t>Chemical </a:t>
            </a: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</a:rPr>
              <a:t>Pathologist</a:t>
            </a:r>
          </a:p>
          <a:p>
            <a:pPr algn="ctr" eaLnBrk="1" hangingPunct="1">
              <a:spcBef>
                <a:spcPct val="0"/>
              </a:spcBef>
              <a:defRPr/>
            </a:pPr>
            <a:r>
              <a:rPr lang="en-GB" sz="2400" dirty="0">
                <a:solidFill>
                  <a:schemeClr val="tx2">
                    <a:lumMod val="50000"/>
                  </a:schemeClr>
                </a:solidFill>
              </a:rPr>
              <a:t>Bedford Hospital</a:t>
            </a:r>
          </a:p>
          <a:p>
            <a:pPr algn="ctr" eaLnBrk="1" hangingPunct="1">
              <a:spcBef>
                <a:spcPct val="0"/>
              </a:spcBef>
              <a:defRPr/>
            </a:pPr>
            <a:endParaRPr lang="en-GB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  <a:defRPr/>
            </a:pPr>
            <a:r>
              <a:rPr lang="en-GB" sz="1800" dirty="0" smtClean="0">
                <a:solidFill>
                  <a:schemeClr val="tx2">
                    <a:lumMod val="50000"/>
                  </a:schemeClr>
                </a:solidFill>
              </a:rPr>
              <a:t>On behalf of National </a:t>
            </a:r>
            <a:r>
              <a:rPr lang="en-GB" sz="1800" dirty="0">
                <a:solidFill>
                  <a:schemeClr val="tx2">
                    <a:lumMod val="50000"/>
                  </a:schemeClr>
                </a:solidFill>
              </a:rPr>
              <a:t>Clinical Biochemistry Audit Group</a:t>
            </a:r>
            <a:endParaRPr lang="en-GB" sz="1800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GB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70516" y="248652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800" b="0" dirty="0"/>
              <a:t>Which sample type(s) do you accept for a lipid profile?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8356168"/>
              </p:ext>
            </p:extLst>
          </p:nvPr>
        </p:nvGraphicFramePr>
        <p:xfrm>
          <a:off x="405828" y="1167597"/>
          <a:ext cx="8294288" cy="4540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268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7654" y="248652"/>
            <a:ext cx="8877669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GB" sz="2800" b="0" dirty="0" smtClean="0"/>
              <a:t>Do </a:t>
            </a:r>
            <a:r>
              <a:rPr lang="en-GB" sz="2800" b="0" dirty="0"/>
              <a:t>you always recommend collecting a fasting sample?</a:t>
            </a:r>
          </a:p>
          <a:p>
            <a:pPr algn="ctr"/>
            <a:endParaRPr lang="en-GB" sz="2800" b="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877791"/>
              </p:ext>
            </p:extLst>
          </p:nvPr>
        </p:nvGraphicFramePr>
        <p:xfrm>
          <a:off x="1279863" y="1104038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n>
                            <a:solidFill>
                              <a:schemeClr val="tx2"/>
                            </a:solidFill>
                          </a:ln>
                        </a:rPr>
                        <a:t>Yes</a:t>
                      </a:r>
                      <a:endParaRPr lang="en-GB" sz="1600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n>
                            <a:solidFill>
                              <a:schemeClr val="tx2"/>
                            </a:solidFill>
                          </a:ln>
                        </a:rPr>
                        <a:t>No</a:t>
                      </a:r>
                      <a:endParaRPr lang="en-GB" sz="1600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9</a:t>
                      </a:r>
                      <a:r>
                        <a:rPr lang="en-GB" sz="180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(11 %)</a:t>
                      </a:r>
                      <a:endParaRPr lang="en-GB" sz="1800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72 (89 %)</a:t>
                      </a:r>
                      <a:endParaRPr lang="en-GB" sz="1800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542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7654" y="248652"/>
            <a:ext cx="8877669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endParaRPr lang="en-GB" sz="2800" b="0" dirty="0"/>
          </a:p>
        </p:txBody>
      </p:sp>
      <p:sp>
        <p:nvSpPr>
          <p:cNvPr id="9" name="Rectangle 8"/>
          <p:cNvSpPr/>
          <p:nvPr/>
        </p:nvSpPr>
        <p:spPr>
          <a:xfrm>
            <a:off x="301840" y="250418"/>
            <a:ext cx="88421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Are there are an particular circumstances when a fasting sample is recommended?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8826" y="1349460"/>
            <a:ext cx="897532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24 laboratories out of 37: only if triglycerides have been raised previously.</a:t>
            </a:r>
          </a:p>
          <a:p>
            <a:endParaRPr lang="en-GB" dirty="0" smtClean="0">
              <a:solidFill>
                <a:schemeClr val="tx2"/>
              </a:solidFill>
            </a:endParaRPr>
          </a:p>
          <a:p>
            <a:r>
              <a:rPr lang="en-GB" dirty="0" smtClean="0">
                <a:solidFill>
                  <a:schemeClr val="tx2"/>
                </a:solidFill>
              </a:rPr>
              <a:t>Other responses: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To help confirm diagnosis of familial </a:t>
            </a:r>
            <a:r>
              <a:rPr lang="en-GB" dirty="0" err="1" smtClean="0">
                <a:solidFill>
                  <a:schemeClr val="tx2"/>
                </a:solidFill>
              </a:rPr>
              <a:t>hypercholesterolaemia</a:t>
            </a:r>
            <a:r>
              <a:rPr lang="en-GB" dirty="0" smtClean="0">
                <a:solidFill>
                  <a:schemeClr val="tx2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To calculate LDL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Lipid clinic patients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Only for triglyceride samples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Onus on the requestor to identify which sample type and interpret results correctly.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Previously raised triglycerides, </a:t>
            </a:r>
            <a:r>
              <a:rPr lang="en-GB" dirty="0" err="1" smtClean="0">
                <a:solidFill>
                  <a:schemeClr val="tx2"/>
                </a:solidFill>
              </a:rPr>
              <a:t>lipaemic</a:t>
            </a:r>
            <a:r>
              <a:rPr lang="en-GB" dirty="0" smtClean="0">
                <a:solidFill>
                  <a:schemeClr val="tx2"/>
                </a:solidFill>
              </a:rPr>
              <a:t> samples, diabetes, known Familial </a:t>
            </a:r>
            <a:r>
              <a:rPr lang="en-GB" dirty="0" err="1" smtClean="0">
                <a:solidFill>
                  <a:schemeClr val="tx2"/>
                </a:solidFill>
              </a:rPr>
              <a:t>Hypercholesterolaemia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smtClean="0">
                <a:solidFill>
                  <a:schemeClr val="tx2"/>
                </a:solidFill>
              </a:rPr>
              <a:t>(to calculate LDL), known Familial </a:t>
            </a:r>
            <a:r>
              <a:rPr lang="en-GB" dirty="0" err="1" smtClean="0">
                <a:solidFill>
                  <a:schemeClr val="tx2"/>
                </a:solidFill>
              </a:rPr>
              <a:t>hyperytriglyceridaemia</a:t>
            </a:r>
            <a:r>
              <a:rPr lang="en-GB" dirty="0" smtClean="0">
                <a:solidFill>
                  <a:schemeClr val="tx2"/>
                </a:solidFill>
              </a:rPr>
              <a:t>/combine dyslipidaemia/type III, personal/family history of pancreatitis, drug therapies such as </a:t>
            </a:r>
            <a:r>
              <a:rPr lang="en-GB" dirty="0" err="1" smtClean="0">
                <a:solidFill>
                  <a:schemeClr val="tx2"/>
                </a:solidFill>
              </a:rPr>
              <a:t>roacutane</a:t>
            </a:r>
            <a:r>
              <a:rPr lang="en-GB" dirty="0" smtClean="0">
                <a:solidFill>
                  <a:schemeClr val="tx2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If non-fasting sample in an adult has total cholesterol above about 7.5 </a:t>
            </a:r>
            <a:r>
              <a:rPr lang="en-GB" dirty="0" err="1" smtClean="0">
                <a:solidFill>
                  <a:schemeClr val="tx2"/>
                </a:solidFill>
              </a:rPr>
              <a:t>mmol</a:t>
            </a:r>
            <a:r>
              <a:rPr lang="en-GB" dirty="0" smtClean="0">
                <a:solidFill>
                  <a:schemeClr val="tx2"/>
                </a:solidFill>
              </a:rPr>
              <a:t>/L or triglycerides above about 5.0 </a:t>
            </a:r>
            <a:r>
              <a:rPr lang="en-GB" dirty="0" err="1" smtClean="0">
                <a:solidFill>
                  <a:schemeClr val="tx2"/>
                </a:solidFill>
              </a:rPr>
              <a:t>mmol</a:t>
            </a:r>
            <a:r>
              <a:rPr lang="en-GB" dirty="0" smtClean="0">
                <a:solidFill>
                  <a:schemeClr val="tx2"/>
                </a:solidFill>
              </a:rPr>
              <a:t>/L</a:t>
            </a:r>
          </a:p>
        </p:txBody>
      </p:sp>
    </p:spTree>
    <p:extLst>
      <p:ext uri="{BB962C8B-B14F-4D97-AF65-F5344CB8AC3E}">
        <p14:creationId xmlns:p14="http://schemas.microsoft.com/office/powerpoint/2010/main" val="2867579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70516" y="248652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800" b="0" dirty="0"/>
              <a:t>Which tests are included in a standard lipid profile report in your laboratory?</a:t>
            </a:r>
            <a:endParaRPr lang="en-GB" sz="2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6498847"/>
              </p:ext>
            </p:extLst>
          </p:nvPr>
        </p:nvGraphicFramePr>
        <p:xfrm>
          <a:off x="208670" y="1092015"/>
          <a:ext cx="8593493" cy="4820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316" y="4856683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Others: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LDL only for fasting samples (2 labs)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Triglycerides and LDL only for fasting samples (2 labs)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Calculated LDL if fasting sample and triglycerides &lt; 4.5 </a:t>
            </a:r>
            <a:r>
              <a:rPr lang="en-GB" dirty="0" err="1" smtClean="0">
                <a:solidFill>
                  <a:schemeClr val="accent4">
                    <a:lumMod val="50000"/>
                  </a:schemeClr>
                </a:solidFill>
              </a:rPr>
              <a:t>mmol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/L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LDL:HDL ratio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No standard profile (if requested add cholesterol and triglycerides)/combination of tests (2 labs)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82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70516" y="248652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800" b="0" dirty="0"/>
              <a:t>Do you include the same lipid repertoire for all clinical teams?</a:t>
            </a:r>
            <a:endParaRPr lang="en-GB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681495"/>
              </p:ext>
            </p:extLst>
          </p:nvPr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Skipped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66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37351" y="2396971"/>
            <a:ext cx="836276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Summary responses from laboratories that answered no: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Lipid clinic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Additional assays available, </a:t>
            </a:r>
            <a:r>
              <a:rPr lang="en-GB" dirty="0" err="1" smtClean="0">
                <a:solidFill>
                  <a:schemeClr val="accent4">
                    <a:lumMod val="50000"/>
                  </a:schemeClr>
                </a:solidFill>
              </a:rPr>
              <a:t>ApoB</a:t>
            </a: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(1 lab)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Lipid specialist requests </a:t>
            </a:r>
            <a:r>
              <a:rPr lang="en-GB" dirty="0" err="1" smtClean="0">
                <a:solidFill>
                  <a:schemeClr val="accent4">
                    <a:lumMod val="50000"/>
                  </a:schemeClr>
                </a:solidFill>
              </a:rPr>
              <a:t>Lp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(a), Apo A, ApoB1, Beta-quantification and F.H. genotyping (1 lab).</a:t>
            </a:r>
          </a:p>
          <a:p>
            <a:endParaRPr lang="en-GB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chemeClr val="accent1"/>
                </a:solidFill>
              </a:rPr>
              <a:t>Primary care</a:t>
            </a:r>
          </a:p>
          <a:p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-   Total cholesterol: HDL ratio not provided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Cholesterol and HDL only for some</a:t>
            </a:r>
          </a:p>
          <a:p>
            <a:endParaRPr lang="en-GB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chemeClr val="accent1"/>
                </a:solidFill>
              </a:rPr>
              <a:t>Fasting versus non-fasting profiles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Diabetes profile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Clinician can request different lipid repertoires depending on their needs.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929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33165" y="106604"/>
            <a:ext cx="8895425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800" b="0" dirty="0" smtClean="0"/>
              <a:t>Are </a:t>
            </a:r>
            <a:r>
              <a:rPr lang="en-GB" sz="2800" b="0" dirty="0" err="1" smtClean="0"/>
              <a:t>ApoA</a:t>
            </a:r>
            <a:r>
              <a:rPr lang="en-GB" sz="2800" b="0" dirty="0" smtClean="0"/>
              <a:t>, </a:t>
            </a:r>
            <a:r>
              <a:rPr lang="en-GB" sz="2800" b="0" dirty="0" err="1" smtClean="0"/>
              <a:t>ApoB</a:t>
            </a:r>
            <a:r>
              <a:rPr lang="en-GB" sz="2800" b="0" dirty="0" smtClean="0"/>
              <a:t> and </a:t>
            </a:r>
            <a:r>
              <a:rPr lang="en-GB" sz="2800" b="0" dirty="0" err="1" smtClean="0"/>
              <a:t>Lp</a:t>
            </a:r>
            <a:r>
              <a:rPr lang="en-GB" sz="2800" b="0" dirty="0" smtClean="0"/>
              <a:t>(a) available </a:t>
            </a:r>
            <a:r>
              <a:rPr lang="en-GB" sz="2800" b="0" dirty="0"/>
              <a:t>on demand?</a:t>
            </a:r>
            <a:endParaRPr lang="en-GB" sz="2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6360302"/>
              </p:ext>
            </p:extLst>
          </p:nvPr>
        </p:nvGraphicFramePr>
        <p:xfrm>
          <a:off x="361950" y="514350"/>
          <a:ext cx="84201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519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33165" y="106604"/>
            <a:ext cx="8895425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800" b="0" dirty="0" smtClean="0"/>
              <a:t>Which method does your laboratory use to measure the components of the lipid profile?</a:t>
            </a:r>
            <a:endParaRPr lang="en-GB" sz="2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780622"/>
              </p:ext>
            </p:extLst>
          </p:nvPr>
        </p:nvGraphicFramePr>
        <p:xfrm>
          <a:off x="604189" y="940848"/>
          <a:ext cx="7953375" cy="5295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2835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70516" y="248652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800" b="0" dirty="0"/>
              <a:t>Is the majority of LDL calculated or measured in your </a:t>
            </a:r>
            <a:r>
              <a:rPr lang="en-GB" sz="2800" b="0" dirty="0" smtClean="0"/>
              <a:t>laboratory?</a:t>
            </a:r>
            <a:endParaRPr lang="en-GB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730436"/>
              </p:ext>
            </p:extLst>
          </p:nvPr>
        </p:nvGraphicFramePr>
        <p:xfrm>
          <a:off x="1524000" y="1397000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LDL</a:t>
                      </a:r>
                      <a:r>
                        <a:rPr lang="en-GB" baseline="0" dirty="0" smtClean="0"/>
                        <a:t> measurement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Number of laboratories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Calculated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77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Measured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Skipped question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96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70516" y="248652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800" b="0" dirty="0"/>
              <a:t>Which EQA scheme does your laboratory participate in for lipid investigations?</a:t>
            </a:r>
            <a:endParaRPr lang="en-GB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66175" y="5438495"/>
            <a:ext cx="880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1 laboratory runs both WEQAS and NEQAS</a:t>
            </a:r>
          </a:p>
          <a:p>
            <a:pPr marL="285750" indent="-285750">
              <a:buFont typeface="Arial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1 laboratory run NEQAS at one site and WEQAS at the other with the aim of harmonising to one EQA scheme within the next 12 months.</a:t>
            </a:r>
          </a:p>
          <a:p>
            <a:pPr marL="285750" indent="-285750">
              <a:buFont typeface="Arial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1 laboratory skipped the question – not clear whether they participate in EQA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451532"/>
              </p:ext>
            </p:extLst>
          </p:nvPr>
        </p:nvGraphicFramePr>
        <p:xfrm>
          <a:off x="878890" y="1313895"/>
          <a:ext cx="6951215" cy="3590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5930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7929" y="2805186"/>
            <a:ext cx="8194762" cy="1148263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rgbClr val="10B1AE"/>
                </a:solidFill>
              </a:rPr>
              <a:t>Clinical Guideline 181</a:t>
            </a:r>
            <a:endParaRPr lang="en-GB" dirty="0">
              <a:solidFill>
                <a:srgbClr val="10B1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45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5"/>
          <p:cNvSpPr>
            <a:spLocks noGrp="1"/>
          </p:cNvSpPr>
          <p:nvPr>
            <p:ph type="title"/>
          </p:nvPr>
        </p:nvSpPr>
        <p:spPr>
          <a:xfrm>
            <a:off x="341313" y="750888"/>
            <a:ext cx="8229600" cy="674687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en-GB" sz="2800" b="0" dirty="0" smtClean="0"/>
              <a:t>Content</a:t>
            </a:r>
            <a:r>
              <a:rPr lang="en-GB" sz="2000" b="0" dirty="0" smtClean="0"/>
              <a:t/>
            </a:r>
            <a:br>
              <a:rPr lang="en-GB" sz="2000" b="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</p:txBody>
      </p:sp>
      <p:sp>
        <p:nvSpPr>
          <p:cNvPr id="16386" name="Content Placeholder 6"/>
          <p:cNvSpPr>
            <a:spLocks noGrp="1"/>
          </p:cNvSpPr>
          <p:nvPr>
            <p:ph idx="1"/>
          </p:nvPr>
        </p:nvSpPr>
        <p:spPr>
          <a:xfrm>
            <a:off x="341313" y="1557338"/>
            <a:ext cx="8580437" cy="4970462"/>
          </a:xfrm>
        </p:spPr>
        <p:txBody>
          <a:bodyPr/>
          <a:lstStyle/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</a:rPr>
              <a:t>Introduction</a:t>
            </a:r>
          </a:p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</a:rPr>
              <a:t>Aims</a:t>
            </a:r>
          </a:p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</a:rPr>
              <a:t>Results</a:t>
            </a:r>
          </a:p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</a:rPr>
              <a:t>Conclusions</a:t>
            </a:r>
          </a:p>
          <a:p>
            <a:pPr marL="274638" lvl="1" indent="-274638" algn="l" eaLnBrk="1" hangingPunct="1"/>
            <a:endParaRPr lang="en-GB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70516" y="248652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800" b="0" dirty="0"/>
              <a:t>Are you aware of clinical guideline 181 ‘Cardiovascular disease: risk assessment and</a:t>
            </a:r>
          </a:p>
          <a:p>
            <a:r>
              <a:rPr lang="en-GB" sz="2800" b="0" dirty="0"/>
              <a:t>reduction, including lipid modification’?</a:t>
            </a:r>
            <a:endParaRPr lang="en-GB" sz="2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892743"/>
              </p:ext>
            </p:extLst>
          </p:nvPr>
        </p:nvGraphicFramePr>
        <p:xfrm>
          <a:off x="470516" y="1947416"/>
          <a:ext cx="816745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909"/>
                <a:gridCol w="43145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Aware</a:t>
                      </a:r>
                      <a:r>
                        <a:rPr lang="en-GB" baseline="0" dirty="0" smtClean="0"/>
                        <a:t> of guideline?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Number</a:t>
                      </a:r>
                      <a:r>
                        <a:rPr lang="en-GB" baseline="0" dirty="0" smtClean="0"/>
                        <a:t> of laboratories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</a:rPr>
                        <a:t>Yes</a:t>
                      </a:r>
                      <a:endParaRPr lang="en-GB" baseline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</a:rPr>
                        <a:t>71</a:t>
                      </a:r>
                      <a:endParaRPr lang="en-GB" baseline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</a:rPr>
                        <a:t>No</a:t>
                      </a:r>
                      <a:endParaRPr lang="en-GB" baseline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endParaRPr lang="en-GB" baseline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</a:rPr>
                        <a:t>Skipped</a:t>
                      </a:r>
                      <a:endParaRPr lang="en-GB" baseline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</a:rPr>
                        <a:t>9</a:t>
                      </a:r>
                      <a:endParaRPr lang="en-GB" baseline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7351" y="3959441"/>
            <a:ext cx="81230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Majority of laboratories are aware of the guideline.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One laboratory based in Scotland answered no with the caveat awaiting Scottish Intercollegiate guideline (SIGN).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34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337346" y="248652"/>
            <a:ext cx="8673484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/>
              <a:t>Have you made any changes to the full lipid profile offered by your laboratory as a </a:t>
            </a:r>
            <a:r>
              <a:rPr lang="en-GB" sz="2400" b="0" dirty="0" smtClean="0"/>
              <a:t>result guideline CG181?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37351" y="6223247"/>
            <a:ext cx="8123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9 laboratories did not answer this question.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2938333"/>
              </p:ext>
            </p:extLst>
          </p:nvPr>
        </p:nvGraphicFramePr>
        <p:xfrm>
          <a:off x="352425" y="1278384"/>
          <a:ext cx="8347691" cy="4936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281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03932" y="248651"/>
            <a:ext cx="8527003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 smtClean="0"/>
              <a:t>Changes implemented following CG181 guideline</a:t>
            </a:r>
            <a:endParaRPr lang="en-GB" sz="2400" b="0" dirty="0"/>
          </a:p>
        </p:txBody>
      </p:sp>
      <p:sp>
        <p:nvSpPr>
          <p:cNvPr id="8" name="TextBox 7"/>
          <p:cNvSpPr txBox="1"/>
          <p:nvPr/>
        </p:nvSpPr>
        <p:spPr>
          <a:xfrm>
            <a:off x="497149" y="6036816"/>
            <a:ext cx="8123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23 laboratories skipped this question including all laboratories in Scotland.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761126"/>
              </p:ext>
            </p:extLst>
          </p:nvPr>
        </p:nvGraphicFramePr>
        <p:xfrm>
          <a:off x="403933" y="1130670"/>
          <a:ext cx="853144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8433"/>
                <a:gridCol w="377300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Change implemented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Number of laboratories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Added non-HDL</a:t>
                      </a:r>
                      <a:r>
                        <a:rPr lang="en-GB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cholesterol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54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Removed total:</a:t>
                      </a:r>
                      <a:r>
                        <a:rPr lang="en-GB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HDL</a:t>
                      </a:r>
                      <a:r>
                        <a:rPr lang="en-GB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cholesterol ratio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3933" y="2743199"/>
            <a:ext cx="845598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Other changes made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Accepting non-fasting 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samples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Non-fasting 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sample triglycerides </a:t>
            </a: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and non-HDL 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cholesterol added; fasting samples non-HDL cholesterol added.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Added random triglycerides to vascular health 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check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HDL </a:t>
            </a: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cholesterol ratio retained for risk calculation. Non-HDL scheduled 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for June 2016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Discussed 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regionally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Non-HDL to be added at request of regional lipid 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Will 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implement </a:t>
            </a: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but limited IT to make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38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284085" y="248652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 smtClean="0"/>
              <a:t>When were changes made to the lipid profile</a:t>
            </a:r>
            <a:endParaRPr lang="en-GB" sz="2400" b="0" dirty="0"/>
          </a:p>
        </p:txBody>
      </p:sp>
      <p:sp>
        <p:nvSpPr>
          <p:cNvPr id="8" name="TextBox 7"/>
          <p:cNvSpPr txBox="1"/>
          <p:nvPr/>
        </p:nvSpPr>
        <p:spPr>
          <a:xfrm>
            <a:off x="390617" y="5482871"/>
            <a:ext cx="81230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4 laboratories in Wales made changes in 2015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23 laboratories skipped this question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All 10 laboratories in Scotland skipped this question.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0051464"/>
              </p:ext>
            </p:extLst>
          </p:nvPr>
        </p:nvGraphicFramePr>
        <p:xfrm>
          <a:off x="592815" y="1294521"/>
          <a:ext cx="6981825" cy="4162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389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52761" y="239852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/>
              <a:t>If </a:t>
            </a:r>
            <a:r>
              <a:rPr lang="en-GB" sz="2400" b="0" dirty="0" smtClean="0"/>
              <a:t>no changes, </a:t>
            </a:r>
            <a:r>
              <a:rPr lang="en-GB" sz="2400" b="0" dirty="0"/>
              <a:t>is the laboratory planning to make any amendments to the full lipid profile?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618018"/>
              </p:ext>
            </p:extLst>
          </p:nvPr>
        </p:nvGraphicFramePr>
        <p:xfrm>
          <a:off x="363984" y="1397000"/>
          <a:ext cx="83805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9228"/>
                <a:gridCol w="2139518"/>
                <a:gridCol w="1420427"/>
                <a:gridCol w="1571347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England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Wales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Scotland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No plan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8*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1*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In</a:t>
                      </a:r>
                      <a:r>
                        <a:rPr lang="en-GB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next 6 months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In next 1</a:t>
                      </a:r>
                      <a:r>
                        <a:rPr lang="en-GB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year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4186" y="3107184"/>
            <a:ext cx="882440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* Note 9 laboratories across England and Wales selected a year changes were made in the previous question.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Other responses: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Awaiting Scottish Intercollegiate Guidelines expected in Summer 2016 – 3 labs in Scotland.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Review of recommendations and evidence to change lipid comments and consider inclusion of non-HDL cholesterol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Preliminary discussion have been had for non-HDL cholesterol.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Non-HDL offered since 1999.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01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52761" y="239852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/>
              <a:t>Do you provide standard interpretative comments for the full lipid profile?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005384"/>
              </p:ext>
            </p:extLst>
          </p:nvPr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Skipped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45 (56 %)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26 (42 %)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10 (12</a:t>
                      </a:r>
                      <a:r>
                        <a:rPr lang="en-GB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%)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30819" y="2441359"/>
            <a:ext cx="856695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Wide variety of comments</a:t>
            </a:r>
          </a:p>
          <a:p>
            <a:endParaRPr lang="en-GB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Common themes: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Target non-HDL cholesterol reduction on treatment is 40 % from baseline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4">
                    <a:lumMod val="50000"/>
                  </a:schemeClr>
                </a:solidFill>
              </a:rPr>
              <a:t>Non-HDL &gt; 7.5 </a:t>
            </a:r>
            <a:r>
              <a:rPr lang="en-GB" sz="2000" dirty="0" err="1">
                <a:solidFill>
                  <a:schemeClr val="accent4">
                    <a:lumMod val="50000"/>
                  </a:schemeClr>
                </a:solidFill>
              </a:rPr>
              <a:t>mmol</a:t>
            </a:r>
            <a:r>
              <a:rPr lang="en-GB" sz="2000" dirty="0">
                <a:solidFill>
                  <a:schemeClr val="accent4">
                    <a:lumMod val="50000"/>
                  </a:schemeClr>
                </a:solidFill>
              </a:rPr>
              <a:t>/L consider assessment in lipid </a:t>
            </a: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clinic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LDL cholesterol may not be valid on non-fasting samples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Unable to calculate LDL-cholesterol as triglycerides &gt; 4.5 </a:t>
            </a:r>
            <a:r>
              <a:rPr lang="en-GB" sz="2000" dirty="0" err="1" smtClean="0">
                <a:solidFill>
                  <a:schemeClr val="accent4">
                    <a:lumMod val="50000"/>
                  </a:schemeClr>
                </a:solidFill>
              </a:rPr>
              <a:t>mmol</a:t>
            </a: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/L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Total cholesterol &gt; 7.5 </a:t>
            </a:r>
            <a:r>
              <a:rPr lang="en-GB" sz="2000" dirty="0" err="1" smtClean="0">
                <a:solidFill>
                  <a:schemeClr val="accent4">
                    <a:lumMod val="50000"/>
                  </a:schemeClr>
                </a:solidFill>
              </a:rPr>
              <a:t>mmol</a:t>
            </a: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/L consider familial </a:t>
            </a:r>
            <a:r>
              <a:rPr lang="en-GB" sz="2000" dirty="0" err="1" smtClean="0">
                <a:solidFill>
                  <a:schemeClr val="accent4">
                    <a:lumMod val="50000"/>
                  </a:schemeClr>
                </a:solidFill>
              </a:rPr>
              <a:t>hypercholesterolaemia</a:t>
            </a:r>
            <a:endParaRPr lang="en-GB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Severe </a:t>
            </a:r>
            <a:r>
              <a:rPr lang="en-GB" sz="2000" dirty="0" err="1" smtClean="0">
                <a:solidFill>
                  <a:schemeClr val="accent4">
                    <a:lumMod val="50000"/>
                  </a:schemeClr>
                </a:solidFill>
              </a:rPr>
              <a:t>hypertriglyceridaemia</a:t>
            </a:r>
            <a:r>
              <a:rPr lang="en-GB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risk of acute pancreatitis.</a:t>
            </a:r>
          </a:p>
        </p:txBody>
      </p:sp>
    </p:spTree>
    <p:extLst>
      <p:ext uri="{BB962C8B-B14F-4D97-AF65-F5344CB8AC3E}">
        <p14:creationId xmlns:p14="http://schemas.microsoft.com/office/powerpoint/2010/main" val="2930477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52761" y="239852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/>
              <a:t>Do you provide the same interpretative comments for all patient groups?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965615"/>
              </p:ext>
            </p:extLst>
          </p:nvPr>
        </p:nvGraphicFramePr>
        <p:xfrm>
          <a:off x="1519561" y="136149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Skipped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45 (55 %)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21 (26</a:t>
                      </a:r>
                      <a:r>
                        <a:rPr lang="en-GB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%)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15 (19 %)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6279" y="2725445"/>
            <a:ext cx="852256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Summary of response from labs that answered no: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Coded comments added at clinical authorisation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Standard comments amended by duty biochemist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Dependent on circumstances and lipid profile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Known FH patients flagged on LIMS and specific comments added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Comment added to GPs but not usually for in patients.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Diabetic patients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Specialist lipid clinic no comments added.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0619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52761" y="239852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/>
              <a:t>Do you reference the clinical guideline CG181 on the laboratory interpretative comments?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16655"/>
              </p:ext>
            </p:extLst>
          </p:nvPr>
        </p:nvGraphicFramePr>
        <p:xfrm>
          <a:off x="985837" y="1262062"/>
          <a:ext cx="7172325" cy="4333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4186" y="5814873"/>
            <a:ext cx="441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9 laboratories skipped the question. </a:t>
            </a:r>
          </a:p>
        </p:txBody>
      </p:sp>
    </p:spTree>
    <p:extLst>
      <p:ext uri="{BB962C8B-B14F-4D97-AF65-F5344CB8AC3E}">
        <p14:creationId xmlns:p14="http://schemas.microsoft.com/office/powerpoint/2010/main" val="1854499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52761" y="239852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/>
              <a:t>Do you provide target concentrations for the components of the full lipid profile?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16562"/>
              </p:ext>
            </p:extLst>
          </p:nvPr>
        </p:nvGraphicFramePr>
        <p:xfrm>
          <a:off x="1519561" y="1254958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Skipped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35 (43 %)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37 (46 %)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9 (11 %)</a:t>
                      </a:r>
                      <a:endParaRPr lang="en-GB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52761" y="239852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 smtClean="0"/>
              <a:t>Target concentrations for non-HDL cholesterol</a:t>
            </a:r>
            <a:endParaRPr lang="en-GB" sz="24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369065"/>
              </p:ext>
            </p:extLst>
          </p:nvPr>
        </p:nvGraphicFramePr>
        <p:xfrm>
          <a:off x="261891" y="1272712"/>
          <a:ext cx="8611340" cy="4147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5076"/>
                <a:gridCol w="2956264"/>
              </a:tblGrid>
              <a:tr h="280881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</a:t>
                      </a:r>
                      <a:r>
                        <a:rPr lang="en-GB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concentration for non-HDL cholesterol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</a:t>
                      </a:r>
                      <a:r>
                        <a:rPr lang="en-GB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laboratories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7647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40% reduction from baseline on treatment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Refer to  NICE CG181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2.5 </a:t>
                      </a:r>
                      <a:r>
                        <a:rPr lang="en-GB" sz="16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mmol</a:t>
                      </a: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/L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Less than 2.6 </a:t>
                      </a:r>
                      <a:r>
                        <a:rPr lang="en-GB" sz="16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mmol</a:t>
                      </a: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&lt;2.8 </a:t>
                      </a:r>
                      <a:r>
                        <a:rPr lang="en-GB" sz="16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mmol</a:t>
                      </a: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/L (&lt; 2.5 </a:t>
                      </a:r>
                      <a:r>
                        <a:rPr lang="en-GB" sz="16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mmol</a:t>
                      </a: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/L if on statins). A treatment goal of 2.5 </a:t>
                      </a:r>
                      <a:r>
                        <a:rPr lang="en-GB" sz="16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mmol</a:t>
                      </a: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/L approximates to an LDL of 2.0 </a:t>
                      </a:r>
                      <a:r>
                        <a:rPr lang="en-GB" sz="16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mmol</a:t>
                      </a: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/L.</a:t>
                      </a:r>
                      <a:endParaRPr lang="en-GB" sz="16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Segoe U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3 </a:t>
                      </a:r>
                      <a:r>
                        <a:rPr lang="en-GB" sz="16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mmol</a:t>
                      </a: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&lt; 3.4 </a:t>
                      </a:r>
                      <a:r>
                        <a:rPr lang="en-GB" sz="16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mmol</a:t>
                      </a: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not reported at present; proposed to be 3.5 </a:t>
                      </a:r>
                      <a:r>
                        <a:rPr lang="en-GB" sz="16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mmol</a:t>
                      </a: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&lt;7.5 </a:t>
                      </a:r>
                      <a:r>
                        <a:rPr lang="en-GB" sz="16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mmol</a:t>
                      </a: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2760" y="5635556"/>
            <a:ext cx="7981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12 labs stated target concentration for non-HDL cholesterol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80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5"/>
          <p:cNvSpPr>
            <a:spLocks noGrp="1"/>
          </p:cNvSpPr>
          <p:nvPr>
            <p:ph type="title"/>
          </p:nvPr>
        </p:nvSpPr>
        <p:spPr>
          <a:xfrm>
            <a:off x="350191" y="475681"/>
            <a:ext cx="8229600" cy="674687"/>
          </a:xfrm>
        </p:spPr>
        <p:txBody>
          <a:bodyPr wrap="square"/>
          <a:lstStyle/>
          <a:p>
            <a:pPr algn="ctr" eaLnBrk="1" hangingPunct="1">
              <a:lnSpc>
                <a:spcPct val="100000"/>
              </a:lnSpc>
            </a:pPr>
            <a:r>
              <a:rPr lang="en-GB" sz="2800" b="0" dirty="0"/>
              <a:t>Clinical guideline CG181: Cardiovascular disease: risk assessment and reduction, including lipid modification</a:t>
            </a:r>
            <a:r>
              <a:rPr lang="en-GB" sz="2800" b="0" dirty="0" smtClean="0"/>
              <a:t/>
            </a:r>
            <a:br>
              <a:rPr lang="en-GB" sz="2800" b="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</p:txBody>
      </p:sp>
      <p:sp>
        <p:nvSpPr>
          <p:cNvPr id="16386" name="Content Placeholder 6"/>
          <p:cNvSpPr>
            <a:spLocks noGrp="1"/>
          </p:cNvSpPr>
          <p:nvPr>
            <p:ph idx="1"/>
          </p:nvPr>
        </p:nvSpPr>
        <p:spPr>
          <a:xfrm>
            <a:off x="341313" y="2041864"/>
            <a:ext cx="8580437" cy="4485936"/>
          </a:xfrm>
        </p:spPr>
        <p:txBody>
          <a:bodyPr/>
          <a:lstStyle/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</a:rPr>
              <a:t>Cardiovascular disease (CVD) is the leading cause of death in England and Wales.</a:t>
            </a:r>
          </a:p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</a:rPr>
              <a:t>CVD accounts for almost one third of deaths.</a:t>
            </a:r>
          </a:p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</a:rPr>
              <a:t>In 2010, 180,000 died from CVD</a:t>
            </a:r>
          </a:p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</a:rPr>
              <a:t>Dyslipidaemia is a modifiable risk factor for CVD.</a:t>
            </a:r>
          </a:p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endParaRPr lang="en-GB" sz="2000" dirty="0">
              <a:solidFill>
                <a:schemeClr val="tx2">
                  <a:lumMod val="50000"/>
                </a:schemeClr>
              </a:solidFill>
            </a:endParaRPr>
          </a:p>
          <a:p>
            <a:pPr marL="0" lvl="1" algn="l" eaLnBrk="1" hangingPunct="1">
              <a:buClr>
                <a:schemeClr val="accent1"/>
              </a:buClr>
            </a:pPr>
            <a:endParaRPr lang="en-GB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74638" lvl="1" indent="-274638" algn="l" eaLnBrk="1" hangingPunct="1"/>
            <a:endParaRPr lang="en-GB" sz="2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641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52761" y="239852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 smtClean="0"/>
              <a:t>Target concentrations for total cholesterol</a:t>
            </a:r>
            <a:endParaRPr lang="en-GB" sz="24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247042"/>
              </p:ext>
            </p:extLst>
          </p:nvPr>
        </p:nvGraphicFramePr>
        <p:xfrm>
          <a:off x="261891" y="1272712"/>
          <a:ext cx="8611340" cy="3256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5076"/>
                <a:gridCol w="2956264"/>
              </a:tblGrid>
              <a:tr h="280881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</a:t>
                      </a:r>
                      <a:r>
                        <a:rPr lang="en-GB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concentration for total cholesterol (</a:t>
                      </a:r>
                      <a:r>
                        <a:rPr lang="en-GB" sz="1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mmol</a:t>
                      </a:r>
                      <a:r>
                        <a:rPr lang="en-GB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/L)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</a:t>
                      </a:r>
                      <a:r>
                        <a:rPr lang="en-GB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laboratories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7647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5.0</a:t>
                      </a:r>
                      <a:endParaRPr lang="en-GB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</a:t>
                      </a:r>
                      <a:r>
                        <a:rPr lang="en-GB" sz="18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5.2</a:t>
                      </a:r>
                      <a:endParaRPr lang="en-GB" sz="18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  <a:r>
                        <a:rPr lang="en-GB" sz="18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5</a:t>
                      </a:r>
                      <a:endParaRPr lang="en-GB" sz="18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</a:t>
                      </a:r>
                      <a:r>
                        <a:rPr lang="en-GB" sz="18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4.9</a:t>
                      </a:r>
                      <a:endParaRPr lang="en-GB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</a:t>
                      </a:r>
                      <a:r>
                        <a:rPr lang="en-GB" sz="18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5.0</a:t>
                      </a:r>
                      <a:endParaRPr lang="en-GB" sz="18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2760" y="5635556"/>
            <a:ext cx="7981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20 labs stated target concentration for total cholesterol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97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52761" y="239851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 smtClean="0"/>
              <a:t>Target concentrations for LDL cholesterol</a:t>
            </a:r>
            <a:endParaRPr lang="en-GB" sz="24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670465"/>
              </p:ext>
            </p:extLst>
          </p:nvPr>
        </p:nvGraphicFramePr>
        <p:xfrm>
          <a:off x="261891" y="1272712"/>
          <a:ext cx="8611340" cy="3355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5076"/>
                <a:gridCol w="2956264"/>
              </a:tblGrid>
              <a:tr h="280881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</a:t>
                      </a:r>
                      <a:r>
                        <a:rPr lang="en-GB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concentration for LDL cholesterol (</a:t>
                      </a:r>
                      <a:r>
                        <a:rPr lang="en-GB" sz="1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mmol</a:t>
                      </a:r>
                      <a:r>
                        <a:rPr lang="en-GB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/L)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</a:t>
                      </a:r>
                      <a:r>
                        <a:rPr lang="en-GB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laboratories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7647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GB" sz="18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3.0 </a:t>
                      </a:r>
                      <a:endParaRPr lang="en-GB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GB" sz="18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1.8</a:t>
                      </a:r>
                      <a:endParaRPr lang="en-GB" sz="18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GB" sz="18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4.5</a:t>
                      </a:r>
                      <a:endParaRPr lang="en-GB" sz="18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 – 3.0</a:t>
                      </a:r>
                      <a:endParaRPr lang="en-GB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 –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 – 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8471" y="4960853"/>
            <a:ext cx="7981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21 labs stated target concentration for LDL cholesterol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49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52761" y="239851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 smtClean="0"/>
              <a:t>Target concentrations for triglycerides</a:t>
            </a:r>
            <a:endParaRPr lang="en-GB" sz="24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155458"/>
              </p:ext>
            </p:extLst>
          </p:nvPr>
        </p:nvGraphicFramePr>
        <p:xfrm>
          <a:off x="261891" y="1272712"/>
          <a:ext cx="8611340" cy="3355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5076"/>
                <a:gridCol w="2956264"/>
              </a:tblGrid>
              <a:tr h="280881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Triglyceride</a:t>
                      </a:r>
                      <a:r>
                        <a:rPr lang="en-GB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concentrations (</a:t>
                      </a:r>
                      <a:r>
                        <a:rPr lang="en-GB" sz="1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mmol</a:t>
                      </a:r>
                      <a:r>
                        <a:rPr lang="en-GB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/L)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</a:t>
                      </a:r>
                      <a:r>
                        <a:rPr lang="en-GB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laboratories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7647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2.0</a:t>
                      </a:r>
                      <a:endParaRPr lang="en-GB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GB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1.7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1.8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GB" sz="18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1.5</a:t>
                      </a:r>
                      <a:endParaRPr lang="en-GB" sz="18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1.9</a:t>
                      </a:r>
                      <a:endParaRPr lang="en-GB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1.86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8471" y="4960853"/>
            <a:ext cx="83538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29 labs state target concentrations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11 of 29 labs included upper and lower limits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Lower limit cut-offs vary from 0 – 0.8 </a:t>
            </a:r>
            <a:r>
              <a:rPr lang="en-GB" dirty="0" err="1" smtClean="0">
                <a:solidFill>
                  <a:schemeClr val="accent4">
                    <a:lumMod val="50000"/>
                  </a:schemeClr>
                </a:solidFill>
              </a:rPr>
              <a:t>mmol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/L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5 of 29 labs state their range is for fasting samples. 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4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52761" y="239852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 smtClean="0"/>
              <a:t>Source of target concentrations</a:t>
            </a:r>
            <a:endParaRPr lang="en-GB" sz="2400" b="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14439"/>
              </p:ext>
            </p:extLst>
          </p:nvPr>
        </p:nvGraphicFramePr>
        <p:xfrm>
          <a:off x="301841" y="710352"/>
          <a:ext cx="8531440" cy="1047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7879"/>
                <a:gridCol w="1713390"/>
                <a:gridCol w="2467993"/>
                <a:gridCol w="1367161"/>
                <a:gridCol w="1305017"/>
              </a:tblGrid>
              <a:tr h="701197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In-house</a:t>
                      </a:r>
                      <a:r>
                        <a:rPr lang="en-GB" sz="1600" baseline="0" dirty="0" smtClean="0"/>
                        <a:t> data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Publication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Clinical</a:t>
                      </a:r>
                      <a:r>
                        <a:rPr lang="en-GB" sz="1600" baseline="0" dirty="0" smtClean="0"/>
                        <a:t> guidelines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Other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Skipped</a:t>
                      </a:r>
                      <a:endParaRPr lang="en-GB" sz="1600" dirty="0"/>
                    </a:p>
                  </a:txBody>
                  <a:tcPr/>
                </a:tc>
              </a:tr>
              <a:tr h="345808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20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41 (51 %)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145984"/>
              </p:ext>
            </p:extLst>
          </p:nvPr>
        </p:nvGraphicFramePr>
        <p:xfrm>
          <a:off x="261891" y="2000681"/>
          <a:ext cx="8611340" cy="4649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5076"/>
                <a:gridCol w="2956264"/>
              </a:tblGrid>
              <a:tr h="28088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</a:t>
                      </a:r>
                      <a:r>
                        <a:rPr lang="en-GB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laboratories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7647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Historic or</a:t>
                      </a:r>
                      <a:r>
                        <a:rPr lang="en-GB" sz="16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unknown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NICE CG181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NICE previous</a:t>
                      </a:r>
                      <a:r>
                        <a:rPr lang="en-GB" sz="16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 historical</a:t>
                      </a:r>
                      <a:endParaRPr lang="en-GB" sz="16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Joint British</a:t>
                      </a:r>
                      <a:r>
                        <a:rPr lang="en-GB" sz="16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Societies Guidelines on prevention of cardiovascular disease in clinical practice – JBS2 or JBS3</a:t>
                      </a:r>
                      <a:endParaRPr lang="en-GB" sz="16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  <a:p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Agreed</a:t>
                      </a:r>
                      <a:r>
                        <a:rPr lang="en-GB" sz="16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regionally</a:t>
                      </a:r>
                      <a:endParaRPr lang="en-GB" sz="16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British Hyperlipidaemia</a:t>
                      </a:r>
                      <a:r>
                        <a:rPr lang="en-GB" sz="16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Society Guidelines</a:t>
                      </a:r>
                      <a:endParaRPr lang="en-GB" sz="16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Clinical opinion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Manufacturer’s reference ranges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r>
                        <a:rPr lang="en-GB" sz="160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</a:t>
                      </a:r>
                      <a:r>
                        <a:rPr lang="en-GB" sz="1600" baseline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Intercollegiate guidelines (SIGN)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3104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 </a:t>
                      </a:r>
                      <a:r>
                        <a:rPr lang="en-GB" sz="16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Clin</a:t>
                      </a: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Biochem</a:t>
                      </a: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2015 </a:t>
                      </a:r>
                      <a:r>
                        <a:rPr lang="en-GB" sz="16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</a:t>
                      </a:r>
                      <a:r>
                        <a:rPr lang="en-GB" sz="16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52 (6) 629-631 (for non-HDL)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914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42043" y="239852"/>
            <a:ext cx="8771138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/>
              <a:t>What advice would the laboratory offer for </a:t>
            </a:r>
            <a:r>
              <a:rPr lang="en-GB" sz="2400" b="0" dirty="0" smtClean="0"/>
              <a:t>a triglyceride </a:t>
            </a:r>
            <a:r>
              <a:rPr lang="en-GB" sz="2400" b="0" dirty="0"/>
              <a:t>concentrations between 10 and </a:t>
            </a:r>
            <a:r>
              <a:rPr lang="en-GB" sz="2400" b="0" dirty="0" smtClean="0"/>
              <a:t>20 </a:t>
            </a:r>
            <a:r>
              <a:rPr lang="en-GB" sz="2400" b="0" dirty="0" err="1" smtClean="0"/>
              <a:t>mmol</a:t>
            </a:r>
            <a:r>
              <a:rPr lang="en-GB" sz="2400" b="0" dirty="0" smtClean="0"/>
              <a:t>/L?</a:t>
            </a:r>
            <a:endParaRPr lang="en-GB" sz="2400" b="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293969"/>
              </p:ext>
            </p:extLst>
          </p:nvPr>
        </p:nvGraphicFramePr>
        <p:xfrm>
          <a:off x="235258" y="1432510"/>
          <a:ext cx="8664606" cy="465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7232"/>
                <a:gridCol w="207737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Advice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Number of laboratories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Exclude</a:t>
                      </a:r>
                      <a:r>
                        <a:rPr lang="en-GB" sz="1600" baseline="0" dirty="0" smtClean="0"/>
                        <a:t> s</a:t>
                      </a:r>
                      <a:r>
                        <a:rPr lang="en-GB" sz="1600" dirty="0" smtClean="0"/>
                        <a:t>econdary causes, risk of acute pancreatitis, referral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16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Increased risk of acute pancreatitis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Result would be telephoned to requesting clinician with advice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Acute pancreatitis</a:t>
                      </a:r>
                      <a:r>
                        <a:rPr lang="en-GB" sz="16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risk </a:t>
                      </a: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and</a:t>
                      </a:r>
                      <a:r>
                        <a:rPr lang="en-GB" sz="16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exclude </a:t>
                      </a: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secondary causes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Based on requestor, clinical scenario and previous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Repeat</a:t>
                      </a:r>
                      <a:r>
                        <a:rPr lang="en-GB" sz="16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with a fasting sample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Risk of pancreatitis, urgent repeat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None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Exclude secondary causes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Risk of acute pancreatitis and referral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Referral to lipid clinic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60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52761" y="239852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/>
              <a:t>Do you provide advice for urgent specialist review if triglycerides are greater than </a:t>
            </a:r>
            <a:r>
              <a:rPr lang="en-GB" sz="2400" b="0" dirty="0" smtClean="0"/>
              <a:t>20 </a:t>
            </a:r>
            <a:r>
              <a:rPr lang="en-GB" sz="2400" b="0" dirty="0" err="1" smtClean="0"/>
              <a:t>mmol</a:t>
            </a:r>
            <a:r>
              <a:rPr lang="en-GB" sz="2400" b="0" dirty="0" smtClean="0"/>
              <a:t>/L?</a:t>
            </a:r>
            <a:endParaRPr lang="en-GB" sz="2400" b="0" dirty="0"/>
          </a:p>
        </p:txBody>
      </p:sp>
      <p:sp>
        <p:nvSpPr>
          <p:cNvPr id="3" name="TextBox 2"/>
          <p:cNvSpPr txBox="1"/>
          <p:nvPr/>
        </p:nvSpPr>
        <p:spPr>
          <a:xfrm>
            <a:off x="71021" y="4580877"/>
            <a:ext cx="8895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8 laboratories skipped the question.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6113638"/>
              </p:ext>
            </p:extLst>
          </p:nvPr>
        </p:nvGraphicFramePr>
        <p:xfrm>
          <a:off x="1744462" y="1420427"/>
          <a:ext cx="5548544" cy="3268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37351" y="5335480"/>
            <a:ext cx="8265111" cy="923330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NICE CG181 guideline 1.3.9 “Refer for urgent specialist review if person has a triglyceride concentration 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of &gt; 20 </a:t>
            </a:r>
            <a:r>
              <a:rPr lang="en-GB" dirty="0" err="1" smtClean="0">
                <a:solidFill>
                  <a:schemeClr val="accent4">
                    <a:lumMod val="50000"/>
                  </a:schemeClr>
                </a:solidFill>
              </a:rPr>
              <a:t>mmol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/L </a:t>
            </a: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that is not a result of excess alcohol or poor glycaemic control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”.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73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52761" y="239852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/>
              <a:t>Is a raised serum triglyceride included in any critical </a:t>
            </a:r>
            <a:r>
              <a:rPr lang="en-GB" sz="2400" b="0" dirty="0" smtClean="0"/>
              <a:t>telephoning protocols </a:t>
            </a:r>
            <a:r>
              <a:rPr lang="en-GB" sz="2400" b="0" dirty="0"/>
              <a:t>in the Laboratory?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370756"/>
              </p:ext>
            </p:extLst>
          </p:nvPr>
        </p:nvGraphicFramePr>
        <p:xfrm>
          <a:off x="1368639" y="1083075"/>
          <a:ext cx="6096000" cy="70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27639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No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Skipped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45 (56 %)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28 (35</a:t>
                      </a:r>
                      <a:r>
                        <a:rPr lang="en-GB" sz="16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%)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8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52761" y="239852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 smtClean="0"/>
              <a:t>Triglyceride cut </a:t>
            </a:r>
            <a:r>
              <a:rPr lang="en-GB" sz="2400" b="0" dirty="0"/>
              <a:t>off above which the results are </a:t>
            </a:r>
            <a:r>
              <a:rPr lang="en-GB" sz="2400" b="0" dirty="0" smtClean="0"/>
              <a:t>telephoned</a:t>
            </a:r>
            <a:endParaRPr lang="en-GB" sz="2400" b="0" dirty="0"/>
          </a:p>
        </p:txBody>
      </p:sp>
      <p:sp>
        <p:nvSpPr>
          <p:cNvPr id="4" name="TextBox 3"/>
          <p:cNvSpPr txBox="1"/>
          <p:nvPr/>
        </p:nvSpPr>
        <p:spPr>
          <a:xfrm>
            <a:off x="155359" y="5157926"/>
            <a:ext cx="88244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Other responses:</a:t>
            </a:r>
          </a:p>
          <a:p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-On </a:t>
            </a: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call Duty Biochemist or Lipid clinician phone the results and discuss with the 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referring doctor</a:t>
            </a:r>
          </a:p>
          <a:p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-High </a:t>
            </a: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results that are flagged </a:t>
            </a:r>
            <a:r>
              <a:rPr lang="en-GB" dirty="0" err="1">
                <a:solidFill>
                  <a:schemeClr val="accent4">
                    <a:lumMod val="50000"/>
                  </a:schemeClr>
                </a:solidFill>
              </a:rPr>
              <a:t>lipaemic</a:t>
            </a: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 are phoned 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through</a:t>
            </a:r>
          </a:p>
          <a:p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-Phoned </a:t>
            </a: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out on the discretion of the duty biochemist. 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1279051"/>
              </p:ext>
            </p:extLst>
          </p:nvPr>
        </p:nvGraphicFramePr>
        <p:xfrm>
          <a:off x="1045900" y="1104761"/>
          <a:ext cx="7086045" cy="3813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565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7929" y="2805186"/>
            <a:ext cx="8194762" cy="1148263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rgbClr val="10B1AE"/>
                </a:solidFill>
              </a:rPr>
              <a:t>Demand Management</a:t>
            </a:r>
            <a:endParaRPr lang="en-GB" dirty="0">
              <a:solidFill>
                <a:srgbClr val="10B1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68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52761" y="239852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/>
              <a:t>Do you recommend a time interval before retesting the lipid </a:t>
            </a:r>
            <a:r>
              <a:rPr lang="en-GB" sz="2400" b="0" dirty="0" smtClean="0"/>
              <a:t>profile after commencing treatment </a:t>
            </a:r>
            <a:r>
              <a:rPr lang="en-GB" sz="2400" b="0" dirty="0"/>
              <a:t>with statins?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887707"/>
              </p:ext>
            </p:extLst>
          </p:nvPr>
        </p:nvGraphicFramePr>
        <p:xfrm>
          <a:off x="346228" y="1722268"/>
          <a:ext cx="8442664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5940"/>
                <a:gridCol w="2636668"/>
                <a:gridCol w="3231472"/>
                <a:gridCol w="1118584"/>
              </a:tblGrid>
              <a:tr h="27639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No time interval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dirty="0" smtClean="0"/>
                        <a:t>recommended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Recommend not repeating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Skipped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20 (25 %)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52 (64 %)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9 (11 %)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332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5"/>
          <p:cNvSpPr>
            <a:spLocks noGrp="1"/>
          </p:cNvSpPr>
          <p:nvPr>
            <p:ph type="title"/>
          </p:nvPr>
        </p:nvSpPr>
        <p:spPr>
          <a:xfrm>
            <a:off x="350191" y="360270"/>
            <a:ext cx="8229600" cy="674687"/>
          </a:xfrm>
        </p:spPr>
        <p:txBody>
          <a:bodyPr wrap="square"/>
          <a:lstStyle/>
          <a:p>
            <a:pPr algn="ctr" eaLnBrk="1" hangingPunct="1">
              <a:lnSpc>
                <a:spcPct val="100000"/>
              </a:lnSpc>
            </a:pPr>
            <a:r>
              <a:rPr lang="en-GB" sz="2800" b="0" dirty="0"/>
              <a:t/>
            </a:r>
            <a:br>
              <a:rPr lang="en-GB" sz="2800" b="0" dirty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</p:txBody>
      </p:sp>
      <p:sp>
        <p:nvSpPr>
          <p:cNvPr id="16386" name="Content Placeholder 6"/>
          <p:cNvSpPr>
            <a:spLocks noGrp="1"/>
          </p:cNvSpPr>
          <p:nvPr>
            <p:ph idx="1"/>
          </p:nvPr>
        </p:nvSpPr>
        <p:spPr>
          <a:xfrm>
            <a:off x="350191" y="1287262"/>
            <a:ext cx="8580437" cy="4654612"/>
          </a:xfrm>
        </p:spPr>
        <p:txBody>
          <a:bodyPr/>
          <a:lstStyle/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r>
              <a:rPr lang="en-GB" sz="1800" dirty="0" smtClean="0">
                <a:solidFill>
                  <a:schemeClr val="tx2">
                    <a:lumMod val="50000"/>
                  </a:schemeClr>
                </a:solidFill>
              </a:rPr>
              <a:t>Use of non-HDL cholesterol rather than LDL cholesterol</a:t>
            </a:r>
          </a:p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r>
              <a:rPr lang="en-GB" sz="1800" dirty="0" smtClean="0">
                <a:solidFill>
                  <a:schemeClr val="tx2">
                    <a:lumMod val="50000"/>
                  </a:schemeClr>
                </a:solidFill>
              </a:rPr>
              <a:t>Fasting sample is not needed</a:t>
            </a:r>
          </a:p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r>
              <a:rPr lang="en-GB" sz="1800" dirty="0" smtClean="0">
                <a:solidFill>
                  <a:schemeClr val="tx2">
                    <a:lumMod val="50000"/>
                  </a:schemeClr>
                </a:solidFill>
              </a:rPr>
              <a:t>Exclude possible secondary causes of dyslipidaemia before referring for specialist review.</a:t>
            </a:r>
          </a:p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r>
              <a:rPr lang="en-GB" sz="1800" dirty="0" smtClean="0">
                <a:solidFill>
                  <a:schemeClr val="tx2">
                    <a:lumMod val="50000"/>
                  </a:schemeClr>
                </a:solidFill>
              </a:rPr>
              <a:t>Refer for urgent specialist review if a person has a triglyceride concentration of more than 20 </a:t>
            </a:r>
            <a:r>
              <a:rPr lang="en-GB" sz="1800" dirty="0" err="1" smtClean="0">
                <a:solidFill>
                  <a:schemeClr val="tx2">
                    <a:lumMod val="50000"/>
                  </a:schemeClr>
                </a:solidFill>
              </a:rPr>
              <a:t>mmol</a:t>
            </a:r>
            <a:r>
              <a:rPr lang="en-GB" sz="1800" dirty="0" smtClean="0">
                <a:solidFill>
                  <a:schemeClr val="tx2">
                    <a:lumMod val="50000"/>
                  </a:schemeClr>
                </a:solidFill>
              </a:rPr>
              <a:t>/L that is not a result of excess alcohol or poor glycaemic control</a:t>
            </a:r>
          </a:p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r>
              <a:rPr lang="en-GB" sz="1800" dirty="0" smtClean="0">
                <a:solidFill>
                  <a:schemeClr val="tx2">
                    <a:lumMod val="50000"/>
                  </a:schemeClr>
                </a:solidFill>
              </a:rPr>
              <a:t>Seek specialist advice if the triglyceride concentration remains above 10 </a:t>
            </a:r>
            <a:r>
              <a:rPr lang="en-GB" sz="1800" dirty="0" err="1" smtClean="0">
                <a:solidFill>
                  <a:schemeClr val="tx2">
                    <a:lumMod val="50000"/>
                  </a:schemeClr>
                </a:solidFill>
              </a:rPr>
              <a:t>mmol</a:t>
            </a:r>
            <a:r>
              <a:rPr lang="en-GB" sz="1800" dirty="0" smtClean="0">
                <a:solidFill>
                  <a:schemeClr val="tx2">
                    <a:lumMod val="50000"/>
                  </a:schemeClr>
                </a:solidFill>
              </a:rPr>
              <a:t>/L</a:t>
            </a:r>
          </a:p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r>
              <a:rPr lang="en-GB" sz="1800" dirty="0" smtClean="0">
                <a:solidFill>
                  <a:schemeClr val="tx2">
                    <a:lumMod val="50000"/>
                  </a:schemeClr>
                </a:solidFill>
              </a:rPr>
              <a:t>Seek specialist advice if non-HDL cholesterol concentration is more than 7.5 </a:t>
            </a:r>
            <a:r>
              <a:rPr lang="en-GB" sz="1800" dirty="0" err="1" smtClean="0">
                <a:solidFill>
                  <a:schemeClr val="tx2">
                    <a:lumMod val="50000"/>
                  </a:schemeClr>
                </a:solidFill>
              </a:rPr>
              <a:t>mmol</a:t>
            </a:r>
            <a:r>
              <a:rPr lang="en-GB" sz="1800" dirty="0" smtClean="0">
                <a:solidFill>
                  <a:schemeClr val="tx2">
                    <a:lumMod val="50000"/>
                  </a:schemeClr>
                </a:solidFill>
              </a:rPr>
              <a:t>/L</a:t>
            </a:r>
          </a:p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r>
              <a:rPr lang="en-GB" sz="1800" dirty="0" smtClean="0">
                <a:solidFill>
                  <a:schemeClr val="tx2">
                    <a:lumMod val="50000"/>
                  </a:schemeClr>
                </a:solidFill>
              </a:rPr>
              <a:t>TSH added to baseline tests before starting statins</a:t>
            </a:r>
          </a:p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r>
              <a:rPr lang="en-GB" sz="1800" dirty="0" smtClean="0">
                <a:solidFill>
                  <a:schemeClr val="tx2">
                    <a:lumMod val="50000"/>
                  </a:schemeClr>
                </a:solidFill>
              </a:rPr>
              <a:t>Consider an annual non-fasting blood test for non-HDL cholesterol to inform the discussion for statin patients.</a:t>
            </a:r>
          </a:p>
        </p:txBody>
      </p:sp>
      <p:sp>
        <p:nvSpPr>
          <p:cNvPr id="4" name="Title 5"/>
          <p:cNvSpPr txBox="1">
            <a:spLocks/>
          </p:cNvSpPr>
          <p:nvPr/>
        </p:nvSpPr>
        <p:spPr bwMode="auto">
          <a:xfrm>
            <a:off x="350191" y="475681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GB" sz="2000" b="0" dirty="0" smtClean="0"/>
              <a:t>Key recommendation for laboratories from CG181</a:t>
            </a:r>
            <a:br>
              <a:rPr lang="en-GB" sz="2000" b="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71768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52760" y="239852"/>
            <a:ext cx="8522563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/>
              <a:t>T</a:t>
            </a:r>
            <a:r>
              <a:rPr lang="en-GB" sz="2400" b="0" dirty="0" smtClean="0"/>
              <a:t>ime interval recommended for retesting </a:t>
            </a:r>
            <a:r>
              <a:rPr lang="en-GB" sz="2400" b="0" dirty="0"/>
              <a:t>the lipid </a:t>
            </a:r>
            <a:r>
              <a:rPr lang="en-GB" sz="2400" b="0" dirty="0" smtClean="0"/>
              <a:t>profile after commencing treatment </a:t>
            </a:r>
            <a:r>
              <a:rPr lang="en-GB" sz="2400" b="0" dirty="0"/>
              <a:t>with </a:t>
            </a:r>
            <a:r>
              <a:rPr lang="en-GB" sz="2400" b="0" dirty="0" smtClean="0"/>
              <a:t>statins</a:t>
            </a:r>
            <a:endParaRPr lang="en-GB" sz="2400" b="0" dirty="0"/>
          </a:p>
        </p:txBody>
      </p:sp>
      <p:sp>
        <p:nvSpPr>
          <p:cNvPr id="4" name="TextBox 3"/>
          <p:cNvSpPr txBox="1"/>
          <p:nvPr/>
        </p:nvSpPr>
        <p:spPr>
          <a:xfrm>
            <a:off x="155359" y="4971494"/>
            <a:ext cx="88244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Other responses:</a:t>
            </a:r>
          </a:p>
          <a:p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- lipid </a:t>
            </a: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clinic would be 3-6 months but not on lab 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report</a:t>
            </a:r>
          </a:p>
          <a:p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- Retesting </a:t>
            </a: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depends on patient history.  Sometimes repeated after 8 weeks, 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although </a:t>
            </a: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usually 3 months after therapy </a:t>
            </a:r>
            <a:endParaRPr lang="en-GB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-clinically </a:t>
            </a: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dependent</a:t>
            </a:r>
            <a:endParaRPr lang="en-GB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4953609"/>
              </p:ext>
            </p:extLst>
          </p:nvPr>
        </p:nvGraphicFramePr>
        <p:xfrm>
          <a:off x="1194925" y="1512673"/>
          <a:ext cx="6505576" cy="3228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633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261889" y="239851"/>
            <a:ext cx="8611341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/>
              <a:t>Does the laboratory enforce minimum retesting intervals between lipid </a:t>
            </a:r>
            <a:r>
              <a:rPr lang="en-GB" sz="2400" b="0" dirty="0" smtClean="0"/>
              <a:t>profile measurements</a:t>
            </a:r>
            <a:r>
              <a:rPr lang="en-GB" sz="2400" b="0" dirty="0"/>
              <a:t>?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55357" y="5459767"/>
            <a:ext cx="8824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Other responses:</a:t>
            </a:r>
          </a:p>
          <a:p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-Total Cholesterol on its own 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– 90 days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242789"/>
              </p:ext>
            </p:extLst>
          </p:nvPr>
        </p:nvGraphicFramePr>
        <p:xfrm>
          <a:off x="1342007" y="1074197"/>
          <a:ext cx="6096000" cy="70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27639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No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Skipped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19 (24 %)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53 (65 %)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9 (11</a:t>
                      </a:r>
                      <a:r>
                        <a:rPr lang="en-GB" sz="16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%)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7876685"/>
              </p:ext>
            </p:extLst>
          </p:nvPr>
        </p:nvGraphicFramePr>
        <p:xfrm>
          <a:off x="438658" y="2084725"/>
          <a:ext cx="7799819" cy="311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828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261889" y="239851"/>
            <a:ext cx="8611341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/>
              <a:t>If yes, are there patient groups where there are exceptions to this rule?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55357" y="2095130"/>
            <a:ext cx="882440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Summary responses from yes group: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Severe </a:t>
            </a:r>
            <a:r>
              <a:rPr lang="en-GB" dirty="0" err="1" smtClean="0">
                <a:solidFill>
                  <a:schemeClr val="accent1"/>
                </a:solidFill>
              </a:rPr>
              <a:t>hypercholesterolaemia</a:t>
            </a:r>
            <a:r>
              <a:rPr lang="en-GB" dirty="0" smtClean="0">
                <a:solidFill>
                  <a:schemeClr val="accent1"/>
                </a:solidFill>
              </a:rPr>
              <a:t> and severe </a:t>
            </a:r>
            <a:r>
              <a:rPr lang="en-GB" dirty="0" err="1" smtClean="0">
                <a:solidFill>
                  <a:schemeClr val="accent1"/>
                </a:solidFill>
              </a:rPr>
              <a:t>hypertriglyceridaemia</a:t>
            </a:r>
            <a:endParaRPr lang="en-GB" dirty="0" smtClean="0">
              <a:solidFill>
                <a:schemeClr val="accent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Raised serum triglycerides (&gt; 10 </a:t>
            </a:r>
            <a:r>
              <a:rPr lang="en-GB" dirty="0" err="1" smtClean="0">
                <a:solidFill>
                  <a:schemeClr val="accent4">
                    <a:lumMod val="50000"/>
                  </a:schemeClr>
                </a:solidFill>
              </a:rPr>
              <a:t>mmol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/L). Repeat allowed after 3 days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If random triglyceride is &gt; 10 </a:t>
            </a:r>
            <a:r>
              <a:rPr lang="en-GB" dirty="0" err="1" smtClean="0">
                <a:solidFill>
                  <a:schemeClr val="accent4">
                    <a:lumMod val="50000"/>
                  </a:schemeClr>
                </a:solidFill>
              </a:rPr>
              <a:t>mmol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/L, advise to check fasting lipids after 5 days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Therapy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Only when change in therapy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Lipoprotein apheresis, if clinically indicated on discussion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Override/manual review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Clinicians can override. Rarely used for lipids.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Manual review of all blocked profiles by duty biochemist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If </a:t>
            </a:r>
            <a:r>
              <a:rPr lang="en-GB" dirty="0" err="1">
                <a:solidFill>
                  <a:schemeClr val="accent4">
                    <a:lumMod val="50000"/>
                  </a:schemeClr>
                </a:solidFill>
              </a:rPr>
              <a:t>hypertriglyceridaemia</a:t>
            </a: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 monitoring or another cause stated on the 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form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Other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Diabetics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In patients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995147"/>
              </p:ext>
            </p:extLst>
          </p:nvPr>
        </p:nvGraphicFramePr>
        <p:xfrm>
          <a:off x="1342007" y="1074197"/>
          <a:ext cx="6096000" cy="70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27639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No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Skipped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19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8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261889" y="239851"/>
            <a:ext cx="8611341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/>
              <a:t>Does the laboratory enforce minimum retesting intervals for triglyceride measurements?</a:t>
            </a:r>
            <a:endParaRPr lang="en-GB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55357" y="5370990"/>
            <a:ext cx="88244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Other responses: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9 laboratories skipped question 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Only for fasting lipids but override if random triglyceride is &gt; 10 </a:t>
            </a:r>
            <a:r>
              <a:rPr lang="en-GB" dirty="0" err="1" smtClean="0">
                <a:solidFill>
                  <a:schemeClr val="accent4">
                    <a:lumMod val="50000"/>
                  </a:schemeClr>
                </a:solidFill>
              </a:rPr>
              <a:t>mmol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/L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818727"/>
              </p:ext>
            </p:extLst>
          </p:nvPr>
        </p:nvGraphicFramePr>
        <p:xfrm>
          <a:off x="532660" y="1558309"/>
          <a:ext cx="7989903" cy="280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6031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261889" y="239851"/>
            <a:ext cx="8611341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400" b="0" dirty="0"/>
              <a:t>If yes, are there patient groups where there are exceptions to this </a:t>
            </a:r>
            <a:r>
              <a:rPr lang="en-GB" sz="2400" b="0" dirty="0" smtClean="0"/>
              <a:t>rule?</a:t>
            </a:r>
            <a:endParaRPr lang="en-GB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55357" y="2228294"/>
            <a:ext cx="8824403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Patient groups where there are exceptions: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Triglyceride greater than 10 </a:t>
            </a:r>
            <a:r>
              <a:rPr lang="en-GB" dirty="0" err="1">
                <a:solidFill>
                  <a:schemeClr val="accent4">
                    <a:lumMod val="50000"/>
                  </a:schemeClr>
                </a:solidFill>
              </a:rPr>
              <a:t>mmol</a:t>
            </a: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/L where a repeat after 3 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only for fasting lipids but </a:t>
            </a:r>
            <a:r>
              <a:rPr lang="en-GB" dirty="0" err="1">
                <a:solidFill>
                  <a:schemeClr val="accent4">
                    <a:lumMod val="50000"/>
                  </a:schemeClr>
                </a:solidFill>
              </a:rPr>
              <a:t>overide</a:t>
            </a: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 if random triglycerides is &gt;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10mmol/L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First Triglyceride 10 - 20 </a:t>
            </a:r>
            <a:r>
              <a:rPr lang="en-GB" dirty="0" err="1">
                <a:solidFill>
                  <a:schemeClr val="accent4">
                    <a:lumMod val="50000"/>
                  </a:schemeClr>
                </a:solidFill>
              </a:rPr>
              <a:t>mmol</a:t>
            </a: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/L. Suggest repeat fasting profile lipid profile after 5 days and before 2 weeks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Would be over-ruled if previous triglyceride level &gt;10.0 </a:t>
            </a:r>
            <a:r>
              <a:rPr lang="en-GB" dirty="0" err="1">
                <a:solidFill>
                  <a:schemeClr val="accent4">
                    <a:lumMod val="50000"/>
                  </a:schemeClr>
                </a:solidFill>
              </a:rPr>
              <a:t>mmol</a:t>
            </a: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/L</a:t>
            </a:r>
          </a:p>
          <a:p>
            <a:endParaRPr lang="en-GB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severely </a:t>
            </a:r>
            <a:r>
              <a:rPr lang="en-GB" dirty="0" err="1" smtClean="0">
                <a:solidFill>
                  <a:schemeClr val="accent4">
                    <a:lumMod val="50000"/>
                  </a:schemeClr>
                </a:solidFill>
              </a:rPr>
              <a:t>hypertriglyceridaemia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 or </a:t>
            </a: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patients on 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Parenteral nutrition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If </a:t>
            </a: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sample was fasting at discretion reporting 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Biochemist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clinically indicated on </a:t>
            </a:r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discussion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417547"/>
              </p:ext>
            </p:extLst>
          </p:nvPr>
        </p:nvGraphicFramePr>
        <p:xfrm>
          <a:off x="1342007" y="1074197"/>
          <a:ext cx="6096000" cy="70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27639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No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Skipped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19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58</a:t>
                      </a:r>
                      <a:endParaRPr lang="en-GB" sz="16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10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353" y="887572"/>
            <a:ext cx="8229600" cy="674687"/>
          </a:xfrm>
        </p:spPr>
        <p:txBody>
          <a:bodyPr/>
          <a:lstStyle/>
          <a:p>
            <a:pPr algn="ctr"/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077" y="1509038"/>
            <a:ext cx="8470186" cy="3868876"/>
          </a:xfrm>
        </p:spPr>
        <p:txBody>
          <a:bodyPr/>
          <a:lstStyle/>
          <a:p>
            <a:pPr>
              <a:buClr>
                <a:schemeClr val="accent1"/>
              </a:buClr>
              <a:buFont typeface="Arial"/>
              <a:buChar char="•"/>
            </a:pPr>
            <a:r>
              <a:rPr lang="en-GB" sz="1800" dirty="0" smtClean="0"/>
              <a:t>Majority (88 %) of labs are aware of CG181 guideline</a:t>
            </a:r>
          </a:p>
          <a:p>
            <a:pPr>
              <a:buClr>
                <a:schemeClr val="accent1"/>
              </a:buClr>
              <a:buFont typeface="Arial"/>
              <a:buChar char="•"/>
            </a:pPr>
            <a:r>
              <a:rPr lang="en-GB" sz="1800" dirty="0" smtClean="0"/>
              <a:t>Majority (81 %) of labs in England and Wales have made changes as a result of this guideline</a:t>
            </a:r>
          </a:p>
          <a:p>
            <a:pPr>
              <a:buClr>
                <a:schemeClr val="accent1"/>
              </a:buClr>
              <a:buFont typeface="Arial"/>
              <a:buChar char="•"/>
            </a:pPr>
            <a:r>
              <a:rPr lang="en-GB" sz="1800" dirty="0" smtClean="0"/>
              <a:t>54 (67 %) labs have added non-HDL cholesterol to their profile.</a:t>
            </a:r>
          </a:p>
          <a:p>
            <a:pPr>
              <a:buClr>
                <a:schemeClr val="accent1"/>
              </a:buClr>
              <a:buFont typeface="Arial"/>
              <a:buChar char="•"/>
            </a:pPr>
            <a:r>
              <a:rPr lang="en-GB" sz="1800" dirty="0" smtClean="0"/>
              <a:t>72 (89 %) labs recommend the collection of a non-fasting samples.</a:t>
            </a:r>
          </a:p>
          <a:p>
            <a:pPr>
              <a:buClr>
                <a:schemeClr val="accent1"/>
              </a:buClr>
              <a:buFont typeface="Arial"/>
              <a:buChar char="•"/>
            </a:pPr>
            <a:r>
              <a:rPr lang="en-GB" sz="1800" dirty="0" smtClean="0"/>
              <a:t>Wide variety of advice provided for triglycerides between 10 – 20 </a:t>
            </a:r>
            <a:r>
              <a:rPr lang="en-GB" sz="1800" dirty="0" err="1" smtClean="0"/>
              <a:t>mmol</a:t>
            </a:r>
            <a:r>
              <a:rPr lang="en-GB" sz="1800" dirty="0" smtClean="0"/>
              <a:t>/L.</a:t>
            </a:r>
          </a:p>
          <a:p>
            <a:pPr>
              <a:buClr>
                <a:schemeClr val="accent1"/>
              </a:buClr>
              <a:buFont typeface="Arial"/>
              <a:buChar char="•"/>
            </a:pPr>
            <a:r>
              <a:rPr lang="en-GB" sz="1800" dirty="0" smtClean="0"/>
              <a:t>49 (60 %) labs recommend urgent specialist referral for triglycerides &gt; 20 </a:t>
            </a:r>
            <a:r>
              <a:rPr lang="en-GB" sz="1800" dirty="0" err="1" smtClean="0"/>
              <a:t>mmol</a:t>
            </a:r>
            <a:r>
              <a:rPr lang="en-GB" sz="1800" dirty="0" smtClean="0"/>
              <a:t>/L</a:t>
            </a:r>
            <a:endParaRPr lang="en-GB" sz="1800" dirty="0"/>
          </a:p>
          <a:p>
            <a:pPr>
              <a:buClr>
                <a:schemeClr val="accent1"/>
              </a:buClr>
              <a:buFont typeface="Arial"/>
              <a:buChar char="•"/>
            </a:pPr>
            <a:r>
              <a:rPr lang="en-GB" sz="1800" dirty="0" smtClean="0"/>
              <a:t>Only 20 labs provide recommendations for a minimum retesting interval for patients starting statin treatment.</a:t>
            </a:r>
          </a:p>
          <a:p>
            <a:pPr lvl="1">
              <a:buClr>
                <a:schemeClr val="accent1"/>
              </a:buClr>
              <a:buFont typeface="Arial"/>
              <a:buChar char="•"/>
            </a:pPr>
            <a:r>
              <a:rPr lang="en-GB" sz="1800" dirty="0" smtClean="0"/>
              <a:t>No overall consensus on target ranges or reporting comments.</a:t>
            </a:r>
          </a:p>
        </p:txBody>
      </p:sp>
    </p:spTree>
    <p:extLst>
      <p:ext uri="{BB962C8B-B14F-4D97-AF65-F5344CB8AC3E}">
        <p14:creationId xmlns:p14="http://schemas.microsoft.com/office/powerpoint/2010/main" val="14371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353" y="887572"/>
            <a:ext cx="8229600" cy="674687"/>
          </a:xfrm>
        </p:spPr>
        <p:txBody>
          <a:bodyPr/>
          <a:lstStyle/>
          <a:p>
            <a:pPr algn="ctr"/>
            <a:r>
              <a:rPr lang="en-GB" dirty="0" smtClean="0"/>
              <a:t>Acknowledgements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077" y="1509038"/>
            <a:ext cx="8470186" cy="3868876"/>
          </a:xfrm>
        </p:spPr>
        <p:txBody>
          <a:bodyPr/>
          <a:lstStyle/>
          <a:p>
            <a:pPr>
              <a:buClr>
                <a:schemeClr val="accent1"/>
              </a:buClr>
              <a:buFont typeface="Arial"/>
              <a:buChar char="•"/>
            </a:pPr>
            <a:r>
              <a:rPr lang="en-GB" sz="2400" dirty="0" smtClean="0"/>
              <a:t>National Audit Committee</a:t>
            </a:r>
          </a:p>
          <a:p>
            <a:pPr>
              <a:buClr>
                <a:schemeClr val="accent1"/>
              </a:buClr>
              <a:buFont typeface="Arial"/>
              <a:buChar char="•"/>
            </a:pPr>
            <a:r>
              <a:rPr lang="en-GB" sz="2400" dirty="0" smtClean="0"/>
              <a:t>Dr Louise Ward</a:t>
            </a:r>
          </a:p>
          <a:p>
            <a:pPr>
              <a:buClr>
                <a:schemeClr val="accent1"/>
              </a:buClr>
              <a:buFont typeface="Arial"/>
              <a:buChar char="•"/>
            </a:pPr>
            <a:r>
              <a:rPr lang="en-GB" sz="2400" dirty="0" smtClean="0"/>
              <a:t>Mike Lester (ACB)</a:t>
            </a:r>
          </a:p>
          <a:p>
            <a:pPr>
              <a:buClr>
                <a:schemeClr val="accent1"/>
              </a:buClr>
              <a:buFont typeface="Arial"/>
              <a:buChar char="•"/>
            </a:pPr>
            <a:r>
              <a:rPr lang="en-GB" sz="2400"/>
              <a:t>All laboratories that completed this </a:t>
            </a:r>
            <a:r>
              <a:rPr lang="en-GB" sz="2400" smtClean="0"/>
              <a:t>survey</a:t>
            </a:r>
            <a:endParaRPr lang="en-GB" sz="2400" dirty="0" smtClean="0"/>
          </a:p>
          <a:p>
            <a:pPr marL="0" indent="0">
              <a:buClr>
                <a:schemeClr val="accent1"/>
              </a:buClr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7399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5"/>
          <p:cNvSpPr>
            <a:spLocks noGrp="1"/>
          </p:cNvSpPr>
          <p:nvPr>
            <p:ph type="title"/>
          </p:nvPr>
        </p:nvSpPr>
        <p:spPr>
          <a:xfrm>
            <a:off x="456067" y="209350"/>
            <a:ext cx="8229600" cy="674687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en-GB" sz="2800" b="0" dirty="0" smtClean="0"/>
              <a:t>Aim of the audit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</p:txBody>
      </p:sp>
      <p:sp>
        <p:nvSpPr>
          <p:cNvPr id="16386" name="Content Placeholder 6"/>
          <p:cNvSpPr>
            <a:spLocks noGrp="1"/>
          </p:cNvSpPr>
          <p:nvPr>
            <p:ph idx="1"/>
          </p:nvPr>
        </p:nvSpPr>
        <p:spPr>
          <a:xfrm>
            <a:off x="341313" y="1557338"/>
            <a:ext cx="8580437" cy="4970462"/>
          </a:xfrm>
        </p:spPr>
        <p:txBody>
          <a:bodyPr/>
          <a:lstStyle/>
          <a:p>
            <a:pPr marL="274638" lvl="1" indent="-274638" algn="l" eaLnBrk="1" hangingPunct="1">
              <a:buFont typeface="Lucida Grande"/>
              <a:buChar char="–"/>
            </a:pPr>
            <a:endParaRPr lang="en-GB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74638" lvl="1" indent="-274638" algn="l" eaLnBrk="1" hangingPunct="1">
              <a:buClr>
                <a:schemeClr val="accent1"/>
              </a:buClr>
            </a:pPr>
            <a:endParaRPr lang="en-GB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Content Placeholder 6"/>
          <p:cNvSpPr txBox="1">
            <a:spLocks/>
          </p:cNvSpPr>
          <p:nvPr/>
        </p:nvSpPr>
        <p:spPr bwMode="auto">
          <a:xfrm>
            <a:off x="280649" y="830849"/>
            <a:ext cx="8580437" cy="2010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lnSpc>
                <a:spcPct val="95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0"/>
              </a:spcBef>
              <a:spcAft>
                <a:spcPts val="400"/>
              </a:spcAft>
              <a:buClr>
                <a:schemeClr val="tx1"/>
              </a:buClr>
              <a:buSzPct val="120000"/>
              <a:buFont typeface="Lucida Grande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0"/>
              </a:spcBef>
              <a:spcAft>
                <a:spcPts val="400"/>
              </a:spcAft>
              <a:buClr>
                <a:schemeClr val="accent1"/>
              </a:buClr>
              <a:buSzPct val="120000"/>
              <a:buFont typeface="Lucida Grande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0"/>
              </a:spcBef>
              <a:spcAft>
                <a:spcPts val="400"/>
              </a:spcAft>
              <a:buClr>
                <a:schemeClr val="tx1"/>
              </a:buClr>
              <a:buSzPct val="150000"/>
              <a:buFont typeface="Arial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0"/>
              </a:spcBef>
              <a:spcAft>
                <a:spcPts val="400"/>
              </a:spcAft>
              <a:buFont typeface="Arial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r>
              <a:rPr lang="en-GB" sz="2000" dirty="0">
                <a:solidFill>
                  <a:schemeClr val="tx2">
                    <a:lumMod val="50000"/>
                  </a:schemeClr>
                </a:solidFill>
              </a:rPr>
              <a:t>In 2014 UKNEQAS “estimated that less than 10 % of laboratories included non-HDL cholesterol in their reports</a:t>
            </a: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</a:rPr>
              <a:t>”.</a:t>
            </a:r>
          </a:p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</a:rPr>
              <a:t>Comparison of compliance of laboratories with guideline CG181 and non-HDL cholesterol.</a:t>
            </a:r>
          </a:p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r>
              <a:rPr lang="en-GB" sz="2000" dirty="0" smtClean="0">
                <a:solidFill>
                  <a:schemeClr val="tx2">
                    <a:lumMod val="50000"/>
                  </a:schemeClr>
                </a:solidFill>
              </a:rPr>
              <a:t>Compare how laboratories have implemented any changes following the publication of this guideline.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82" t="10001" r="22816" b="9902"/>
          <a:stretch/>
        </p:blipFill>
        <p:spPr bwMode="auto">
          <a:xfrm>
            <a:off x="3080549" y="2876363"/>
            <a:ext cx="2840858" cy="3906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2376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7929" y="2805186"/>
            <a:ext cx="8194762" cy="1148263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chemeClr val="accent1"/>
                </a:solidFill>
              </a:rPr>
              <a:t>Audit participants</a:t>
            </a:r>
            <a:endParaRPr lang="en-GB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20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6"/>
          <p:cNvSpPr>
            <a:spLocks noGrp="1"/>
          </p:cNvSpPr>
          <p:nvPr>
            <p:ph idx="1"/>
          </p:nvPr>
        </p:nvSpPr>
        <p:spPr>
          <a:xfrm>
            <a:off x="341313" y="1557338"/>
            <a:ext cx="8580437" cy="4970462"/>
          </a:xfrm>
        </p:spPr>
        <p:txBody>
          <a:bodyPr/>
          <a:lstStyle/>
          <a:p>
            <a:pPr marL="274638" lvl="1" indent="-274638" algn="l" eaLnBrk="1" hangingPunct="1">
              <a:buFont typeface="Lucida Grande"/>
              <a:buChar char="–"/>
            </a:pPr>
            <a:endParaRPr lang="en-GB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74638" lvl="1" indent="-274638" algn="l" eaLnBrk="1" hangingPunct="1">
              <a:buClr>
                <a:schemeClr val="accent1"/>
              </a:buClr>
            </a:pPr>
            <a:endParaRPr lang="en-GB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35006" y="248652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800" b="0" dirty="0" smtClean="0"/>
              <a:t>Audit participants: Type of hospital</a:t>
            </a:r>
            <a:endParaRPr lang="en-GB" sz="2800" b="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2950748"/>
              </p:ext>
            </p:extLst>
          </p:nvPr>
        </p:nvGraphicFramePr>
        <p:xfrm>
          <a:off x="928733" y="816376"/>
          <a:ext cx="7313166" cy="4678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9899" y="5655076"/>
            <a:ext cx="88954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Total of 81 respondents that completed the questionnaire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Additional 3 respondents completed demographic and hospital information only have been excluded from the analysis.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061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6"/>
          <p:cNvSpPr>
            <a:spLocks noGrp="1"/>
          </p:cNvSpPr>
          <p:nvPr>
            <p:ph idx="1"/>
          </p:nvPr>
        </p:nvSpPr>
        <p:spPr>
          <a:xfrm>
            <a:off x="341313" y="1557338"/>
            <a:ext cx="8580437" cy="4970462"/>
          </a:xfrm>
        </p:spPr>
        <p:txBody>
          <a:bodyPr/>
          <a:lstStyle/>
          <a:p>
            <a:pPr marL="274638" lvl="1" indent="-274638" algn="l" eaLnBrk="1" hangingPunct="1">
              <a:buFont typeface="Lucida Grande"/>
              <a:buChar char="–"/>
            </a:pPr>
            <a:endParaRPr lang="en-GB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74638" lvl="1" indent="-274638" algn="l" eaLnBrk="1" hangingPunct="1">
              <a:buClr>
                <a:schemeClr val="accent1"/>
              </a:buClr>
              <a:buFont typeface="Lucida Grande"/>
              <a:buChar char="–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74638" lvl="1" indent="-274638" algn="l" eaLnBrk="1" hangingPunct="1">
              <a:buClr>
                <a:schemeClr val="accent1"/>
              </a:buClr>
            </a:pPr>
            <a:endParaRPr lang="en-GB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70516" y="248652"/>
            <a:ext cx="82296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2000"/>
              </a:lnSpc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800" b="0" dirty="0" smtClean="0"/>
              <a:t>Audit participants: Location</a:t>
            </a:r>
            <a:endParaRPr lang="en-GB" sz="2800" b="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6093968"/>
              </p:ext>
            </p:extLst>
          </p:nvPr>
        </p:nvGraphicFramePr>
        <p:xfrm>
          <a:off x="470516" y="795707"/>
          <a:ext cx="8229600" cy="4814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7079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7929" y="2805186"/>
            <a:ext cx="8194762" cy="1148263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rgbClr val="10B1AE"/>
                </a:solidFill>
              </a:rPr>
              <a:t>Pre-analytical and analytical</a:t>
            </a:r>
            <a:endParaRPr lang="en-GB" dirty="0">
              <a:solidFill>
                <a:srgbClr val="10B1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7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iaPath_v2">
      <a:dk1>
        <a:srgbClr val="6D15D8"/>
      </a:dk1>
      <a:lt1>
        <a:sysClr val="window" lastClr="FFFFFF"/>
      </a:lt1>
      <a:dk2>
        <a:srgbClr val="404040"/>
      </a:dk2>
      <a:lt2>
        <a:srgbClr val="FFFFFF"/>
      </a:lt2>
      <a:accent1>
        <a:srgbClr val="10B1AE"/>
      </a:accent1>
      <a:accent2>
        <a:srgbClr val="FF9E0C"/>
      </a:accent2>
      <a:accent3>
        <a:srgbClr val="6D15D8"/>
      </a:accent3>
      <a:accent4>
        <a:srgbClr val="404040"/>
      </a:accent4>
      <a:accent5>
        <a:srgbClr val="FF9E0C"/>
      </a:accent5>
      <a:accent6>
        <a:srgbClr val="6D15D8"/>
      </a:accent6>
      <a:hlink>
        <a:srgbClr val="404040"/>
      </a:hlink>
      <a:folHlink>
        <a:srgbClr val="404040"/>
      </a:folHlink>
    </a:clrScheme>
    <a:fontScheme name="Office 2">
      <a:majorFont>
        <a:latin typeface="Verdan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Verdan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4476</TotalTime>
  <Words>3212</Words>
  <Application>Microsoft Office PowerPoint</Application>
  <PresentationFormat>On-screen Show (4:3)</PresentationFormat>
  <Paragraphs>529</Paragraphs>
  <Slides>46</Slides>
  <Notes>46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An audit of non-HDL cholesterol reporting</vt:lpstr>
      <vt:lpstr>Content  </vt:lpstr>
      <vt:lpstr>Clinical guideline CG181: Cardiovascular disease: risk assessment and reduction, including lipid modification  </vt:lpstr>
      <vt:lpstr>   </vt:lpstr>
      <vt:lpstr>Aim of the audit  </vt:lpstr>
      <vt:lpstr>Audit participants</vt:lpstr>
      <vt:lpstr>PowerPoint Presentation</vt:lpstr>
      <vt:lpstr>PowerPoint Presentation</vt:lpstr>
      <vt:lpstr>Pre-analytical and analytical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Clinical Guideline 181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Demand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Conclusions</vt:lpstr>
      <vt:lpstr>Acknowledgements</vt:lpstr>
    </vt:vector>
  </TitlesOfParts>
  <Company>Viapath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Viapath Template</dc:title>
  <dc:creator>user</dc:creator>
  <cp:lastModifiedBy>Craig McKibbin</cp:lastModifiedBy>
  <cp:revision>334</cp:revision>
  <cp:lastPrinted>2016-06-20T08:10:48Z</cp:lastPrinted>
  <dcterms:created xsi:type="dcterms:W3CDTF">2014-03-04T14:25:17Z</dcterms:created>
  <dcterms:modified xsi:type="dcterms:W3CDTF">2016-08-09T08:39:47Z</dcterms:modified>
</cp:coreProperties>
</file>