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7" r:id="rId3"/>
    <p:sldId id="258"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89" autoAdjust="0"/>
  </p:normalViewPr>
  <p:slideViewPr>
    <p:cSldViewPr>
      <p:cViewPr>
        <p:scale>
          <a:sx n="99" d="100"/>
          <a:sy n="99" d="100"/>
        </p:scale>
        <p:origin x="-25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ECDAE4-94B4-472C-BAE3-577F5A59710B}" type="datetimeFigureOut">
              <a:rPr lang="en-GB" smtClean="0"/>
              <a:t>19/01/2020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A5DBF7-CC3A-4691-B675-3CC29318F47A}" type="slidenum">
              <a:rPr lang="en-GB" smtClean="0"/>
              <a:t>‹#›</a:t>
            </a:fld>
            <a:endParaRPr lang="en-GB"/>
          </a:p>
        </p:txBody>
      </p:sp>
    </p:spTree>
    <p:extLst>
      <p:ext uri="{BB962C8B-B14F-4D97-AF65-F5344CB8AC3E}">
        <p14:creationId xmlns:p14="http://schemas.microsoft.com/office/powerpoint/2010/main" val="671197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3A5DBF7-CC3A-4691-B675-3CC29318F47A}" type="slidenum">
              <a:rPr lang="en-GB" smtClean="0"/>
              <a:t>2</a:t>
            </a:fld>
            <a:endParaRPr lang="en-GB"/>
          </a:p>
        </p:txBody>
      </p:sp>
    </p:spTree>
    <p:extLst>
      <p:ext uri="{BB962C8B-B14F-4D97-AF65-F5344CB8AC3E}">
        <p14:creationId xmlns:p14="http://schemas.microsoft.com/office/powerpoint/2010/main" val="1338264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3A5DBF7-CC3A-4691-B675-3CC29318F47A}" type="slidenum">
              <a:rPr lang="en-GB" smtClean="0"/>
              <a:t>3</a:t>
            </a:fld>
            <a:endParaRPr lang="en-GB"/>
          </a:p>
        </p:txBody>
      </p:sp>
    </p:spTree>
    <p:extLst>
      <p:ext uri="{BB962C8B-B14F-4D97-AF65-F5344CB8AC3E}">
        <p14:creationId xmlns:p14="http://schemas.microsoft.com/office/powerpoint/2010/main" val="1338264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3A5DBF7-CC3A-4691-B675-3CC29318F47A}" type="slidenum">
              <a:rPr lang="en-GB" smtClean="0"/>
              <a:t>4</a:t>
            </a:fld>
            <a:endParaRPr lang="en-GB"/>
          </a:p>
        </p:txBody>
      </p:sp>
    </p:spTree>
    <p:extLst>
      <p:ext uri="{BB962C8B-B14F-4D97-AF65-F5344CB8AC3E}">
        <p14:creationId xmlns:p14="http://schemas.microsoft.com/office/powerpoint/2010/main" val="4143701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6"/>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D5A5CD01-7B27-4852-A1CC-6EF397351135}" type="datetime1">
              <a:rPr lang="en-GB" smtClean="0"/>
              <a:t>19/01/2020</a:t>
            </a:fld>
            <a:endParaRPr lang="en-GB"/>
          </a:p>
        </p:txBody>
      </p:sp>
      <p:sp>
        <p:nvSpPr>
          <p:cNvPr id="5" name="Footer Placeholder 4"/>
          <p:cNvSpPr>
            <a:spLocks noGrp="1"/>
          </p:cNvSpPr>
          <p:nvPr>
            <p:ph type="ftr" sz="quarter" idx="11"/>
          </p:nvPr>
        </p:nvSpPr>
        <p:spPr/>
        <p:txBody>
          <a:bodyPr/>
          <a:lstStyle/>
          <a:p>
            <a:r>
              <a:rPr lang="en-GB"/>
              <a:t>THAMES AUDIT GROUP: Audit of Externally Referred Tests</a:t>
            </a:r>
          </a:p>
        </p:txBody>
      </p:sp>
      <p:sp>
        <p:nvSpPr>
          <p:cNvPr id="6" name="Slide Number Placeholder 5"/>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3445933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EA88F18-6F5E-4C9D-BA56-6B08A199500D}" type="datetime1">
              <a:rPr lang="en-GB" smtClean="0"/>
              <a:t>19/01/2020</a:t>
            </a:fld>
            <a:endParaRPr lang="en-GB"/>
          </a:p>
        </p:txBody>
      </p:sp>
      <p:sp>
        <p:nvSpPr>
          <p:cNvPr id="5" name="Footer Placeholder 4"/>
          <p:cNvSpPr>
            <a:spLocks noGrp="1"/>
          </p:cNvSpPr>
          <p:nvPr>
            <p:ph type="ftr" sz="quarter" idx="11"/>
          </p:nvPr>
        </p:nvSpPr>
        <p:spPr/>
        <p:txBody>
          <a:bodyPr/>
          <a:lstStyle/>
          <a:p>
            <a:r>
              <a:rPr lang="en-GB"/>
              <a:t>THAMES AUDIT GROUP: Audit of Externally Referred Tests</a:t>
            </a:r>
          </a:p>
        </p:txBody>
      </p:sp>
      <p:sp>
        <p:nvSpPr>
          <p:cNvPr id="6" name="Slide Number Placeholder 5"/>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3509495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D9E6AE1-5CA6-44DA-8021-D7DC6C1AF753}" type="datetime1">
              <a:rPr lang="en-GB" smtClean="0"/>
              <a:t>19/01/2020</a:t>
            </a:fld>
            <a:endParaRPr lang="en-GB"/>
          </a:p>
        </p:txBody>
      </p:sp>
      <p:sp>
        <p:nvSpPr>
          <p:cNvPr id="5" name="Footer Placeholder 4"/>
          <p:cNvSpPr>
            <a:spLocks noGrp="1"/>
          </p:cNvSpPr>
          <p:nvPr>
            <p:ph type="ftr" sz="quarter" idx="11"/>
          </p:nvPr>
        </p:nvSpPr>
        <p:spPr/>
        <p:txBody>
          <a:bodyPr/>
          <a:lstStyle/>
          <a:p>
            <a:r>
              <a:rPr lang="en-GB"/>
              <a:t>THAMES AUDIT GROUP: Audit of Externally Referred Tests</a:t>
            </a:r>
          </a:p>
        </p:txBody>
      </p:sp>
      <p:sp>
        <p:nvSpPr>
          <p:cNvPr id="6" name="Slide Number Placeholder 5"/>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3050629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E3E967-AE77-4C51-8D8B-40EF28B4F2D9}" type="datetime1">
              <a:rPr lang="en-GB" smtClean="0"/>
              <a:t>19/01/2020</a:t>
            </a:fld>
            <a:endParaRPr lang="en-GB"/>
          </a:p>
        </p:txBody>
      </p:sp>
      <p:sp>
        <p:nvSpPr>
          <p:cNvPr id="5" name="Footer Placeholder 4"/>
          <p:cNvSpPr>
            <a:spLocks noGrp="1"/>
          </p:cNvSpPr>
          <p:nvPr>
            <p:ph type="ftr" sz="quarter" idx="11"/>
          </p:nvPr>
        </p:nvSpPr>
        <p:spPr/>
        <p:txBody>
          <a:bodyPr/>
          <a:lstStyle/>
          <a:p>
            <a:r>
              <a:rPr lang="en-GB"/>
              <a:t>THAMES AUDIT GROUP: Audit of Externally Referred Tests</a:t>
            </a:r>
          </a:p>
        </p:txBody>
      </p:sp>
      <p:sp>
        <p:nvSpPr>
          <p:cNvPr id="6" name="Slide Number Placeholder 5"/>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3039534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AD2567-8106-4A17-960C-517D06928C6E}" type="datetime1">
              <a:rPr lang="en-GB" smtClean="0"/>
              <a:t>19/01/2020</a:t>
            </a:fld>
            <a:endParaRPr lang="en-GB"/>
          </a:p>
        </p:txBody>
      </p:sp>
      <p:sp>
        <p:nvSpPr>
          <p:cNvPr id="5" name="Footer Placeholder 4"/>
          <p:cNvSpPr>
            <a:spLocks noGrp="1"/>
          </p:cNvSpPr>
          <p:nvPr>
            <p:ph type="ftr" sz="quarter" idx="11"/>
          </p:nvPr>
        </p:nvSpPr>
        <p:spPr/>
        <p:txBody>
          <a:bodyPr/>
          <a:lstStyle/>
          <a:p>
            <a:r>
              <a:rPr lang="en-GB"/>
              <a:t>THAMES AUDIT GROUP: Audit of Externally Referred Tests</a:t>
            </a:r>
          </a:p>
        </p:txBody>
      </p:sp>
      <p:sp>
        <p:nvSpPr>
          <p:cNvPr id="6" name="Slide Number Placeholder 5"/>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960774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40FC95C-F9B3-4E9A-9D28-2A9110F099E9}" type="datetime1">
              <a:rPr lang="en-GB" smtClean="0"/>
              <a:t>19/01/2020</a:t>
            </a:fld>
            <a:endParaRPr lang="en-GB"/>
          </a:p>
        </p:txBody>
      </p:sp>
      <p:sp>
        <p:nvSpPr>
          <p:cNvPr id="6" name="Footer Placeholder 5"/>
          <p:cNvSpPr>
            <a:spLocks noGrp="1"/>
          </p:cNvSpPr>
          <p:nvPr>
            <p:ph type="ftr" sz="quarter" idx="11"/>
          </p:nvPr>
        </p:nvSpPr>
        <p:spPr/>
        <p:txBody>
          <a:bodyPr/>
          <a:lstStyle/>
          <a:p>
            <a:r>
              <a:rPr lang="en-GB"/>
              <a:t>THAMES AUDIT GROUP: Audit of Externally Referred Tests</a:t>
            </a:r>
          </a:p>
        </p:txBody>
      </p:sp>
      <p:sp>
        <p:nvSpPr>
          <p:cNvPr id="7" name="Slide Number Placeholder 6"/>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4065900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EF5718A-EE36-4B5D-9834-FFD5D44D7141}" type="datetime1">
              <a:rPr lang="en-GB" smtClean="0"/>
              <a:t>19/01/2020</a:t>
            </a:fld>
            <a:endParaRPr lang="en-GB"/>
          </a:p>
        </p:txBody>
      </p:sp>
      <p:sp>
        <p:nvSpPr>
          <p:cNvPr id="8" name="Footer Placeholder 7"/>
          <p:cNvSpPr>
            <a:spLocks noGrp="1"/>
          </p:cNvSpPr>
          <p:nvPr>
            <p:ph type="ftr" sz="quarter" idx="11"/>
          </p:nvPr>
        </p:nvSpPr>
        <p:spPr/>
        <p:txBody>
          <a:bodyPr/>
          <a:lstStyle/>
          <a:p>
            <a:r>
              <a:rPr lang="en-GB"/>
              <a:t>THAMES AUDIT GROUP: Audit of Externally Referred Tests</a:t>
            </a:r>
          </a:p>
        </p:txBody>
      </p:sp>
      <p:sp>
        <p:nvSpPr>
          <p:cNvPr id="9" name="Slide Number Placeholder 8"/>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3061840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E014723-86F8-4037-A542-3A0229FAE4BB}" type="datetime1">
              <a:rPr lang="en-GB" smtClean="0"/>
              <a:t>19/01/2020</a:t>
            </a:fld>
            <a:endParaRPr lang="en-GB"/>
          </a:p>
        </p:txBody>
      </p:sp>
      <p:sp>
        <p:nvSpPr>
          <p:cNvPr id="4" name="Footer Placeholder 3"/>
          <p:cNvSpPr>
            <a:spLocks noGrp="1"/>
          </p:cNvSpPr>
          <p:nvPr>
            <p:ph type="ftr" sz="quarter" idx="11"/>
          </p:nvPr>
        </p:nvSpPr>
        <p:spPr/>
        <p:txBody>
          <a:bodyPr/>
          <a:lstStyle/>
          <a:p>
            <a:r>
              <a:rPr lang="en-GB"/>
              <a:t>THAMES AUDIT GROUP: Audit of Externally Referred Tests</a:t>
            </a:r>
          </a:p>
        </p:txBody>
      </p:sp>
      <p:sp>
        <p:nvSpPr>
          <p:cNvPr id="5" name="Slide Number Placeholder 4"/>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105004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21D87-D96F-42CC-A55B-6216B0F615C8}" type="datetime1">
              <a:rPr lang="en-GB" smtClean="0"/>
              <a:t>19/01/2020</a:t>
            </a:fld>
            <a:endParaRPr lang="en-GB"/>
          </a:p>
        </p:txBody>
      </p:sp>
      <p:sp>
        <p:nvSpPr>
          <p:cNvPr id="3" name="Footer Placeholder 2"/>
          <p:cNvSpPr>
            <a:spLocks noGrp="1"/>
          </p:cNvSpPr>
          <p:nvPr>
            <p:ph type="ftr" sz="quarter" idx="11"/>
          </p:nvPr>
        </p:nvSpPr>
        <p:spPr/>
        <p:txBody>
          <a:bodyPr/>
          <a:lstStyle/>
          <a:p>
            <a:r>
              <a:rPr lang="en-GB"/>
              <a:t>THAMES AUDIT GROUP: Audit of Externally Referred Tests</a:t>
            </a:r>
          </a:p>
        </p:txBody>
      </p:sp>
      <p:sp>
        <p:nvSpPr>
          <p:cNvPr id="4" name="Slide Number Placeholder 3"/>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317791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3367D9-62F2-443C-A851-591638610349}" type="datetime1">
              <a:rPr lang="en-GB" smtClean="0"/>
              <a:t>19/01/2020</a:t>
            </a:fld>
            <a:endParaRPr lang="en-GB"/>
          </a:p>
        </p:txBody>
      </p:sp>
      <p:sp>
        <p:nvSpPr>
          <p:cNvPr id="6" name="Footer Placeholder 5"/>
          <p:cNvSpPr>
            <a:spLocks noGrp="1"/>
          </p:cNvSpPr>
          <p:nvPr>
            <p:ph type="ftr" sz="quarter" idx="11"/>
          </p:nvPr>
        </p:nvSpPr>
        <p:spPr/>
        <p:txBody>
          <a:bodyPr/>
          <a:lstStyle/>
          <a:p>
            <a:r>
              <a:rPr lang="en-GB"/>
              <a:t>THAMES AUDIT GROUP: Audit of Externally Referred Tests</a:t>
            </a:r>
          </a:p>
        </p:txBody>
      </p:sp>
      <p:sp>
        <p:nvSpPr>
          <p:cNvPr id="7" name="Slide Number Placeholder 6"/>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2933668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31DA0F-9E2B-40EB-A964-A5C27AA2BFA2}" type="datetime1">
              <a:rPr lang="en-GB" smtClean="0"/>
              <a:t>19/01/2020</a:t>
            </a:fld>
            <a:endParaRPr lang="en-GB"/>
          </a:p>
        </p:txBody>
      </p:sp>
      <p:sp>
        <p:nvSpPr>
          <p:cNvPr id="6" name="Footer Placeholder 5"/>
          <p:cNvSpPr>
            <a:spLocks noGrp="1"/>
          </p:cNvSpPr>
          <p:nvPr>
            <p:ph type="ftr" sz="quarter" idx="11"/>
          </p:nvPr>
        </p:nvSpPr>
        <p:spPr/>
        <p:txBody>
          <a:bodyPr/>
          <a:lstStyle/>
          <a:p>
            <a:r>
              <a:rPr lang="en-GB"/>
              <a:t>THAMES AUDIT GROUP: Audit of Externally Referred Tests</a:t>
            </a:r>
          </a:p>
        </p:txBody>
      </p:sp>
      <p:sp>
        <p:nvSpPr>
          <p:cNvPr id="7" name="Slide Number Placeholder 6"/>
          <p:cNvSpPr>
            <a:spLocks noGrp="1"/>
          </p:cNvSpPr>
          <p:nvPr>
            <p:ph type="sldNum" sz="quarter" idx="12"/>
          </p:nvPr>
        </p:nvSpPr>
        <p:spPr/>
        <p:txBody>
          <a:bodyPr/>
          <a:lstStyle/>
          <a:p>
            <a:fld id="{3C3FDA02-6851-4082-A894-C9000EA50F57}" type="slidenum">
              <a:rPr lang="en-GB" smtClean="0"/>
              <a:t>‹#›</a:t>
            </a:fld>
            <a:endParaRPr lang="en-GB"/>
          </a:p>
        </p:txBody>
      </p:sp>
    </p:spTree>
    <p:extLst>
      <p:ext uri="{BB962C8B-B14F-4D97-AF65-F5344CB8AC3E}">
        <p14:creationId xmlns:p14="http://schemas.microsoft.com/office/powerpoint/2010/main" val="6754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C8662-1355-49AF-9509-822E1A968F1F}" type="datetime1">
              <a:rPr lang="en-GB" smtClean="0"/>
              <a:t>19/01/2020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THAMES AUDIT GROUP: Audit of Externally Referred Tests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FDA02-6851-4082-A894-C9000EA50F57}" type="slidenum">
              <a:rPr lang="en-GB" smtClean="0"/>
              <a:t>‹#›</a:t>
            </a:fld>
            <a:endParaRPr lang="en-GB"/>
          </a:p>
        </p:txBody>
      </p:sp>
    </p:spTree>
    <p:extLst>
      <p:ext uri="{BB962C8B-B14F-4D97-AF65-F5344CB8AC3E}">
        <p14:creationId xmlns:p14="http://schemas.microsoft.com/office/powerpoint/2010/main" val="2532748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accent6"/>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4632" cy="2018655"/>
          </a:xfrm>
        </p:spPr>
        <p:txBody>
          <a:bodyPr>
            <a:normAutofit fontScale="90000"/>
          </a:bodyPr>
          <a:lstStyle/>
          <a:p>
            <a:r>
              <a:rPr lang="en-GB" b="1" smtClean="0"/>
              <a:t>Audit recommendations </a:t>
            </a:r>
            <a:r>
              <a:rPr lang="en-GB" b="1" dirty="0"/>
              <a:t>- Externally Referred Tests</a:t>
            </a:r>
            <a:br>
              <a:rPr lang="en-GB" b="1" dirty="0"/>
            </a:b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618035" y="44624"/>
            <a:ext cx="1490469" cy="1213227"/>
          </a:xfrm>
          <a:prstGeom prst="rect">
            <a:avLst/>
          </a:prstGeom>
        </p:spPr>
      </p:pic>
      <p:sp>
        <p:nvSpPr>
          <p:cNvPr id="5" name="Subtitle 4"/>
          <p:cNvSpPr>
            <a:spLocks noGrp="1"/>
          </p:cNvSpPr>
          <p:nvPr>
            <p:ph type="subTitle" idx="1"/>
          </p:nvPr>
        </p:nvSpPr>
        <p:spPr/>
        <p:txBody>
          <a:bodyPr/>
          <a:lstStyle/>
          <a:p>
            <a:r>
              <a:rPr lang="en-GB" dirty="0"/>
              <a:t>13</a:t>
            </a:r>
            <a:r>
              <a:rPr lang="en-GB" baseline="30000" dirty="0"/>
              <a:t>th</a:t>
            </a:r>
            <a:r>
              <a:rPr lang="en-GB" dirty="0"/>
              <a:t> November 2019</a:t>
            </a:r>
          </a:p>
        </p:txBody>
      </p:sp>
    </p:spTree>
    <p:extLst>
      <p:ext uri="{BB962C8B-B14F-4D97-AF65-F5344CB8AC3E}">
        <p14:creationId xmlns:p14="http://schemas.microsoft.com/office/powerpoint/2010/main" val="3814117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7899" y="44624"/>
            <a:ext cx="1690605" cy="1229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8"/>
            <a:ext cx="8229600" cy="999516"/>
          </a:xfrm>
        </p:spPr>
        <p:txBody>
          <a:bodyPr/>
          <a:lstStyle/>
          <a:p>
            <a:r>
              <a:rPr lang="en-GB" dirty="0"/>
              <a:t>Referring laboratories</a:t>
            </a:r>
          </a:p>
        </p:txBody>
      </p:sp>
      <p:sp>
        <p:nvSpPr>
          <p:cNvPr id="3" name="Content Placeholder 2"/>
          <p:cNvSpPr>
            <a:spLocks noGrp="1"/>
          </p:cNvSpPr>
          <p:nvPr>
            <p:ph idx="1"/>
          </p:nvPr>
        </p:nvSpPr>
        <p:spPr>
          <a:xfrm>
            <a:off x="467544" y="1340768"/>
            <a:ext cx="8229600" cy="4896544"/>
          </a:xfrm>
        </p:spPr>
        <p:txBody>
          <a:bodyPr>
            <a:normAutofit fontScale="25000" lnSpcReduction="20000"/>
          </a:bodyPr>
          <a:lstStyle/>
          <a:p>
            <a:pPr marL="742950" indent="-742950">
              <a:buFont typeface="+mj-lt"/>
              <a:buAutoNum type="arabicPeriod"/>
            </a:pPr>
            <a:r>
              <a:rPr lang="en-GB" sz="7200" dirty="0"/>
              <a:t>Laboratories should follow ISO15189 guidance on examination by referral laboratories, including the following:</a:t>
            </a:r>
          </a:p>
          <a:p>
            <a:pPr marL="971550" lvl="1" indent="-514350">
              <a:buFont typeface="+mj-lt"/>
              <a:buAutoNum type="alphaLcParenR"/>
            </a:pPr>
            <a:r>
              <a:rPr lang="en-GB" sz="6400" dirty="0"/>
              <a:t>Laboratories should have a written procedure for selecting referral laboratories, which should be reviewed regularly.</a:t>
            </a:r>
          </a:p>
          <a:p>
            <a:pPr marL="971550" lvl="1" indent="-514350">
              <a:buFont typeface="+mj-lt"/>
              <a:buAutoNum type="alphaLcParenR"/>
            </a:pPr>
            <a:r>
              <a:rPr lang="en-GB" sz="6400" dirty="0"/>
              <a:t>Laboratories should seek the opinion of users of the laboratory service when selecting referral labs where appropriate.</a:t>
            </a:r>
          </a:p>
          <a:p>
            <a:pPr marL="971550" lvl="1" indent="-514350">
              <a:buFont typeface="+mj-lt"/>
              <a:buAutoNum type="alphaLcParenR"/>
            </a:pPr>
            <a:r>
              <a:rPr lang="en-GB" sz="6400" dirty="0"/>
              <a:t>Referral labs must indicate where the sample was analysed. If further interpretative comment is added by the referring lab, it should be clear who the author is and which lab they are affiliated with.</a:t>
            </a:r>
          </a:p>
          <a:p>
            <a:pPr marL="742950" indent="-742950">
              <a:buFont typeface="+mj-lt"/>
              <a:buAutoNum type="arabicPeriod"/>
            </a:pPr>
            <a:r>
              <a:rPr lang="en-GB" sz="7200" dirty="0"/>
              <a:t>Laboratories should only select referral laboratories that are UKAS accredited for a test. However, if no UKAS-accredited lab is available or there is a compelling reason for selecting a non-accredited laboratory, this should be formally ratified and documented.  Users should be made aware of any non-accredited tests.</a:t>
            </a:r>
          </a:p>
          <a:p>
            <a:pPr marL="742950" indent="-742950">
              <a:buFont typeface="+mj-lt"/>
              <a:buAutoNum type="arabicPeriod"/>
            </a:pPr>
            <a:r>
              <a:rPr lang="en-GB" sz="7200" dirty="0"/>
              <a:t>Laboratories should package and transport samples safely and in accordance with UN3373 regulations.</a:t>
            </a:r>
          </a:p>
          <a:p>
            <a:pPr marL="742950" indent="-742950">
              <a:buFont typeface="+mj-lt"/>
              <a:buAutoNum type="arabicPeriod"/>
            </a:pPr>
            <a:r>
              <a:rPr lang="en-GB" sz="7200" dirty="0"/>
              <a:t>Laboratories should make guidance on appropriate requesting of externally referred tests available to users.</a:t>
            </a:r>
          </a:p>
          <a:p>
            <a:pPr marL="742950" indent="-742950">
              <a:buFont typeface="+mj-lt"/>
              <a:buAutoNum type="arabicPeriod"/>
            </a:pPr>
            <a:r>
              <a:rPr lang="en-GB" sz="7200" dirty="0"/>
              <a:t>Appropriately trained members of staff should vet for clinical appropriateness requests for any externally referred tests that are commonly requested inappropriately.</a:t>
            </a:r>
          </a:p>
        </p:txBody>
      </p:sp>
      <p:sp>
        <p:nvSpPr>
          <p:cNvPr id="4" name="Footer Placeholder 3"/>
          <p:cNvSpPr>
            <a:spLocks noGrp="1"/>
          </p:cNvSpPr>
          <p:nvPr>
            <p:ph type="ftr" sz="quarter" idx="11"/>
          </p:nvPr>
        </p:nvSpPr>
        <p:spPr/>
        <p:txBody>
          <a:bodyPr/>
          <a:lstStyle/>
          <a:p>
            <a:r>
              <a:rPr lang="en-GB"/>
              <a:t>THAMES AUDIT GROUP: Audit of Externally Referred Tests</a:t>
            </a:r>
          </a:p>
        </p:txBody>
      </p:sp>
    </p:spTree>
    <p:extLst>
      <p:ext uri="{BB962C8B-B14F-4D97-AF65-F5344CB8AC3E}">
        <p14:creationId xmlns:p14="http://schemas.microsoft.com/office/powerpoint/2010/main" val="271979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7899" y="44624"/>
            <a:ext cx="1690605" cy="1229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GB" dirty="0"/>
              <a:t>Referring laboratories</a:t>
            </a:r>
          </a:p>
        </p:txBody>
      </p:sp>
      <p:sp>
        <p:nvSpPr>
          <p:cNvPr id="7" name="Content Placeholder 2"/>
          <p:cNvSpPr>
            <a:spLocks noGrp="1"/>
          </p:cNvSpPr>
          <p:nvPr>
            <p:ph idx="1"/>
          </p:nvPr>
        </p:nvSpPr>
        <p:spPr/>
        <p:txBody>
          <a:bodyPr>
            <a:normAutofit fontScale="62500" lnSpcReduction="20000"/>
          </a:bodyPr>
          <a:lstStyle/>
          <a:p>
            <a:pPr marL="514350" indent="-514350">
              <a:buFont typeface="+mj-lt"/>
              <a:buAutoNum type="arabicPeriod" startAt="6"/>
            </a:pPr>
            <a:r>
              <a:rPr lang="en-GB" dirty="0"/>
              <a:t>Laboratories should have processes in place to enable transport of urgent samples to external laboratories out of hours where appropriate and receipt of urgent results that should be telephoned to users.</a:t>
            </a:r>
          </a:p>
          <a:p>
            <a:pPr marL="514350" indent="-514350">
              <a:buFont typeface="+mj-lt"/>
              <a:buAutoNum type="arabicPeriod" startAt="6"/>
            </a:pPr>
            <a:r>
              <a:rPr lang="en-GB" dirty="0"/>
              <a:t>Laboratories should include on the request form to the external laboratory:</a:t>
            </a:r>
          </a:p>
          <a:p>
            <a:pPr marL="971550" lvl="1" indent="-514350">
              <a:buFont typeface="+mj-lt"/>
              <a:buAutoNum type="alphaLcPeriod"/>
            </a:pPr>
            <a:r>
              <a:rPr lang="en-GB" dirty="0"/>
              <a:t>The NHS number of the patient.</a:t>
            </a:r>
          </a:p>
          <a:p>
            <a:pPr marL="971550" lvl="1" indent="-514350">
              <a:buFont typeface="+mj-lt"/>
              <a:buAutoNum type="alphaLcPeriod"/>
            </a:pPr>
            <a:r>
              <a:rPr lang="en-GB" dirty="0"/>
              <a:t>All relevant clinical details, and other relevant biochemical results to aid optimum interpretation of results.</a:t>
            </a:r>
          </a:p>
          <a:p>
            <a:pPr marL="971550" lvl="1" indent="-514350">
              <a:buFont typeface="+mj-lt"/>
              <a:buAutoNum type="alphaLcPeriod"/>
            </a:pPr>
            <a:r>
              <a:rPr lang="en-GB" dirty="0"/>
              <a:t>Contact details for the duty biochemist or other member of staff who is available to contact if further information about the request is needed or abnormal/significant results need to be telephoned.</a:t>
            </a:r>
          </a:p>
          <a:p>
            <a:pPr marL="514350" indent="-514350">
              <a:buFont typeface="+mj-lt"/>
              <a:buAutoNum type="arabicPeriod" startAt="6"/>
            </a:pPr>
            <a:r>
              <a:rPr lang="en-GB" dirty="0"/>
              <a:t>A system should be in place to identify outstanding results from referral laboratories so that results can be chased up.</a:t>
            </a:r>
          </a:p>
          <a:p>
            <a:pPr marL="514350" indent="-514350">
              <a:buFont typeface="+mj-lt"/>
              <a:buAutoNum type="arabicPeriod" startAt="6"/>
            </a:pPr>
            <a:r>
              <a:rPr lang="en-GB" dirty="0"/>
              <a:t>Ideally, referring labs should seek to establish SLAs with their referral labs.</a:t>
            </a:r>
          </a:p>
        </p:txBody>
      </p:sp>
      <p:sp>
        <p:nvSpPr>
          <p:cNvPr id="4" name="Footer Placeholder 3"/>
          <p:cNvSpPr>
            <a:spLocks noGrp="1"/>
          </p:cNvSpPr>
          <p:nvPr>
            <p:ph type="ftr" sz="quarter" idx="11"/>
          </p:nvPr>
        </p:nvSpPr>
        <p:spPr/>
        <p:txBody>
          <a:bodyPr/>
          <a:lstStyle/>
          <a:p>
            <a:r>
              <a:rPr lang="en-GB"/>
              <a:t>THAMES AUDIT GROUP: Audit of Externally Referred Tests</a:t>
            </a:r>
          </a:p>
        </p:txBody>
      </p:sp>
    </p:spTree>
    <p:extLst>
      <p:ext uri="{BB962C8B-B14F-4D97-AF65-F5344CB8AC3E}">
        <p14:creationId xmlns:p14="http://schemas.microsoft.com/office/powerpoint/2010/main" val="3604994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7899" y="44624"/>
            <a:ext cx="1690605" cy="1229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GB" dirty="0"/>
              <a:t>Referral Laboratories</a:t>
            </a:r>
          </a:p>
        </p:txBody>
      </p:sp>
      <p:sp>
        <p:nvSpPr>
          <p:cNvPr id="7" name="Content Placeholder 2"/>
          <p:cNvSpPr>
            <a:spLocks noGrp="1"/>
          </p:cNvSpPr>
          <p:nvPr>
            <p:ph idx="1"/>
          </p:nvPr>
        </p:nvSpPr>
        <p:spPr/>
        <p:txBody>
          <a:bodyPr>
            <a:normAutofit fontScale="55000" lnSpcReduction="20000"/>
          </a:bodyPr>
          <a:lstStyle/>
          <a:p>
            <a:pPr marL="514350" indent="-514350">
              <a:buFont typeface="+mj-lt"/>
              <a:buAutoNum type="arabicPeriod"/>
            </a:pPr>
            <a:r>
              <a:rPr lang="en-GB" dirty="0"/>
              <a:t>Referral labs should make available to referring laboratories information about appropriate use of their specialist tests and information about sample requirements/patient preparation for each test.</a:t>
            </a:r>
          </a:p>
          <a:p>
            <a:pPr marL="514350" indent="-514350">
              <a:buFont typeface="+mj-lt"/>
              <a:buAutoNum type="arabicPeriod"/>
            </a:pPr>
            <a:r>
              <a:rPr lang="en-GB" dirty="0"/>
              <a:t>Referral labs should communicate to their referring labs any changes in methodology, units, reference ranges, UKAS accreditation status and consistently poor EQA performance, preferably in advance of the change.</a:t>
            </a:r>
          </a:p>
          <a:p>
            <a:pPr marL="514350" indent="-514350">
              <a:buFont typeface="+mj-lt"/>
              <a:buAutoNum type="arabicPeriod"/>
            </a:pPr>
            <a:r>
              <a:rPr lang="en-GB" dirty="0"/>
              <a:t>Contact details of appropriately qualified staff in referral laboratories should be made available to referring labs to discuss choice of referral tests, sample requirements and the significance of results, when needed.</a:t>
            </a:r>
          </a:p>
          <a:p>
            <a:pPr marL="514350" indent="-514350">
              <a:buFont typeface="+mj-lt"/>
              <a:buAutoNum type="arabicPeriod"/>
            </a:pPr>
            <a:r>
              <a:rPr lang="en-GB" dirty="0"/>
              <a:t>Results should not be faxed to referring laboratories where possible but more secure methods should be used (such as emailing to and from an nhs.net email address).</a:t>
            </a:r>
          </a:p>
          <a:p>
            <a:pPr marL="514350" indent="-514350">
              <a:buFont typeface="+mj-lt"/>
              <a:buAutoNum type="arabicPeriod"/>
            </a:pPr>
            <a:r>
              <a:rPr lang="en-GB" dirty="0"/>
              <a:t>Referral laboratories should inform their users which LIMS they use or which options there are for electronic transfer of results.</a:t>
            </a:r>
          </a:p>
          <a:p>
            <a:pPr marL="514350" indent="-514350">
              <a:buFont typeface="+mj-lt"/>
              <a:buAutoNum type="arabicPeriod"/>
            </a:pPr>
            <a:r>
              <a:rPr lang="en-GB" dirty="0"/>
              <a:t>Referral laboratories should inform users of any methods used to assure the quality of tests where UKAS accreditation is not possible</a:t>
            </a:r>
            <a:r>
              <a:rPr lang="en-GB" dirty="0" smtClean="0"/>
              <a:t>.</a:t>
            </a:r>
          </a:p>
          <a:p>
            <a:pPr marL="514350" indent="-514350">
              <a:buFont typeface="+mj-lt"/>
              <a:buAutoNum type="arabicPeriod"/>
            </a:pPr>
            <a:r>
              <a:rPr lang="en-GB" dirty="0"/>
              <a:t>Ideally, </a:t>
            </a:r>
            <a:r>
              <a:rPr lang="en-GB" dirty="0" smtClean="0"/>
              <a:t>referral </a:t>
            </a:r>
            <a:r>
              <a:rPr lang="en-GB" dirty="0"/>
              <a:t>labs should seek to establish SLAs with their </a:t>
            </a:r>
            <a:r>
              <a:rPr lang="en-GB" dirty="0" smtClean="0"/>
              <a:t>referring </a:t>
            </a:r>
            <a:r>
              <a:rPr lang="en-GB" dirty="0"/>
              <a:t>labs.</a:t>
            </a:r>
          </a:p>
          <a:p>
            <a:pPr marL="514350" indent="-514350">
              <a:buFont typeface="+mj-lt"/>
              <a:buAutoNum type="arabicPeriod"/>
            </a:pPr>
            <a:endParaRPr lang="en-GB" dirty="0"/>
          </a:p>
          <a:p>
            <a:pPr marL="0" indent="0">
              <a:buNone/>
            </a:pPr>
            <a:endParaRPr lang="en-GB" dirty="0"/>
          </a:p>
          <a:p>
            <a:endParaRPr lang="en-GB" dirty="0"/>
          </a:p>
        </p:txBody>
      </p:sp>
      <p:sp>
        <p:nvSpPr>
          <p:cNvPr id="4" name="Footer Placeholder 3"/>
          <p:cNvSpPr>
            <a:spLocks noGrp="1"/>
          </p:cNvSpPr>
          <p:nvPr>
            <p:ph type="ftr" sz="quarter" idx="11"/>
          </p:nvPr>
        </p:nvSpPr>
        <p:spPr/>
        <p:txBody>
          <a:bodyPr/>
          <a:lstStyle/>
          <a:p>
            <a:r>
              <a:rPr lang="en-GB"/>
              <a:t>THAMES AUDIT GROUP: Audit of Externally Referred Tests</a:t>
            </a:r>
          </a:p>
        </p:txBody>
      </p:sp>
    </p:spTree>
    <p:extLst>
      <p:ext uri="{BB962C8B-B14F-4D97-AF65-F5344CB8AC3E}">
        <p14:creationId xmlns:p14="http://schemas.microsoft.com/office/powerpoint/2010/main" val="4286499175"/>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TotalTime>
  <Words>550</Words>
  <Application>Microsoft Office PowerPoint</Application>
  <PresentationFormat>On-screen Show (4:3)</PresentationFormat>
  <Paragraphs>34</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Audit recommendations - Externally Referred Tests </vt:lpstr>
      <vt:lpstr>Referring laboratories</vt:lpstr>
      <vt:lpstr>Referring laboratories</vt:lpstr>
      <vt:lpstr>Referral Laboratories</vt:lpstr>
    </vt:vector>
  </TitlesOfParts>
  <Company>Great Ormond Street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7 – Referral laboratories only</dc:title>
  <dc:creator>Nikola Costa</dc:creator>
  <cp:lastModifiedBy>Vaclav Stemberk</cp:lastModifiedBy>
  <cp:revision>29</cp:revision>
  <dcterms:created xsi:type="dcterms:W3CDTF">2019-10-30T14:00:27Z</dcterms:created>
  <dcterms:modified xsi:type="dcterms:W3CDTF">2020-01-19T17:02:29Z</dcterms:modified>
</cp:coreProperties>
</file>